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65"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813" autoAdjust="0"/>
  </p:normalViewPr>
  <p:slideViewPr>
    <p:cSldViewPr snapToGrid="0">
      <p:cViewPr varScale="1">
        <p:scale>
          <a:sx n="82" d="100"/>
          <a:sy n="82" d="100"/>
        </p:scale>
        <p:origin x="16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GB"/>
            </a:br>
            <a:r>
              <a:rPr lang="en-GB"/>
              <a:t>The aim of this session today is to form the work group that will develop the gap report which is a key part of the University of Gloucestershire’s Theme 5 work.</a:t>
            </a:r>
            <a:endParaRPr/>
          </a:p>
          <a:p>
            <a:pPr marL="0" lvl="0" indent="0" algn="l" rtl="0">
              <a:spcBef>
                <a:spcPts val="0"/>
              </a:spcBef>
              <a:spcAft>
                <a:spcPts val="0"/>
              </a:spcAft>
              <a:buNone/>
            </a:pPr>
            <a:endParaRPr/>
          </a:p>
          <a:p>
            <a:pPr marL="0" lvl="0" indent="0" algn="l" rtl="0">
              <a:spcBef>
                <a:spcPts val="0"/>
              </a:spcBef>
              <a:spcAft>
                <a:spcPts val="0"/>
              </a:spcAft>
              <a:buNone/>
            </a:pPr>
            <a:r>
              <a:rPr lang="en-GB"/>
              <a:t>The workgroup will contribute towards improving the gap report so that it can be used to inform future discussions and planning by the IoC and its’ partners. </a:t>
            </a:r>
            <a:endParaRPr/>
          </a:p>
          <a:p>
            <a:pPr marL="0" lvl="0" indent="0" algn="l" rtl="0">
              <a:spcBef>
                <a:spcPts val="0"/>
              </a:spcBef>
              <a:spcAft>
                <a:spcPts val="0"/>
              </a:spcAft>
              <a:buNone/>
            </a:pPr>
            <a:endParaRPr/>
          </a:p>
          <a:p>
            <a:pPr marL="0" lvl="0" indent="0" algn="l" rtl="0">
              <a:spcBef>
                <a:spcPts val="0"/>
              </a:spcBef>
              <a:spcAft>
                <a:spcPts val="0"/>
              </a:spcAft>
              <a:buNone/>
            </a:pPr>
            <a:r>
              <a:rPr lang="en-GB"/>
              <a:t>The gap report that we have currently in draft form focussed on secondary schools assuming that they were the main source of inputs (students) to HEI, who then provide outputs (graduates) to industry. We felt that this was a good place to jump-in and begin our gap analysis.</a:t>
            </a:r>
            <a:endParaRPr/>
          </a:p>
          <a:p>
            <a:pPr marL="0" lvl="0" indent="0" algn="l" rtl="0">
              <a:spcBef>
                <a:spcPts val="0"/>
              </a:spcBef>
              <a:spcAft>
                <a:spcPts val="0"/>
              </a:spcAft>
              <a:buNone/>
            </a:pPr>
            <a:r>
              <a:rPr lang="en-GB"/>
              <a:t>Already we know that we do not have the students voices or teachers voices and we are limited to secondary schools and have not information from Further Education Colleges and Primary schools. This is something that could be discussed today.</a:t>
            </a:r>
            <a:endParaRPr/>
          </a:p>
          <a:p>
            <a:pPr marL="0" lvl="0" indent="0" algn="l" rtl="0">
              <a:spcBef>
                <a:spcPts val="0"/>
              </a:spcBef>
              <a:spcAft>
                <a:spcPts val="0"/>
              </a:spcAft>
              <a:buNone/>
            </a:pPr>
            <a:r>
              <a:rPr lang="en-GB"/>
              <a:t>We will use the current information we have as outlined in the current draft version of the gap report as a starting point for discussion.</a:t>
            </a:r>
            <a:endParaRPr/>
          </a:p>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The gap report we have produced is an early exploration into digital skills in the secondary phase. It is required because any work that aims to increase participation or diversity in digital skills beyond HE level needs to look ‘back’ down the educational ‘pipeline’. It is from analysing this pipeline that we might attempt to develop insights and remove opaqueness that might be present in terms of the teaching and learning of digital skills. The clearer we are the more we know. From this clear view of digital skills we might then establish more effectively, where we are at. </a:t>
            </a:r>
            <a:endParaRPr/>
          </a:p>
          <a:p>
            <a:pPr marL="0" lvl="0" indent="0" algn="l" rtl="0">
              <a:spcBef>
                <a:spcPts val="0"/>
              </a:spcBef>
              <a:spcAft>
                <a:spcPts val="0"/>
              </a:spcAft>
              <a:buNone/>
            </a:pPr>
            <a:endParaRPr/>
          </a:p>
          <a:p>
            <a:pPr marL="0" lvl="0" indent="0" algn="l" rtl="0">
              <a:spcBef>
                <a:spcPts val="0"/>
              </a:spcBef>
              <a:spcAft>
                <a:spcPts val="0"/>
              </a:spcAft>
              <a:buNone/>
            </a:pPr>
            <a:r>
              <a:rPr lang="en-GB"/>
              <a:t>There are several factors at structural level that create the conditions under which computer science teaching and learning ‘gets done’.</a:t>
            </a:r>
            <a:endParaRPr/>
          </a:p>
          <a:p>
            <a:pPr marL="0" lvl="0" indent="0" algn="l" rtl="0">
              <a:spcBef>
                <a:spcPts val="0"/>
              </a:spcBef>
              <a:spcAft>
                <a:spcPts val="0"/>
              </a:spcAft>
              <a:buNone/>
            </a:pPr>
            <a:r>
              <a:rPr lang="en-GB"/>
              <a:t>The report we have produced brings together reports and materials that portray an initial picture of digital skills in schools.</a:t>
            </a:r>
            <a:endParaRPr/>
          </a:p>
          <a:p>
            <a:pPr marL="0" lvl="0" indent="0" algn="l" rtl="0">
              <a:spcBef>
                <a:spcPts val="0"/>
              </a:spcBef>
              <a:spcAft>
                <a:spcPts val="0"/>
              </a:spcAft>
              <a:buNone/>
            </a:pPr>
            <a:endParaRPr/>
          </a:p>
          <a:p>
            <a:pPr marL="0" lvl="0" indent="0" algn="l" rtl="0">
              <a:spcBef>
                <a:spcPts val="0"/>
              </a:spcBef>
              <a:spcAft>
                <a:spcPts val="0"/>
              </a:spcAft>
              <a:buNone/>
            </a:pPr>
            <a:br>
              <a:rPr lang="en-GB"/>
            </a:br>
            <a:endParaRPr/>
          </a:p>
          <a:p>
            <a:pPr marL="0" lvl="0" indent="0" algn="l" rtl="0">
              <a:spcBef>
                <a:spcPts val="0"/>
              </a:spcBef>
              <a:spcAft>
                <a:spcPts val="0"/>
              </a:spcAft>
              <a:buNone/>
            </a:pPr>
            <a:br>
              <a:rPr lang="en-GB"/>
            </a:b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0801d52e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0801d52e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Teachers have other priorities - teaching, planning, marking, lesson observations, learning walks, reports, effort grades, tutoring, meetings and so on - opening dialogue is another time demand. Speaking face to face whilst in school proved more fruitful, catching them on the downtime for example or in class teaching.</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Interpretation of the POS occurs based on local situation - Academy, School? Qualified staff, non-specialist, GCSE or no GCSE.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Ofsted, KS3 levels, new GCSE (9-1), funding, recruitment and retention, accountability, examination performance, performance management, performance related pay and so 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ICT teaching - was a shortage subject up to 2014 and many schools made do with non-qualified staff (staff with no A level or degree in the subject). Qualified staff were rare. But ICT teachers had received much CPD via LA and national strategies and so on. Working together because of the similarity of the curriculum. Qualifications were abused in some instances. Now the few ICT teachers who were qualified have had the bar raised higher and are asked to teach computer science - meaning that many who got away with a Business IT or similar qualification now cannot teach computing and be called qualified. Graduates in computing don’t go into teaching historically. So the pot to pick from just got a whole lot smaller.</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Ofsted have not produced any inspection reports since 2014 of CS in schools. Either through whole school or subject inspections.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Qualifications are too narrow and contain too much content. This doesn’t make them rigorous it makes them prone to lillypad learning and opens students and teachers up to cheating because they simply don't know the answers.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Other subjects might prove fruitful in terms of meeting the demand of the shortage because our small poll and from conversations with others - leads me to think that this might work. </a:t>
            </a:r>
            <a:r>
              <a:rPr lang="en-GB" dirty="0" err="1"/>
              <a:t>UoG</a:t>
            </a:r>
            <a:r>
              <a:rPr lang="en-GB" dirty="0"/>
              <a:t> are launching a new </a:t>
            </a:r>
            <a:r>
              <a:rPr lang="en-GB" dirty="0" err="1"/>
              <a:t>Edtech</a:t>
            </a:r>
            <a:r>
              <a:rPr lang="en-GB" dirty="0"/>
              <a:t> BSc in 2020 with this in mind and will cover cyber, ICT, and computer science alongside education theory.</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There are 3 major funded strategies each aiming to resolve the issues in computer science. </a:t>
            </a:r>
            <a:endParaRPr dirty="0"/>
          </a:p>
        </p:txBody>
      </p:sp>
      <p:sp>
        <p:nvSpPr>
          <p:cNvPr id="104" name="Google Shape;104;g50801d52e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Three documents have been instrumental in generating the current focus on digital skills in the UK. The Shadbolt review, The Review of Digital skills and the Wakeham review.</a:t>
            </a:r>
            <a:endParaRPr/>
          </a:p>
          <a:p>
            <a:pPr marL="0" lvl="0" indent="0" algn="l" rtl="0">
              <a:spcBef>
                <a:spcPts val="0"/>
              </a:spcBef>
              <a:spcAft>
                <a:spcPts val="0"/>
              </a:spcAft>
              <a:buNone/>
            </a:pPr>
            <a:r>
              <a:rPr lang="en-GB"/>
              <a:t>In summary they collectively describe a worryingly bleak picture of digital skills outlining; higher unemployment levels for computer science graduates, a potential massive shortage of skilled workers and graduates not having soft and work readiness skills. Hence why we are here.</a:t>
            </a:r>
            <a:endParaRPr/>
          </a:p>
          <a:p>
            <a:pPr marL="0" lvl="0" indent="0" algn="l" rtl="0">
              <a:spcBef>
                <a:spcPts val="0"/>
              </a:spcBef>
              <a:spcAft>
                <a:spcPts val="0"/>
              </a:spcAft>
              <a:buNone/>
            </a:pPr>
            <a:r>
              <a:rPr lang="en-GB"/>
              <a:t>They alluded to these issues originating earlier in the education system, and so this is why we have begun our gap report in the secondary phase. This assumption of ‘pipeline problems’ needs to be investigated so we started our gap analysis in the secondary phase of education.</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GB"/>
              <a:t>What additional knowledge do we need?</a:t>
            </a:r>
            <a:endParaRPr/>
          </a:p>
          <a:p>
            <a:pPr marL="0" lvl="0" indent="0" algn="l" rtl="0">
              <a:spcBef>
                <a:spcPts val="0"/>
              </a:spcBef>
              <a:spcAft>
                <a:spcPts val="0"/>
              </a:spcAft>
              <a:buNone/>
            </a:pPr>
            <a:r>
              <a:rPr lang="en-GB"/>
              <a:t>Where should our focus be?</a:t>
            </a:r>
            <a:endParaRPr/>
          </a:p>
          <a:p>
            <a:pPr marL="0" lvl="0" indent="0" algn="l" rtl="0">
              <a:spcBef>
                <a:spcPts val="0"/>
              </a:spcBef>
              <a:spcAft>
                <a:spcPts val="0"/>
              </a:spcAft>
              <a:buNone/>
            </a:pPr>
            <a:r>
              <a:rPr lang="en-GB"/>
              <a:t>Do we need FE, Primary?</a:t>
            </a:r>
            <a:endParaRPr/>
          </a:p>
          <a:p>
            <a:pPr marL="0" lvl="0" indent="0" algn="l" rtl="0">
              <a:spcBef>
                <a:spcPts val="0"/>
              </a:spcBef>
              <a:spcAft>
                <a:spcPts val="0"/>
              </a:spcAft>
              <a:buNone/>
            </a:pPr>
            <a:r>
              <a:rPr lang="en-GB"/>
              <a:t>Do we need to consult with students and teachers?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11" name="Google Shape;11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GB" sz="1200" b="0" i="0" u="none" strike="noStrike">
                <a:solidFill>
                  <a:schemeClr val="dk1"/>
                </a:solidFill>
                <a:latin typeface="Calibri"/>
                <a:ea typeface="Calibri"/>
                <a:cs typeface="Calibri"/>
                <a:sym typeface="Calibri"/>
              </a:rPr>
              <a:t>Here we looked at the MAC report, Shut down or restart and After the Reboot documents. Three key documents for computer science.</a:t>
            </a:r>
            <a:endParaRPr/>
          </a:p>
          <a:p>
            <a:pPr marL="0" lvl="0" indent="0" algn="l" rtl="0">
              <a:spcBef>
                <a:spcPts val="0"/>
              </a:spcBef>
              <a:spcAft>
                <a:spcPts val="0"/>
              </a:spcAft>
              <a:buNone/>
            </a:pPr>
            <a:endParaRPr sz="1200" b="0" i="0" u="none" strike="noStrik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GB" b="0"/>
              <a:t>The MAC report stated that other occupations offered greater salaries than teaching computer science – the skills to teach computer science translate to a higher salary in industry.</a:t>
            </a:r>
            <a:endParaRPr/>
          </a:p>
          <a:p>
            <a:pPr marL="0" marR="0" lvl="0" indent="0" algn="l" rtl="0">
              <a:lnSpc>
                <a:spcPct val="100000"/>
              </a:lnSpc>
              <a:spcBef>
                <a:spcPts val="0"/>
              </a:spcBef>
              <a:spcAft>
                <a:spcPts val="0"/>
              </a:spcAft>
              <a:buClr>
                <a:schemeClr val="dk1"/>
              </a:buClr>
              <a:buSzPts val="1200"/>
              <a:buFont typeface="Calibri"/>
              <a:buNone/>
            </a:pPr>
            <a:endParaRPr b="0"/>
          </a:p>
          <a:p>
            <a:pPr marL="0" marR="0" lvl="0" indent="0" algn="l" rtl="0">
              <a:lnSpc>
                <a:spcPct val="100000"/>
              </a:lnSpc>
              <a:spcBef>
                <a:spcPts val="0"/>
              </a:spcBef>
              <a:spcAft>
                <a:spcPts val="0"/>
              </a:spcAft>
              <a:buClr>
                <a:schemeClr val="dk1"/>
              </a:buClr>
              <a:buSzPts val="1200"/>
              <a:buFont typeface="Calibri"/>
              <a:buNone/>
            </a:pPr>
            <a:r>
              <a:rPr lang="en-GB" b="0"/>
              <a:t>The teacher recruitment and retention strategy outlines that by 2025 there will be 15% more children in schools and that currently 20% of teachers leave in the first two years and 33% leave within 5 years.</a:t>
            </a:r>
            <a:endParaRPr/>
          </a:p>
          <a:p>
            <a:pPr marL="0" marR="0" lvl="0" indent="0" algn="l" rtl="0">
              <a:lnSpc>
                <a:spcPct val="100000"/>
              </a:lnSpc>
              <a:spcBef>
                <a:spcPts val="0"/>
              </a:spcBef>
              <a:spcAft>
                <a:spcPts val="0"/>
              </a:spcAft>
              <a:buClr>
                <a:schemeClr val="dk1"/>
              </a:buClr>
              <a:buSzPts val="1200"/>
              <a:buFont typeface="Calibri"/>
              <a:buNone/>
            </a:pPr>
            <a:r>
              <a:rPr lang="en-GB" b="0"/>
              <a:t>It also tells us that student misbehaviour is the greatest source of stress and that workload is unmanageable.</a:t>
            </a:r>
            <a:endParaRPr/>
          </a:p>
          <a:p>
            <a:pPr marL="0" marR="0" lvl="0" indent="0" algn="l" rtl="0">
              <a:lnSpc>
                <a:spcPct val="100000"/>
              </a:lnSpc>
              <a:spcBef>
                <a:spcPts val="0"/>
              </a:spcBef>
              <a:spcAft>
                <a:spcPts val="0"/>
              </a:spcAft>
              <a:buClr>
                <a:schemeClr val="dk1"/>
              </a:buClr>
              <a:buSzPts val="1200"/>
              <a:buFont typeface="Calibri"/>
              <a:buNone/>
            </a:pPr>
            <a:endParaRPr b="0"/>
          </a:p>
          <a:p>
            <a:pPr marL="0" marR="0" lvl="0" indent="0" algn="l" rtl="0">
              <a:lnSpc>
                <a:spcPct val="100000"/>
              </a:lnSpc>
              <a:spcBef>
                <a:spcPts val="0"/>
              </a:spcBef>
              <a:spcAft>
                <a:spcPts val="0"/>
              </a:spcAft>
              <a:buClr>
                <a:schemeClr val="dk1"/>
              </a:buClr>
              <a:buSzPts val="1200"/>
              <a:buFont typeface="Calibri"/>
              <a:buNone/>
            </a:pPr>
            <a:r>
              <a:rPr lang="en-GB" b="0"/>
              <a:t>After the reboot tells us that there is a shortage of suitably qualified computer science teachers and that insufficient guidance and CPD was available for the reformed curriculum and GCSEs.</a:t>
            </a:r>
            <a:endParaRPr/>
          </a:p>
          <a:p>
            <a:pPr marL="0" marR="0" lvl="0" indent="0" algn="l" rtl="0">
              <a:lnSpc>
                <a:spcPct val="100000"/>
              </a:lnSpc>
              <a:spcBef>
                <a:spcPts val="0"/>
              </a:spcBef>
              <a:spcAft>
                <a:spcPts val="0"/>
              </a:spcAft>
              <a:buClr>
                <a:schemeClr val="dk1"/>
              </a:buClr>
              <a:buSzPts val="1200"/>
              <a:buFont typeface="Calibri"/>
              <a:buNone/>
            </a:pPr>
            <a:endParaRPr b="0"/>
          </a:p>
          <a:p>
            <a:pPr marL="0" marR="0" lvl="0" indent="0" algn="l" rtl="0">
              <a:lnSpc>
                <a:spcPct val="100000"/>
              </a:lnSpc>
              <a:spcBef>
                <a:spcPts val="0"/>
              </a:spcBef>
              <a:spcAft>
                <a:spcPts val="0"/>
              </a:spcAft>
              <a:buClr>
                <a:schemeClr val="dk1"/>
              </a:buClr>
              <a:buSzPts val="1200"/>
              <a:buFont typeface="Calibri"/>
              <a:buNone/>
            </a:pPr>
            <a:r>
              <a:rPr lang="en-GB" b="0"/>
              <a:t>It also tells us about low levels of girls participating and that disparities can be seen in terms of what is taught, how it is taught and the outcomes for students.</a:t>
            </a:r>
            <a:endParaRPr/>
          </a:p>
          <a:p>
            <a:pPr marL="0" marR="0" lvl="0" indent="0" algn="l" rtl="0">
              <a:lnSpc>
                <a:spcPct val="100000"/>
              </a:lnSpc>
              <a:spcBef>
                <a:spcPts val="0"/>
              </a:spcBef>
              <a:spcAft>
                <a:spcPts val="0"/>
              </a:spcAft>
              <a:buClr>
                <a:schemeClr val="dk1"/>
              </a:buClr>
              <a:buSzPts val="1200"/>
              <a:buFont typeface="Calibri"/>
              <a:buNone/>
            </a:pPr>
            <a:endParaRPr b="0"/>
          </a:p>
          <a:p>
            <a:pPr marL="0" lvl="0" indent="0" algn="l" rtl="0">
              <a:spcBef>
                <a:spcPts val="0"/>
              </a:spcBef>
              <a:spcAft>
                <a:spcPts val="0"/>
              </a:spcAft>
              <a:buNone/>
            </a:pPr>
            <a:endParaRPr/>
          </a:p>
          <a:p>
            <a:pPr marL="0" lvl="0" indent="0" algn="l" rtl="0">
              <a:spcBef>
                <a:spcPts val="0"/>
              </a:spcBef>
              <a:spcAft>
                <a:spcPts val="0"/>
              </a:spcAft>
              <a:buNone/>
            </a:pPr>
            <a:r>
              <a:rPr lang="en-GB"/>
              <a:t>What else do we need to know?</a:t>
            </a:r>
            <a:endParaRPr/>
          </a:p>
          <a:p>
            <a:pPr marL="0" lvl="0" indent="0" algn="l" rtl="0">
              <a:spcBef>
                <a:spcPts val="0"/>
              </a:spcBef>
              <a:spcAft>
                <a:spcPts val="0"/>
              </a:spcAft>
              <a:buNone/>
            </a:pPr>
            <a:r>
              <a:rPr lang="en-GB"/>
              <a:t>Will more knowledge make a difference to what we do?</a:t>
            </a:r>
            <a:endParaRPr/>
          </a:p>
          <a:p>
            <a:pPr marL="0" lvl="0" indent="0" algn="l" rtl="0">
              <a:spcBef>
                <a:spcPts val="0"/>
              </a:spcBef>
              <a:spcAft>
                <a:spcPts val="0"/>
              </a:spcAft>
              <a:buNone/>
            </a:pPr>
            <a:r>
              <a:rPr lang="en-GB"/>
              <a:t>Where should our gap report focus be in light of these issues?</a:t>
            </a:r>
            <a:endParaRPr/>
          </a:p>
          <a:p>
            <a:pPr marL="0" lvl="0" indent="0" algn="l" rtl="0">
              <a:spcBef>
                <a:spcPts val="0"/>
              </a:spcBef>
              <a:spcAft>
                <a:spcPts val="0"/>
              </a:spcAft>
              <a:buNone/>
            </a:pPr>
            <a:endParaRPr/>
          </a:p>
        </p:txBody>
      </p:sp>
      <p:sp>
        <p:nvSpPr>
          <p:cNvPr id="121" name="Google Shape;12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GB"/>
              <a:t>The Restart report (2013) tells us that ICT (Prior to the 2014 reforms) was problematic and finding qualified teachers was hard, it also tells us that non-specialist teachers were often used.  A level numbers were in decline and outlined challenges such as recruitment, CPD and skills of teachers.</a:t>
            </a:r>
            <a:endParaRPr/>
          </a:p>
          <a:p>
            <a:pPr marL="0" lvl="0" indent="0" algn="l" rtl="0">
              <a:spcBef>
                <a:spcPts val="0"/>
              </a:spcBef>
              <a:spcAft>
                <a:spcPts val="0"/>
              </a:spcAft>
              <a:buNone/>
            </a:pPr>
            <a:endParaRPr/>
          </a:p>
          <a:p>
            <a:pPr marL="0" lvl="0" indent="0" algn="l" rtl="0">
              <a:spcBef>
                <a:spcPts val="0"/>
              </a:spcBef>
              <a:spcAft>
                <a:spcPts val="0"/>
              </a:spcAft>
              <a:buNone/>
            </a:pPr>
            <a:r>
              <a:rPr lang="en-GB"/>
              <a:t>The new subject of computer science aimed to resolve the problems of ICT. However, many issues still remain and are relevant despite the reforms.</a:t>
            </a:r>
            <a:endParaRPr/>
          </a:p>
          <a:p>
            <a:pPr marL="0" lvl="0" indent="0" algn="l" rtl="0">
              <a:spcBef>
                <a:spcPts val="0"/>
              </a:spcBef>
              <a:spcAft>
                <a:spcPts val="0"/>
              </a:spcAft>
              <a:buNone/>
            </a:pPr>
            <a:endParaRPr/>
          </a:p>
          <a:p>
            <a:pPr marL="0" lvl="0" indent="0" algn="l" rtl="0">
              <a:spcBef>
                <a:spcPts val="0"/>
              </a:spcBef>
              <a:spcAft>
                <a:spcPts val="0"/>
              </a:spcAft>
              <a:buNone/>
            </a:pPr>
            <a:r>
              <a:rPr lang="en-GB"/>
              <a:t>Literature (Sentence, 2015) tells us that computer science requires a strong pedagogical approach and that alternative techniques such as unplugged activities work well.</a:t>
            </a:r>
            <a:endParaRPr/>
          </a:p>
          <a:p>
            <a:pPr marL="0" lvl="0" indent="0" algn="l" rtl="0">
              <a:spcBef>
                <a:spcPts val="0"/>
              </a:spcBef>
              <a:spcAft>
                <a:spcPts val="0"/>
              </a:spcAft>
              <a:buNone/>
            </a:pPr>
            <a:endParaRPr/>
          </a:p>
          <a:p>
            <a:pPr marL="0" lvl="0" indent="0" algn="l" rtl="0">
              <a:spcBef>
                <a:spcPts val="0"/>
              </a:spcBef>
              <a:spcAft>
                <a:spcPts val="0"/>
              </a:spcAft>
              <a:buNone/>
            </a:pPr>
            <a:r>
              <a:rPr lang="en-GB"/>
              <a:t>Exam boards tell us that there are large numbers of malpractice cases specifically in computer science and some boards have had significant issues with managing coursework components  - OCR tried to withdraw a whole cohorts coursework to make it null. They have adjusted their assessment now so that it is examination only.</a:t>
            </a:r>
            <a:endParaRPr/>
          </a:p>
          <a:p>
            <a:pPr marL="0" lvl="0" indent="0" algn="l" rtl="0">
              <a:spcBef>
                <a:spcPts val="0"/>
              </a:spcBef>
              <a:spcAft>
                <a:spcPts val="0"/>
              </a:spcAft>
              <a:buNone/>
            </a:pPr>
            <a:endParaRPr/>
          </a:p>
          <a:p>
            <a:pPr marL="0" lvl="0" indent="0" algn="l" rtl="0">
              <a:spcBef>
                <a:spcPts val="0"/>
              </a:spcBef>
              <a:spcAft>
                <a:spcPts val="0"/>
              </a:spcAft>
              <a:buNone/>
            </a:pPr>
            <a:r>
              <a:rPr lang="en-GB"/>
              <a:t>Do we need  any more information in this area?</a:t>
            </a:r>
            <a:endParaRPr/>
          </a:p>
          <a:p>
            <a:pPr marL="0" lvl="0" indent="0" algn="l" rtl="0">
              <a:spcBef>
                <a:spcPts val="0"/>
              </a:spcBef>
              <a:spcAft>
                <a:spcPts val="0"/>
              </a:spcAft>
              <a:buNone/>
            </a:pPr>
            <a:r>
              <a:rPr lang="en-GB"/>
              <a:t>What information do we need?</a:t>
            </a:r>
            <a:endParaRPr/>
          </a:p>
          <a:p>
            <a:pPr marL="0" lvl="0" indent="0" algn="l" rtl="0">
              <a:spcBef>
                <a:spcPts val="0"/>
              </a:spcBef>
              <a:spcAft>
                <a:spcPts val="0"/>
              </a:spcAft>
              <a:buNone/>
            </a:pPr>
            <a:r>
              <a:rPr lang="en-GB"/>
              <a:t>Do we know enough about qualifications, teaching and leaning and assessment in FE and Primary?</a:t>
            </a:r>
            <a:endParaRPr/>
          </a:p>
          <a:p>
            <a:pPr marL="0" lvl="0" indent="0" algn="l" rtl="0">
              <a:spcBef>
                <a:spcPts val="0"/>
              </a:spcBef>
              <a:spcAft>
                <a:spcPts val="0"/>
              </a:spcAft>
              <a:buNone/>
            </a:pPr>
            <a:endParaRPr/>
          </a:p>
          <a:p>
            <a:pPr marL="0" lvl="0" indent="0" algn="l" rtl="0">
              <a:spcBef>
                <a:spcPts val="0"/>
              </a:spcBef>
              <a:spcAft>
                <a:spcPts val="0"/>
              </a:spcAft>
              <a:buNone/>
            </a:pPr>
            <a:br>
              <a:rPr lang="en-GB"/>
            </a:b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31" name="Google Shape;131;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GB" sz="1200" b="0" i="0" u="none" strike="noStrike">
                <a:solidFill>
                  <a:schemeClr val="dk1"/>
                </a:solidFill>
                <a:latin typeface="Calibri"/>
                <a:ea typeface="Calibri"/>
                <a:cs typeface="Calibri"/>
                <a:sym typeface="Calibri"/>
              </a:rPr>
              <a:t>By looking at the programmes of study and examination specifications for GCSE and A level it can be seen that there is very little cyber security content or ICT  / digital skills content. Digital skills content tends to be in other qualifications such as iMedia or Certificate in Digital Application specifications – which incidentally, are still popular in schools and count towards headline measures.</a:t>
            </a:r>
            <a:endParaRPr/>
          </a:p>
          <a:p>
            <a:pPr marL="0" lvl="0" indent="0" algn="l" rtl="0">
              <a:spcBef>
                <a:spcPts val="0"/>
              </a:spcBef>
              <a:spcAft>
                <a:spcPts val="0"/>
              </a:spcAft>
              <a:buNone/>
            </a:pPr>
            <a:endParaRPr sz="1200" b="0" i="0" u="none" strike="noStrike">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none" strike="noStrike">
                <a:solidFill>
                  <a:schemeClr val="dk1"/>
                </a:solidFill>
                <a:latin typeface="Calibri"/>
                <a:ea typeface="Calibri"/>
                <a:cs typeface="Calibri"/>
                <a:sym typeface="Calibri"/>
              </a:rPr>
              <a:t>These were traditionally vocational style qualifications but over time have developed into academic (with exam) style courses – they are popular with boys and girls due the creative element of the content (web design, media products, animation, video etc).</a:t>
            </a:r>
            <a:endParaRPr/>
          </a:p>
          <a:p>
            <a:pPr marL="0" lvl="0" indent="0" algn="l" rtl="0">
              <a:spcBef>
                <a:spcPts val="0"/>
              </a:spcBef>
              <a:spcAft>
                <a:spcPts val="0"/>
              </a:spcAft>
              <a:buNone/>
            </a:pPr>
            <a:endParaRPr sz="1200" b="0" i="0" u="none" strike="noStrike">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none" strike="noStrike">
                <a:solidFill>
                  <a:schemeClr val="dk1"/>
                </a:solidFill>
                <a:latin typeface="Calibri"/>
                <a:ea typeface="Calibri"/>
                <a:cs typeface="Calibri"/>
                <a:sym typeface="Calibri"/>
              </a:rPr>
              <a:t>A draft programme of study blended ICT, Digital literacy and computing together and educators were favourable towards it. However it was hastily re-written and presented finally computing only. Educators initially and subsequently, voiced concerns and expressed reservation about the swift and sweeping change from one extreme to another – from ICT to Computing.</a:t>
            </a:r>
            <a:endParaRPr/>
          </a:p>
          <a:p>
            <a:pPr marL="0" lvl="0" indent="0" algn="l" rtl="0">
              <a:spcBef>
                <a:spcPts val="0"/>
              </a:spcBef>
              <a:spcAft>
                <a:spcPts val="0"/>
              </a:spcAft>
              <a:buNone/>
            </a:pPr>
            <a:r>
              <a:rPr lang="en-GB" sz="1200" b="0" i="0" u="none" strike="noStrike">
                <a:solidFill>
                  <a:schemeClr val="dk1"/>
                </a:solidFill>
                <a:latin typeface="Calibri"/>
                <a:ea typeface="Calibri"/>
                <a:cs typeface="Calibri"/>
                <a:sym typeface="Calibri"/>
              </a:rPr>
              <a:t>Some concerns expressed were that CPD would be needed – this has been identified in the small poll we conducted and supported by STEM learning who are deploying a comprehensive CPD package for schools.</a:t>
            </a:r>
            <a:endParaRPr/>
          </a:p>
          <a:p>
            <a:pPr marL="0" lvl="0" indent="0" algn="l" rtl="0">
              <a:spcBef>
                <a:spcPts val="0"/>
              </a:spcBef>
              <a:spcAft>
                <a:spcPts val="0"/>
              </a:spcAft>
              <a:buNone/>
            </a:pPr>
            <a:endParaRPr sz="1200" b="0" i="0" u="none" strike="noStrike">
              <a:solidFill>
                <a:schemeClr val="dk1"/>
              </a:solidFill>
              <a:latin typeface="Calibri"/>
              <a:ea typeface="Calibri"/>
              <a:cs typeface="Calibri"/>
              <a:sym typeface="Calibri"/>
            </a:endParaRPr>
          </a:p>
          <a:p>
            <a:pPr marL="0" lvl="0" indent="0" algn="l" rtl="0">
              <a:spcBef>
                <a:spcPts val="0"/>
              </a:spcBef>
              <a:spcAft>
                <a:spcPts val="0"/>
              </a:spcAft>
              <a:buNone/>
            </a:pPr>
            <a:endParaRPr sz="1200" b="0" i="0" u="none" strike="noStrike">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none" strike="noStrike">
                <a:solidFill>
                  <a:schemeClr val="dk1"/>
                </a:solidFill>
                <a:latin typeface="Calibri"/>
                <a:ea typeface="Calibri"/>
                <a:cs typeface="Calibri"/>
                <a:sym typeface="Calibri"/>
              </a:rPr>
              <a:t>What additional information should we find in this area?</a:t>
            </a:r>
            <a:endParaRPr/>
          </a:p>
          <a:p>
            <a:pPr marL="0" lvl="0" indent="0" algn="l" rtl="0">
              <a:spcBef>
                <a:spcPts val="0"/>
              </a:spcBef>
              <a:spcAft>
                <a:spcPts val="0"/>
              </a:spcAft>
              <a:buNone/>
            </a:pPr>
            <a:endParaRPr b="0"/>
          </a:p>
          <a:p>
            <a:pPr marL="0" lvl="0" indent="0" algn="l" rtl="0">
              <a:spcBef>
                <a:spcPts val="0"/>
              </a:spcBef>
              <a:spcAft>
                <a:spcPts val="0"/>
              </a:spcAft>
              <a:buNone/>
            </a:pPr>
            <a:br>
              <a:rPr lang="en-GB"/>
            </a:b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41" name="Google Shape;141;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r>
              <a:rPr lang="en-GB" sz="1200" b="0" i="0" u="none" strike="noStrike" dirty="0">
                <a:solidFill>
                  <a:schemeClr val="dk1"/>
                </a:solidFill>
                <a:latin typeface="Calibri"/>
                <a:ea typeface="Calibri"/>
                <a:cs typeface="Calibri"/>
                <a:sym typeface="Calibri"/>
              </a:rPr>
              <a:t>Communication with an HMI via Twitter presented the strange situation that in trying to identify good practice somewhere he could find no Ofsted inspection data around computer science since the reforms of 2014.</a:t>
            </a:r>
            <a:endParaRPr dirty="0"/>
          </a:p>
          <a:p>
            <a:pPr marL="0" lvl="0" indent="0" algn="l" rtl="0">
              <a:spcBef>
                <a:spcPts val="0"/>
              </a:spcBef>
              <a:spcAft>
                <a:spcPts val="0"/>
              </a:spcAft>
              <a:buNone/>
            </a:pPr>
            <a:r>
              <a:rPr lang="en-GB" sz="1200" b="0" i="0" u="none" strike="noStrike" dirty="0">
                <a:solidFill>
                  <a:schemeClr val="dk1"/>
                </a:solidFill>
                <a:latin typeface="Calibri"/>
                <a:ea typeface="Calibri"/>
                <a:cs typeface="Calibri"/>
                <a:sym typeface="Calibri"/>
              </a:rPr>
              <a:t>However, more generally, Ofsted report that there is a narrowing of the curriculum with an overt focus on subjects.</a:t>
            </a:r>
          </a:p>
          <a:p>
            <a:pPr marL="0" lvl="0" indent="0" algn="l" rtl="0">
              <a:spcBef>
                <a:spcPts val="0"/>
              </a:spcBef>
              <a:spcAft>
                <a:spcPts val="0"/>
              </a:spcAft>
              <a:buNone/>
            </a:pPr>
            <a:r>
              <a:rPr lang="en-GB" sz="1200" b="0" i="0" u="none" strike="noStrike" dirty="0">
                <a:solidFill>
                  <a:schemeClr val="dk1"/>
                </a:solidFill>
                <a:latin typeface="Calibri"/>
                <a:cs typeface="Calibri"/>
                <a:sym typeface="Calibri"/>
              </a:rPr>
              <a:t>NHS Mental Health report and House of Lords recommend focus on impact on young people of this narrowing and high stakes testing approach</a:t>
            </a:r>
            <a:endParaRPr dirty="0"/>
          </a:p>
          <a:p>
            <a:pPr marL="0" lvl="0" indent="0" algn="l" rtl="0">
              <a:spcBef>
                <a:spcPts val="0"/>
              </a:spcBef>
              <a:spcAft>
                <a:spcPts val="0"/>
              </a:spcAft>
              <a:buNone/>
            </a:pPr>
            <a:endParaRPr sz="1200" b="0" i="0" u="none" strike="noStrike" dirty="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none" strike="noStrike" dirty="0">
                <a:solidFill>
                  <a:schemeClr val="dk1"/>
                </a:solidFill>
                <a:latin typeface="Calibri"/>
                <a:ea typeface="Calibri"/>
                <a:cs typeface="Calibri"/>
                <a:sym typeface="Calibri"/>
              </a:rPr>
              <a:t>The government have prioritised the cyber security sector and three large initiatives are currently operating. </a:t>
            </a:r>
            <a:endParaRPr b="0"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How can we get information on best practice in computer science?</a:t>
            </a:r>
            <a:endParaRPr dirty="0"/>
          </a:p>
          <a:p>
            <a:pPr marL="0" lvl="0" indent="0" algn="l" rtl="0">
              <a:spcBef>
                <a:spcPts val="0"/>
              </a:spcBef>
              <a:spcAft>
                <a:spcPts val="0"/>
              </a:spcAft>
              <a:buNone/>
            </a:pPr>
            <a:r>
              <a:rPr lang="en-GB" dirty="0"/>
              <a:t>Is this information going to be useful?</a:t>
            </a:r>
            <a:endParaRPr dirty="0"/>
          </a:p>
          <a:p>
            <a:pPr marL="0" lvl="0" indent="0" algn="l" rtl="0">
              <a:spcBef>
                <a:spcPts val="0"/>
              </a:spcBef>
              <a:spcAft>
                <a:spcPts val="0"/>
              </a:spcAft>
              <a:buNone/>
            </a:pPr>
            <a:r>
              <a:rPr lang="en-GB" dirty="0"/>
              <a:t>What else do we need to know?</a:t>
            </a:r>
            <a:br>
              <a:rPr lang="en-GB" dirty="0"/>
            </a:b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151" name="Google Shape;15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GB" dirty="0"/>
            </a:br>
            <a:r>
              <a:rPr lang="en-GB" dirty="0"/>
              <a:t>Our current plan would be to speak with headteachers in schools to establish what their feelings are about development in this area. What are their issues and needs?</a:t>
            </a:r>
          </a:p>
          <a:p>
            <a:pPr marL="0" lvl="0" indent="0" algn="l" rtl="0">
              <a:spcBef>
                <a:spcPts val="0"/>
              </a:spcBef>
              <a:spcAft>
                <a:spcPts val="0"/>
              </a:spcAft>
              <a:buNone/>
            </a:pPr>
            <a:r>
              <a:rPr lang="en-GB" dirty="0"/>
              <a:t>We would consider speaking with Heads of Departments of Computer Science and wider to other subjects to inform us of needs in the classroom.</a:t>
            </a:r>
          </a:p>
          <a:p>
            <a:pPr marL="0" lvl="0" indent="0" algn="l" rtl="0">
              <a:spcBef>
                <a:spcPts val="0"/>
              </a:spcBef>
              <a:spcAft>
                <a:spcPts val="0"/>
              </a:spcAft>
              <a:buNone/>
            </a:pPr>
            <a:r>
              <a:rPr lang="en-GB" dirty="0"/>
              <a:t>Is the current programme of study in KS2, KS3 and 4 fit for purpose?</a:t>
            </a:r>
            <a:endParaRPr dirty="0"/>
          </a:p>
          <a:p>
            <a:pPr marL="0" lvl="0" indent="0" algn="l" rtl="0">
              <a:spcBef>
                <a:spcPts val="0"/>
              </a:spcBef>
              <a:spcAft>
                <a:spcPts val="0"/>
              </a:spcAft>
              <a:buNone/>
            </a:pPr>
            <a:r>
              <a:rPr lang="en-GB" dirty="0"/>
              <a:t>Has the reform worked - how do we know?</a:t>
            </a:r>
            <a:endParaRPr dirty="0"/>
          </a:p>
        </p:txBody>
      </p:sp>
      <p:sp>
        <p:nvSpPr>
          <p:cNvPr id="161" name="Google Shape;16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Clr>
                <a:schemeClr val="dk1"/>
              </a:buClr>
              <a:buSzPts val="6000"/>
              <a:buFont typeface="Courier New"/>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6000"/>
              <a:buFont typeface="Courier New"/>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ourier New"/>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ourier New"/>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1" i="0" u="none" strike="noStrike" cap="none">
                <a:solidFill>
                  <a:schemeClr val="dk1"/>
                </a:solidFill>
                <a:latin typeface="Courier New"/>
                <a:ea typeface="Courier New"/>
                <a:cs typeface="Courier New"/>
                <a:sym typeface="Courier New"/>
              </a:defRPr>
            </a:lvl1pPr>
            <a:lvl2pPr marR="0" lvl="1" algn="l" rtl="0">
              <a:lnSpc>
                <a:spcPct val="90000"/>
              </a:lnSpc>
              <a:spcBef>
                <a:spcPts val="500"/>
              </a:spcBef>
              <a:spcAft>
                <a:spcPts val="0"/>
              </a:spcAft>
              <a:buClr>
                <a:schemeClr val="dk1"/>
              </a:buClr>
              <a:buSzPts val="2800"/>
              <a:buFont typeface="Arial"/>
              <a:buNone/>
              <a:defRPr sz="2800" b="1" i="0" u="none" strike="noStrike" cap="none">
                <a:solidFill>
                  <a:schemeClr val="dk1"/>
                </a:solidFill>
                <a:latin typeface="Courier New"/>
                <a:ea typeface="Courier New"/>
                <a:cs typeface="Courier New"/>
                <a:sym typeface="Courier New"/>
              </a:defRPr>
            </a:lvl2pPr>
            <a:lvl3pPr marR="0" lvl="2" algn="l" rtl="0">
              <a:lnSpc>
                <a:spcPct val="90000"/>
              </a:lnSpc>
              <a:spcBef>
                <a:spcPts val="500"/>
              </a:spcBef>
              <a:spcAft>
                <a:spcPts val="0"/>
              </a:spcAft>
              <a:buClr>
                <a:schemeClr val="dk1"/>
              </a:buClr>
              <a:buSzPts val="2400"/>
              <a:buFont typeface="Arial"/>
              <a:buNone/>
              <a:defRPr sz="2400" b="1" i="0" u="none" strike="noStrike" cap="none">
                <a:solidFill>
                  <a:schemeClr val="dk1"/>
                </a:solidFill>
                <a:latin typeface="Courier New"/>
                <a:ea typeface="Courier New"/>
                <a:cs typeface="Courier New"/>
                <a:sym typeface="Courier New"/>
              </a:defRPr>
            </a:lvl3pPr>
            <a:lvl4pPr marR="0" lvl="3"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ourier New"/>
                <a:ea typeface="Courier New"/>
                <a:cs typeface="Courier New"/>
                <a:sym typeface="Courier New"/>
              </a:defRPr>
            </a:lvl4pPr>
            <a:lvl5pPr marR="0" lvl="4"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ourier New"/>
                <a:ea typeface="Courier New"/>
                <a:cs typeface="Courier New"/>
                <a:sym typeface="Courier New"/>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ourier New"/>
              <a:buNone/>
              <a:defRPr sz="4400" b="1" i="0" u="none" strike="noStrike" cap="none">
                <a:solidFill>
                  <a:schemeClr val="dk1"/>
                </a:solidFill>
                <a:latin typeface="Courier New"/>
                <a:ea typeface="Courier New"/>
                <a:cs typeface="Courier New"/>
                <a:sym typeface="Courier New"/>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1" i="0" u="none" strike="noStrike" cap="none">
                <a:solidFill>
                  <a:schemeClr val="dk1"/>
                </a:solidFill>
                <a:latin typeface="Courier New"/>
                <a:ea typeface="Courier New"/>
                <a:cs typeface="Courier New"/>
                <a:sym typeface="Courier New"/>
              </a:defRPr>
            </a:lvl1pPr>
            <a:lvl2pPr marL="914400" marR="0" lvl="1" indent="-381000" algn="l" rtl="0">
              <a:lnSpc>
                <a:spcPct val="90000"/>
              </a:lnSpc>
              <a:spcBef>
                <a:spcPts val="500"/>
              </a:spcBef>
              <a:spcAft>
                <a:spcPts val="0"/>
              </a:spcAft>
              <a:buClr>
                <a:schemeClr val="dk1"/>
              </a:buClr>
              <a:buSzPts val="2400"/>
              <a:buFont typeface="Arial"/>
              <a:buChar char="•"/>
              <a:defRPr sz="2400" b="1" i="0" u="none" strike="noStrike" cap="none">
                <a:solidFill>
                  <a:schemeClr val="dk1"/>
                </a:solidFill>
                <a:latin typeface="Courier New"/>
                <a:ea typeface="Courier New"/>
                <a:cs typeface="Courier New"/>
                <a:sym typeface="Courier New"/>
              </a:defRPr>
            </a:lvl2pPr>
            <a:lvl3pPr marL="1371600" marR="0" lvl="2" indent="-355600" algn="l" rtl="0">
              <a:lnSpc>
                <a:spcPct val="90000"/>
              </a:lnSpc>
              <a:spcBef>
                <a:spcPts val="500"/>
              </a:spcBef>
              <a:spcAft>
                <a:spcPts val="0"/>
              </a:spcAft>
              <a:buClr>
                <a:schemeClr val="dk1"/>
              </a:buClr>
              <a:buSzPts val="2000"/>
              <a:buFont typeface="Arial"/>
              <a:buChar char="•"/>
              <a:defRPr sz="2000" b="1" i="0" u="none" strike="noStrike" cap="none">
                <a:solidFill>
                  <a:schemeClr val="dk1"/>
                </a:solidFill>
                <a:latin typeface="Courier New"/>
                <a:ea typeface="Courier New"/>
                <a:cs typeface="Courier New"/>
                <a:sym typeface="Courier New"/>
              </a:defRPr>
            </a:lvl3pPr>
            <a:lvl4pPr marL="1828800" marR="0" lvl="3" indent="-342900" algn="l" rtl="0">
              <a:lnSpc>
                <a:spcPct val="90000"/>
              </a:lnSpc>
              <a:spcBef>
                <a:spcPts val="500"/>
              </a:spcBef>
              <a:spcAft>
                <a:spcPts val="0"/>
              </a:spcAft>
              <a:buClr>
                <a:schemeClr val="dk1"/>
              </a:buClr>
              <a:buSzPts val="1800"/>
              <a:buFont typeface="Arial"/>
              <a:buChar char="•"/>
              <a:defRPr sz="1800" b="1" i="0" u="none" strike="noStrike" cap="none">
                <a:solidFill>
                  <a:schemeClr val="dk1"/>
                </a:solidFill>
                <a:latin typeface="Courier New"/>
                <a:ea typeface="Courier New"/>
                <a:cs typeface="Courier New"/>
                <a:sym typeface="Courier New"/>
              </a:defRPr>
            </a:lvl4pPr>
            <a:lvl5pPr marL="2286000" marR="0" lvl="4" indent="-342900" algn="l" rtl="0">
              <a:lnSpc>
                <a:spcPct val="90000"/>
              </a:lnSpc>
              <a:spcBef>
                <a:spcPts val="500"/>
              </a:spcBef>
              <a:spcAft>
                <a:spcPts val="0"/>
              </a:spcAft>
              <a:buClr>
                <a:schemeClr val="dk1"/>
              </a:buClr>
              <a:buSzPts val="1800"/>
              <a:buFont typeface="Arial"/>
              <a:buChar char="•"/>
              <a:defRPr sz="1800" b="1" i="0" u="none" strike="noStrike" cap="none">
                <a:solidFill>
                  <a:schemeClr val="dk1"/>
                </a:solidFill>
                <a:latin typeface="Courier New"/>
                <a:ea typeface="Courier New"/>
                <a:cs typeface="Courier New"/>
                <a:sym typeface="Courier New"/>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1" i="0" u="none" strike="noStrike" cap="none">
                <a:solidFill>
                  <a:srgbClr val="888888"/>
                </a:solidFill>
                <a:latin typeface="Courier New"/>
                <a:ea typeface="Courier New"/>
                <a:cs typeface="Courier New"/>
                <a:sym typeface="Courier New"/>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1" i="0" u="none" strike="noStrike" cap="none">
                <a:solidFill>
                  <a:srgbClr val="888888"/>
                </a:solidFill>
                <a:latin typeface="Courier New"/>
                <a:ea typeface="Courier New"/>
                <a:cs typeface="Courier New"/>
                <a:sym typeface="Courier New"/>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1" i="0" u="none" strike="noStrike" cap="none">
                <a:solidFill>
                  <a:srgbClr val="888888"/>
                </a:solidFill>
                <a:latin typeface="Courier New"/>
                <a:ea typeface="Courier New"/>
                <a:cs typeface="Courier New"/>
                <a:sym typeface="Courier New"/>
              </a:defRPr>
            </a:lvl1pPr>
            <a:lvl2pPr marL="0" marR="0" lvl="1" indent="0" algn="r" rtl="0">
              <a:spcBef>
                <a:spcPts val="0"/>
              </a:spcBef>
              <a:buNone/>
              <a:defRPr sz="1200" b="1" i="0" u="none" strike="noStrike" cap="none">
                <a:solidFill>
                  <a:srgbClr val="888888"/>
                </a:solidFill>
                <a:latin typeface="Courier New"/>
                <a:ea typeface="Courier New"/>
                <a:cs typeface="Courier New"/>
                <a:sym typeface="Courier New"/>
              </a:defRPr>
            </a:lvl2pPr>
            <a:lvl3pPr marL="0" marR="0" lvl="2" indent="0" algn="r" rtl="0">
              <a:spcBef>
                <a:spcPts val="0"/>
              </a:spcBef>
              <a:buNone/>
              <a:defRPr sz="1200" b="1" i="0" u="none" strike="noStrike" cap="none">
                <a:solidFill>
                  <a:srgbClr val="888888"/>
                </a:solidFill>
                <a:latin typeface="Courier New"/>
                <a:ea typeface="Courier New"/>
                <a:cs typeface="Courier New"/>
                <a:sym typeface="Courier New"/>
              </a:defRPr>
            </a:lvl3pPr>
            <a:lvl4pPr marL="0" marR="0" lvl="3" indent="0" algn="r" rtl="0">
              <a:spcBef>
                <a:spcPts val="0"/>
              </a:spcBef>
              <a:buNone/>
              <a:defRPr sz="1200" b="1" i="0" u="none" strike="noStrike" cap="none">
                <a:solidFill>
                  <a:srgbClr val="888888"/>
                </a:solidFill>
                <a:latin typeface="Courier New"/>
                <a:ea typeface="Courier New"/>
                <a:cs typeface="Courier New"/>
                <a:sym typeface="Courier New"/>
              </a:defRPr>
            </a:lvl4pPr>
            <a:lvl5pPr marL="0" marR="0" lvl="4" indent="0" algn="r" rtl="0">
              <a:spcBef>
                <a:spcPts val="0"/>
              </a:spcBef>
              <a:buNone/>
              <a:defRPr sz="1200" b="1" i="0" u="none" strike="noStrike" cap="none">
                <a:solidFill>
                  <a:srgbClr val="888888"/>
                </a:solidFill>
                <a:latin typeface="Courier New"/>
                <a:ea typeface="Courier New"/>
                <a:cs typeface="Courier New"/>
                <a:sym typeface="Courier New"/>
              </a:defRPr>
            </a:lvl5pPr>
            <a:lvl6pPr marL="0" marR="0" lvl="5" indent="0" algn="r" rtl="0">
              <a:spcBef>
                <a:spcPts val="0"/>
              </a:spcBef>
              <a:buNone/>
              <a:defRPr sz="1200" b="1" i="0" u="none" strike="noStrike" cap="none">
                <a:solidFill>
                  <a:srgbClr val="888888"/>
                </a:solidFill>
                <a:latin typeface="Courier New"/>
                <a:ea typeface="Courier New"/>
                <a:cs typeface="Courier New"/>
                <a:sym typeface="Courier New"/>
              </a:defRPr>
            </a:lvl6pPr>
            <a:lvl7pPr marL="0" marR="0" lvl="6" indent="0" algn="r" rtl="0">
              <a:spcBef>
                <a:spcPts val="0"/>
              </a:spcBef>
              <a:buNone/>
              <a:defRPr sz="1200" b="1" i="0" u="none" strike="noStrike" cap="none">
                <a:solidFill>
                  <a:srgbClr val="888888"/>
                </a:solidFill>
                <a:latin typeface="Courier New"/>
                <a:ea typeface="Courier New"/>
                <a:cs typeface="Courier New"/>
                <a:sym typeface="Courier New"/>
              </a:defRPr>
            </a:lvl7pPr>
            <a:lvl8pPr marL="0" marR="0" lvl="7" indent="0" algn="r" rtl="0">
              <a:spcBef>
                <a:spcPts val="0"/>
              </a:spcBef>
              <a:buNone/>
              <a:defRPr sz="1200" b="1" i="0" u="none" strike="noStrike" cap="none">
                <a:solidFill>
                  <a:srgbClr val="888888"/>
                </a:solidFill>
                <a:latin typeface="Courier New"/>
                <a:ea typeface="Courier New"/>
                <a:cs typeface="Courier New"/>
                <a:sym typeface="Courier New"/>
              </a:defRPr>
            </a:lvl8pPr>
            <a:lvl9pPr marL="0" marR="0" lvl="8" indent="0" algn="r" rtl="0">
              <a:spcBef>
                <a:spcPts val="0"/>
              </a:spcBef>
              <a:buNone/>
              <a:defRPr sz="1200" b="1" i="0" u="none" strike="noStrike" cap="none">
                <a:solidFill>
                  <a:srgbClr val="888888"/>
                </a:solidFill>
                <a:latin typeface="Courier New"/>
                <a:ea typeface="Courier New"/>
                <a:cs typeface="Courier New"/>
                <a:sym typeface="Courier New"/>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6.googleusercontent.com/8rUXWUXzBDoMKbBMwg0FqyKBO7qd-k2uyP6bL4r3MLhp5W65IpjXzMqK87xVDYP3UQ1PPDijsl88Ev55NVa_omVejH3dncMf9HV99IOdJFa-VMQ7pBPXLBOiBP0XlVA54B4AUsrm">
            <a:extLst>
              <a:ext uri="{FF2B5EF4-FFF2-40B4-BE49-F238E27FC236}">
                <a16:creationId xmlns:a16="http://schemas.microsoft.com/office/drawing/2014/main" id="{E8172309-55E4-473A-98FE-EB7442208FB8}"/>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34543" t="230" b="-230"/>
          <a:stretch/>
        </p:blipFill>
        <p:spPr bwMode="auto">
          <a:xfrm>
            <a:off x="0" y="-189186"/>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497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Next step…</a:t>
            </a:r>
            <a:endParaRPr/>
          </a:p>
        </p:txBody>
      </p:sp>
      <p:sp>
        <p:nvSpPr>
          <p:cNvPr id="164" name="Google Shape;164;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GB"/>
              <a:t>What do we currently know?</a:t>
            </a:r>
            <a:endParaRPr/>
          </a:p>
          <a:p>
            <a:pPr marL="228600" lvl="0" indent="-228600" algn="l" rtl="0">
              <a:lnSpc>
                <a:spcPct val="90000"/>
              </a:lnSpc>
              <a:spcBef>
                <a:spcPts val="1000"/>
              </a:spcBef>
              <a:spcAft>
                <a:spcPts val="0"/>
              </a:spcAft>
              <a:buClr>
                <a:schemeClr val="dk1"/>
              </a:buClr>
              <a:buSzPts val="2800"/>
              <a:buChar char="•"/>
            </a:pPr>
            <a:r>
              <a:rPr lang="en-GB"/>
              <a:t>Where can this knowledge be impactful?</a:t>
            </a:r>
            <a:endParaRPr/>
          </a:p>
          <a:p>
            <a:pPr marL="228600" lvl="0" indent="-228600" algn="l" rtl="0">
              <a:lnSpc>
                <a:spcPct val="90000"/>
              </a:lnSpc>
              <a:spcBef>
                <a:spcPts val="1000"/>
              </a:spcBef>
              <a:spcAft>
                <a:spcPts val="0"/>
              </a:spcAft>
              <a:buClr>
                <a:schemeClr val="dk1"/>
              </a:buClr>
              <a:buSzPts val="2800"/>
              <a:buChar char="•"/>
            </a:pPr>
            <a:r>
              <a:rPr lang="en-GB"/>
              <a:t>Where else do we need to look?</a:t>
            </a:r>
            <a:endParaRPr/>
          </a:p>
          <a:p>
            <a:pPr marL="228600" lvl="0" indent="-228600" algn="l" rtl="0">
              <a:lnSpc>
                <a:spcPct val="90000"/>
              </a:lnSpc>
              <a:spcBef>
                <a:spcPts val="1000"/>
              </a:spcBef>
              <a:spcAft>
                <a:spcPts val="0"/>
              </a:spcAft>
              <a:buClr>
                <a:schemeClr val="dk1"/>
              </a:buClr>
              <a:buSzPts val="2800"/>
              <a:buChar char="•"/>
            </a:pPr>
            <a:r>
              <a:rPr lang="en-GB"/>
              <a:t>What other information do we need?</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1800"/>
              <a:buNone/>
            </a:pPr>
            <a:endParaRPr sz="1800"/>
          </a:p>
        </p:txBody>
      </p:sp>
      <p:pic>
        <p:nvPicPr>
          <p:cNvPr id="165" name="Google Shape;165;p21"/>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66" name="Google Shape;166;p21"/>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6" name="TextBox 5">
            <a:extLst>
              <a:ext uri="{FF2B5EF4-FFF2-40B4-BE49-F238E27FC236}">
                <a16:creationId xmlns:a16="http://schemas.microsoft.com/office/drawing/2014/main" id="{1A4E10F9-E5D5-4BE8-82EA-A8FE05EC76E8}"/>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
                                            <p:txEl>
                                              <p:pRg st="0" end="0"/>
                                            </p:txEl>
                                          </p:spTgt>
                                        </p:tgtEl>
                                        <p:attrNameLst>
                                          <p:attrName>style.visibility</p:attrName>
                                        </p:attrNameLst>
                                      </p:cBhvr>
                                      <p:to>
                                        <p:strVal val="visible"/>
                                      </p:to>
                                    </p:set>
                                    <p:animEffect transition="in" filter="fade">
                                      <p:cBhvr>
                                        <p:cTn id="7" dur="500"/>
                                        <p:tgtEl>
                                          <p:spTgt spid="1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4">
                                            <p:txEl>
                                              <p:pRg st="1" end="1"/>
                                            </p:txEl>
                                          </p:spTgt>
                                        </p:tgtEl>
                                        <p:attrNameLst>
                                          <p:attrName>style.visibility</p:attrName>
                                        </p:attrNameLst>
                                      </p:cBhvr>
                                      <p:to>
                                        <p:strVal val="visible"/>
                                      </p:to>
                                    </p:set>
                                    <p:animEffect transition="in" filter="fade">
                                      <p:cBhvr>
                                        <p:cTn id="12" dur="500"/>
                                        <p:tgtEl>
                                          <p:spTgt spid="1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4">
                                            <p:txEl>
                                              <p:pRg st="2" end="2"/>
                                            </p:txEl>
                                          </p:spTgt>
                                        </p:tgtEl>
                                        <p:attrNameLst>
                                          <p:attrName>style.visibility</p:attrName>
                                        </p:attrNameLst>
                                      </p:cBhvr>
                                      <p:to>
                                        <p:strVal val="visible"/>
                                      </p:to>
                                    </p:set>
                                    <p:animEffect transition="in" filter="fade">
                                      <p:cBhvr>
                                        <p:cTn id="17" dur="500"/>
                                        <p:tgtEl>
                                          <p:spTgt spid="1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4">
                                            <p:txEl>
                                              <p:pRg st="3" end="3"/>
                                            </p:txEl>
                                          </p:spTgt>
                                        </p:tgtEl>
                                        <p:attrNameLst>
                                          <p:attrName>style.visibility</p:attrName>
                                        </p:attrNameLst>
                                      </p:cBhvr>
                                      <p:to>
                                        <p:strVal val="visible"/>
                                      </p:to>
                                    </p:set>
                                    <p:animEffect transition="in" filter="fade">
                                      <p:cBhvr>
                                        <p:cTn id="22" dur="500"/>
                                        <p:tgtEl>
                                          <p:spTgt spid="1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4">
                                            <p:txEl>
                                              <p:pRg st="4" end="4"/>
                                            </p:txEl>
                                          </p:spTgt>
                                        </p:tgtEl>
                                        <p:attrNameLst>
                                          <p:attrName>style.visibility</p:attrName>
                                        </p:attrNameLst>
                                      </p:cBhvr>
                                      <p:to>
                                        <p:strVal val="visible"/>
                                      </p:to>
                                    </p:set>
                                    <p:animEffect transition="in" filter="fade">
                                      <p:cBhvr>
                                        <p:cTn id="27" dur="500"/>
                                        <p:tgtEl>
                                          <p:spTgt spid="1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4">
                                            <p:txEl>
                                              <p:pRg st="5" end="5"/>
                                            </p:txEl>
                                          </p:spTgt>
                                        </p:tgtEl>
                                        <p:attrNameLst>
                                          <p:attrName>style.visibility</p:attrName>
                                        </p:attrNameLst>
                                      </p:cBhvr>
                                      <p:to>
                                        <p:strVal val="visible"/>
                                      </p:to>
                                    </p:set>
                                    <p:animEffect transition="in" filter="fade">
                                      <p:cBhvr>
                                        <p:cTn id="32" dur="500"/>
                                        <p:tgtEl>
                                          <p:spTgt spid="16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4">
                                            <p:txEl>
                                              <p:pRg st="6" end="6"/>
                                            </p:txEl>
                                          </p:spTgt>
                                        </p:tgtEl>
                                        <p:attrNameLst>
                                          <p:attrName>style.visibility</p:attrName>
                                        </p:attrNameLst>
                                      </p:cBhvr>
                                      <p:to>
                                        <p:strVal val="visible"/>
                                      </p:to>
                                    </p:set>
                                    <p:animEffect transition="in" filter="fade">
                                      <p:cBhvr>
                                        <p:cTn id="37" dur="500"/>
                                        <p:tgtEl>
                                          <p:spTgt spid="1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D2839"/>
        </a:solid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1524000" y="2033513"/>
            <a:ext cx="9144000" cy="1193465"/>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4800"/>
              <a:buFont typeface="Courier New"/>
              <a:buNone/>
            </a:pPr>
            <a:r>
              <a:rPr lang="en-GB" sz="4800" b="0">
                <a:solidFill>
                  <a:schemeClr val="lt1"/>
                </a:solidFill>
              </a:rPr>
              <a:t>Educating the educators</a:t>
            </a:r>
            <a:endParaRPr/>
          </a:p>
        </p:txBody>
      </p:sp>
      <p:sp>
        <p:nvSpPr>
          <p:cNvPr id="90" name="Google Shape;90;p13"/>
          <p:cNvSpPr txBox="1">
            <a:spLocks noGrp="1"/>
          </p:cNvSpPr>
          <p:nvPr>
            <p:ph type="subTitle" idx="1"/>
          </p:nvPr>
        </p:nvSpPr>
        <p:spPr>
          <a:xfrm>
            <a:off x="1524000" y="3264464"/>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1800"/>
              <a:buNone/>
            </a:pPr>
            <a:r>
              <a:rPr lang="en-GB" sz="1800" b="0" dirty="0">
                <a:solidFill>
                  <a:schemeClr val="lt1"/>
                </a:solidFill>
              </a:rPr>
              <a:t>2019 Annual Conference</a:t>
            </a:r>
            <a:endParaRPr dirty="0"/>
          </a:p>
          <a:p>
            <a:pPr marL="0" lvl="0" indent="0" algn="ctr" rtl="0">
              <a:lnSpc>
                <a:spcPct val="90000"/>
              </a:lnSpc>
              <a:spcBef>
                <a:spcPts val="1000"/>
              </a:spcBef>
              <a:spcAft>
                <a:spcPts val="0"/>
              </a:spcAft>
              <a:buClr>
                <a:schemeClr val="lt1"/>
              </a:buClr>
              <a:buSzPts val="1800"/>
              <a:buNone/>
            </a:pPr>
            <a:r>
              <a:rPr lang="en-GB" sz="1800" b="0" dirty="0">
                <a:solidFill>
                  <a:schemeClr val="lt1"/>
                </a:solidFill>
              </a:rPr>
              <a:t>Theme 5 Workgroup</a:t>
            </a:r>
          </a:p>
          <a:p>
            <a:pPr marL="0" lvl="0" indent="0" algn="ctr" rtl="0">
              <a:lnSpc>
                <a:spcPct val="90000"/>
              </a:lnSpc>
              <a:spcBef>
                <a:spcPts val="1000"/>
              </a:spcBef>
              <a:spcAft>
                <a:spcPts val="0"/>
              </a:spcAft>
              <a:buClr>
                <a:schemeClr val="lt1"/>
              </a:buClr>
              <a:buSzPts val="1800"/>
              <a:buNone/>
            </a:pPr>
            <a:endParaRPr lang="en-GB" sz="1800" b="0" dirty="0">
              <a:solidFill>
                <a:schemeClr val="lt1"/>
              </a:solidFill>
            </a:endParaRPr>
          </a:p>
          <a:p>
            <a:pPr marL="0" lvl="0" indent="0" algn="ctr" rtl="0">
              <a:lnSpc>
                <a:spcPct val="90000"/>
              </a:lnSpc>
              <a:spcBef>
                <a:spcPts val="1000"/>
              </a:spcBef>
              <a:spcAft>
                <a:spcPts val="0"/>
              </a:spcAft>
              <a:buClr>
                <a:schemeClr val="lt1"/>
              </a:buClr>
              <a:buSzPts val="1800"/>
              <a:buNone/>
            </a:pPr>
            <a:r>
              <a:rPr lang="en-GB" b="0" dirty="0">
                <a:solidFill>
                  <a:schemeClr val="lt1"/>
                </a:solidFill>
              </a:rPr>
              <a:t>Digital Skills: where we are at</a:t>
            </a:r>
            <a:endParaRPr sz="3200" dirty="0"/>
          </a:p>
        </p:txBody>
      </p:sp>
      <p:pic>
        <p:nvPicPr>
          <p:cNvPr id="91" name="Google Shape;91;p13"/>
          <p:cNvPicPr preferRelativeResize="0"/>
          <p:nvPr/>
        </p:nvPicPr>
        <p:blipFill rotWithShape="1">
          <a:blip r:embed="rId3">
            <a:alphaModFix/>
          </a:blip>
          <a:srcRect t="32147" b="34947"/>
          <a:stretch/>
        </p:blipFill>
        <p:spPr>
          <a:xfrm>
            <a:off x="4500466" y="798229"/>
            <a:ext cx="2646784" cy="870938"/>
          </a:xfrm>
          <a:prstGeom prst="rect">
            <a:avLst/>
          </a:prstGeom>
          <a:noFill/>
          <a:ln>
            <a:noFill/>
          </a:ln>
        </p:spPr>
      </p:pic>
      <p:sp>
        <p:nvSpPr>
          <p:cNvPr id="6" name="TextBox 5">
            <a:extLst>
              <a:ext uri="{FF2B5EF4-FFF2-40B4-BE49-F238E27FC236}">
                <a16:creationId xmlns:a16="http://schemas.microsoft.com/office/drawing/2014/main" id="{0F16F427-4DD2-41E0-AAC9-4EFA39F99C98}"/>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Report objectives</a:t>
            </a:r>
            <a:endParaRPr/>
          </a:p>
        </p:txBody>
      </p:sp>
      <p:sp>
        <p:nvSpPr>
          <p:cNvPr id="98" name="Google Shape;98;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en-GB" sz="2400" dirty="0"/>
              <a:t>Collate relevant documentation and information</a:t>
            </a:r>
            <a:br>
              <a:rPr lang="en-GB" sz="2400" dirty="0"/>
            </a:br>
            <a:endParaRPr sz="2400" dirty="0"/>
          </a:p>
          <a:p>
            <a:pPr marL="0" lvl="0" indent="0" algn="l" rtl="0">
              <a:lnSpc>
                <a:spcPct val="90000"/>
              </a:lnSpc>
              <a:spcBef>
                <a:spcPts val="1000"/>
              </a:spcBef>
              <a:spcAft>
                <a:spcPts val="0"/>
              </a:spcAft>
              <a:buClr>
                <a:schemeClr val="dk1"/>
              </a:buClr>
              <a:buSzPts val="2400"/>
              <a:buNone/>
            </a:pPr>
            <a:r>
              <a:rPr lang="en-GB" sz="2400" dirty="0"/>
              <a:t>Provide a picture of the wider educational landscape</a:t>
            </a:r>
            <a:br>
              <a:rPr lang="en-GB" sz="2400" dirty="0"/>
            </a:br>
            <a:endParaRPr sz="2400" dirty="0"/>
          </a:p>
          <a:p>
            <a:pPr marL="0" lvl="0" indent="0" algn="l" rtl="0">
              <a:lnSpc>
                <a:spcPct val="90000"/>
              </a:lnSpc>
              <a:spcBef>
                <a:spcPts val="1000"/>
              </a:spcBef>
              <a:spcAft>
                <a:spcPts val="0"/>
              </a:spcAft>
              <a:buClr>
                <a:schemeClr val="dk1"/>
              </a:buClr>
              <a:buSzPts val="2400"/>
              <a:buNone/>
            </a:pPr>
            <a:r>
              <a:rPr lang="en-GB" sz="2400" dirty="0"/>
              <a:t>Describe the way in which teaching and learning occurs</a:t>
            </a:r>
            <a:br>
              <a:rPr lang="en-GB" sz="2400" dirty="0"/>
            </a:br>
            <a:endParaRPr sz="2400" dirty="0"/>
          </a:p>
          <a:p>
            <a:pPr marL="0" lvl="0" indent="0" algn="l" rtl="0">
              <a:lnSpc>
                <a:spcPct val="90000"/>
              </a:lnSpc>
              <a:spcBef>
                <a:spcPts val="1000"/>
              </a:spcBef>
              <a:spcAft>
                <a:spcPts val="0"/>
              </a:spcAft>
              <a:buClr>
                <a:schemeClr val="dk1"/>
              </a:buClr>
              <a:buSzPts val="2400"/>
              <a:buNone/>
            </a:pPr>
            <a:r>
              <a:rPr lang="en-GB" sz="2400" dirty="0"/>
              <a:t>Create a resource to inform our next step</a:t>
            </a:r>
            <a:endParaRPr dirty="0"/>
          </a:p>
        </p:txBody>
      </p:sp>
      <p:pic>
        <p:nvPicPr>
          <p:cNvPr id="99" name="Google Shape;99;p14"/>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00" name="Google Shape;100;p14"/>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6" name="TextBox 5">
            <a:extLst>
              <a:ext uri="{FF2B5EF4-FFF2-40B4-BE49-F238E27FC236}">
                <a16:creationId xmlns:a16="http://schemas.microsoft.com/office/drawing/2014/main" id="{F53E662A-9C67-4D77-AB20-6F076C6EB499}"/>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animEffect transition="in" filter="fade">
                                      <p:cBhvr>
                                        <p:cTn id="7" dur="500"/>
                                        <p:tgtEl>
                                          <p:spTgt spid="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1" end="1"/>
                                            </p:txEl>
                                          </p:spTgt>
                                        </p:tgtEl>
                                        <p:attrNameLst>
                                          <p:attrName>style.visibility</p:attrName>
                                        </p:attrNameLst>
                                      </p:cBhvr>
                                      <p:to>
                                        <p:strVal val="visible"/>
                                      </p:to>
                                    </p:set>
                                    <p:animEffect transition="in" filter="fade">
                                      <p:cBhvr>
                                        <p:cTn id="12" dur="500"/>
                                        <p:tgtEl>
                                          <p:spTgt spid="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2" end="2"/>
                                            </p:txEl>
                                          </p:spTgt>
                                        </p:tgtEl>
                                        <p:attrNameLst>
                                          <p:attrName>style.visibility</p:attrName>
                                        </p:attrNameLst>
                                      </p:cBhvr>
                                      <p:to>
                                        <p:strVal val="visible"/>
                                      </p:to>
                                    </p:set>
                                    <p:animEffect transition="in" filter="fade">
                                      <p:cBhvr>
                                        <p:cTn id="17" dur="500"/>
                                        <p:tgtEl>
                                          <p:spTgt spid="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3" end="3"/>
                                            </p:txEl>
                                          </p:spTgt>
                                        </p:tgtEl>
                                        <p:attrNameLst>
                                          <p:attrName>style.visibility</p:attrName>
                                        </p:attrNameLst>
                                      </p:cBhvr>
                                      <p:to>
                                        <p:strVal val="visible"/>
                                      </p:to>
                                    </p:set>
                                    <p:animEffect transition="in" filter="fade">
                                      <p:cBhvr>
                                        <p:cTn id="22" dur="500"/>
                                        <p:tgtEl>
                                          <p:spTgt spid="9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GB"/>
              <a:t>Early findings</a:t>
            </a:r>
            <a:endParaRPr/>
          </a:p>
        </p:txBody>
      </p:sp>
      <p:sp>
        <p:nvSpPr>
          <p:cNvPr id="107" name="Google Shape;107;p1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GB" dirty="0"/>
              <a:t>Teachers are hard to reach</a:t>
            </a:r>
            <a:endParaRPr dirty="0"/>
          </a:p>
          <a:p>
            <a:pPr marL="457200" lvl="0" indent="-342900" algn="l" rtl="0">
              <a:spcBef>
                <a:spcPts val="0"/>
              </a:spcBef>
              <a:spcAft>
                <a:spcPts val="0"/>
              </a:spcAft>
              <a:buSzPts val="1800"/>
              <a:buChar char="•"/>
            </a:pPr>
            <a:r>
              <a:rPr lang="en-GB" dirty="0"/>
              <a:t>Each school does its own ‘thing’</a:t>
            </a:r>
            <a:endParaRPr dirty="0"/>
          </a:p>
          <a:p>
            <a:pPr marL="457200" lvl="0" indent="-342900" algn="l" rtl="0">
              <a:spcBef>
                <a:spcPts val="0"/>
              </a:spcBef>
              <a:spcAft>
                <a:spcPts val="0"/>
              </a:spcAft>
              <a:buSzPts val="1800"/>
              <a:buChar char="•"/>
            </a:pPr>
            <a:r>
              <a:rPr lang="en-GB" dirty="0"/>
              <a:t>External factors govern schools (and teachers)</a:t>
            </a:r>
            <a:endParaRPr dirty="0"/>
          </a:p>
          <a:p>
            <a:pPr marL="457200" lvl="0" indent="-342900" algn="l" rtl="0">
              <a:spcBef>
                <a:spcPts val="0"/>
              </a:spcBef>
              <a:spcAft>
                <a:spcPts val="0"/>
              </a:spcAft>
              <a:buSzPts val="1800"/>
              <a:buChar char="•"/>
            </a:pPr>
            <a:r>
              <a:rPr lang="en-GB" dirty="0"/>
              <a:t>Computer science teachers in short supply</a:t>
            </a:r>
            <a:endParaRPr dirty="0"/>
          </a:p>
          <a:p>
            <a:pPr marL="457200" lvl="0" indent="-342900" algn="l" rtl="0">
              <a:spcBef>
                <a:spcPts val="0"/>
              </a:spcBef>
              <a:spcAft>
                <a:spcPts val="0"/>
              </a:spcAft>
              <a:buSzPts val="1800"/>
              <a:buChar char="•"/>
            </a:pPr>
            <a:r>
              <a:rPr lang="en-GB" dirty="0"/>
              <a:t>No evidence of teaching excellence</a:t>
            </a:r>
            <a:endParaRPr dirty="0"/>
          </a:p>
          <a:p>
            <a:pPr marL="457200" lvl="0" indent="-342900" algn="l" rtl="0">
              <a:spcBef>
                <a:spcPts val="0"/>
              </a:spcBef>
              <a:spcAft>
                <a:spcPts val="0"/>
              </a:spcAft>
              <a:buSzPts val="1800"/>
              <a:buChar char="•"/>
            </a:pPr>
            <a:r>
              <a:rPr lang="en-GB" dirty="0"/>
              <a:t>Qualifications problematic</a:t>
            </a:r>
            <a:endParaRPr dirty="0"/>
          </a:p>
          <a:p>
            <a:pPr marL="457200" lvl="0" indent="-342900" algn="l" rtl="0">
              <a:spcBef>
                <a:spcPts val="0"/>
              </a:spcBef>
              <a:spcAft>
                <a:spcPts val="0"/>
              </a:spcAft>
              <a:buSzPts val="1800"/>
              <a:buChar char="•"/>
            </a:pPr>
            <a:r>
              <a:rPr lang="en-GB" dirty="0"/>
              <a:t>Opportunities exist in other subjects</a:t>
            </a:r>
            <a:endParaRPr dirty="0"/>
          </a:p>
          <a:p>
            <a:pPr marL="457200" lvl="0" indent="-342900" algn="l" rtl="0">
              <a:spcBef>
                <a:spcPts val="0"/>
              </a:spcBef>
              <a:spcAft>
                <a:spcPts val="0"/>
              </a:spcAft>
              <a:buSzPts val="1800"/>
              <a:buChar char="•"/>
            </a:pPr>
            <a:r>
              <a:rPr lang="en-GB" dirty="0"/>
              <a:t>3 strategies aimed at digital skills</a:t>
            </a:r>
            <a:endParaRPr dirty="0"/>
          </a:p>
          <a:p>
            <a:pPr marL="0" lvl="0" indent="0" algn="l" rtl="0">
              <a:spcBef>
                <a:spcPts val="1000"/>
              </a:spcBef>
              <a:spcAft>
                <a:spcPts val="0"/>
              </a:spcAft>
              <a:buClr>
                <a:schemeClr val="dk1"/>
              </a:buClr>
              <a:buSzPts val="1100"/>
              <a:buFont typeface="Arial"/>
              <a:buNone/>
            </a:pPr>
            <a:endParaRPr dirty="0"/>
          </a:p>
          <a:p>
            <a:pPr marL="0" lvl="0" indent="0" algn="l" rtl="0">
              <a:spcBef>
                <a:spcPts val="1000"/>
              </a:spcBef>
              <a:spcAft>
                <a:spcPts val="0"/>
              </a:spcAft>
              <a:buNone/>
            </a:pPr>
            <a:endParaRPr dirty="0"/>
          </a:p>
        </p:txBody>
      </p:sp>
      <p:sp>
        <p:nvSpPr>
          <p:cNvPr id="4" name="TextBox 3">
            <a:extLst>
              <a:ext uri="{FF2B5EF4-FFF2-40B4-BE49-F238E27FC236}">
                <a16:creationId xmlns:a16="http://schemas.microsoft.com/office/drawing/2014/main" id="{DA21CC5D-BBDE-4E56-89C9-2334869E5859}"/>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fade">
                                      <p:cBhvr>
                                        <p:cTn id="7" dur="1000"/>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7">
                                            <p:txEl>
                                              <p:pRg st="1" end="1"/>
                                            </p:txEl>
                                          </p:spTgt>
                                        </p:tgtEl>
                                        <p:attrNameLst>
                                          <p:attrName>style.visibility</p:attrName>
                                        </p:attrNameLst>
                                      </p:cBhvr>
                                      <p:to>
                                        <p:strVal val="visible"/>
                                      </p:to>
                                    </p:set>
                                    <p:animEffect transition="in" filter="fade">
                                      <p:cBhvr>
                                        <p:cTn id="12" dur="1000"/>
                                        <p:tgtEl>
                                          <p:spTgt spid="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7">
                                            <p:txEl>
                                              <p:pRg st="2" end="2"/>
                                            </p:txEl>
                                          </p:spTgt>
                                        </p:tgtEl>
                                        <p:attrNameLst>
                                          <p:attrName>style.visibility</p:attrName>
                                        </p:attrNameLst>
                                      </p:cBhvr>
                                      <p:to>
                                        <p:strVal val="visible"/>
                                      </p:to>
                                    </p:set>
                                    <p:animEffect transition="in" filter="fade">
                                      <p:cBhvr>
                                        <p:cTn id="17" dur="1000"/>
                                        <p:tgtEl>
                                          <p:spTgt spid="1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7">
                                            <p:txEl>
                                              <p:pRg st="3" end="3"/>
                                            </p:txEl>
                                          </p:spTgt>
                                        </p:tgtEl>
                                        <p:attrNameLst>
                                          <p:attrName>style.visibility</p:attrName>
                                        </p:attrNameLst>
                                      </p:cBhvr>
                                      <p:to>
                                        <p:strVal val="visible"/>
                                      </p:to>
                                    </p:set>
                                    <p:animEffect transition="in" filter="fade">
                                      <p:cBhvr>
                                        <p:cTn id="22" dur="1000"/>
                                        <p:tgtEl>
                                          <p:spTgt spid="1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7">
                                            <p:txEl>
                                              <p:pRg st="4" end="4"/>
                                            </p:txEl>
                                          </p:spTgt>
                                        </p:tgtEl>
                                        <p:attrNameLst>
                                          <p:attrName>style.visibility</p:attrName>
                                        </p:attrNameLst>
                                      </p:cBhvr>
                                      <p:to>
                                        <p:strVal val="visible"/>
                                      </p:to>
                                    </p:set>
                                    <p:animEffect transition="in" filter="fade">
                                      <p:cBhvr>
                                        <p:cTn id="27" dur="1000"/>
                                        <p:tgtEl>
                                          <p:spTgt spid="1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7">
                                            <p:txEl>
                                              <p:pRg st="5" end="5"/>
                                            </p:txEl>
                                          </p:spTgt>
                                        </p:tgtEl>
                                        <p:attrNameLst>
                                          <p:attrName>style.visibility</p:attrName>
                                        </p:attrNameLst>
                                      </p:cBhvr>
                                      <p:to>
                                        <p:strVal val="visible"/>
                                      </p:to>
                                    </p:set>
                                    <p:animEffect transition="in" filter="fade">
                                      <p:cBhvr>
                                        <p:cTn id="32" dur="1000"/>
                                        <p:tgtEl>
                                          <p:spTgt spid="1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7">
                                            <p:txEl>
                                              <p:pRg st="6" end="6"/>
                                            </p:txEl>
                                          </p:spTgt>
                                        </p:tgtEl>
                                        <p:attrNameLst>
                                          <p:attrName>style.visibility</p:attrName>
                                        </p:attrNameLst>
                                      </p:cBhvr>
                                      <p:to>
                                        <p:strVal val="visible"/>
                                      </p:to>
                                    </p:set>
                                    <p:animEffect transition="in" filter="fade">
                                      <p:cBhvr>
                                        <p:cTn id="37" dur="1000"/>
                                        <p:tgtEl>
                                          <p:spTgt spid="1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7">
                                            <p:txEl>
                                              <p:pRg st="7" end="7"/>
                                            </p:txEl>
                                          </p:spTgt>
                                        </p:tgtEl>
                                        <p:attrNameLst>
                                          <p:attrName>style.visibility</p:attrName>
                                        </p:attrNameLst>
                                      </p:cBhvr>
                                      <p:to>
                                        <p:strVal val="visible"/>
                                      </p:to>
                                    </p:set>
                                    <p:animEffect transition="in" filter="fade">
                                      <p:cBhvr>
                                        <p:cTn id="42" dur="1000"/>
                                        <p:tgtEl>
                                          <p:spTgt spid="1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Higher education</a:t>
            </a:r>
            <a:endParaRPr/>
          </a:p>
        </p:txBody>
      </p:sp>
      <p:sp>
        <p:nvSpPr>
          <p:cNvPr id="114" name="Google Shape;114;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GB"/>
              <a:t>Mismatch between Industry skills and graduate skills</a:t>
            </a:r>
            <a:endParaRPr/>
          </a:p>
          <a:p>
            <a:pPr marL="228600" lvl="0" indent="-228600" algn="l" rtl="0">
              <a:lnSpc>
                <a:spcPct val="90000"/>
              </a:lnSpc>
              <a:spcBef>
                <a:spcPts val="1000"/>
              </a:spcBef>
              <a:spcAft>
                <a:spcPts val="0"/>
              </a:spcAft>
              <a:buClr>
                <a:schemeClr val="dk1"/>
              </a:buClr>
              <a:buSzPts val="2800"/>
              <a:buChar char="•"/>
            </a:pPr>
            <a:r>
              <a:rPr lang="en-GB"/>
              <a:t>Issues may lie earlier in educational pipeline</a:t>
            </a:r>
            <a:endParaRPr sz="1800"/>
          </a:p>
        </p:txBody>
      </p:sp>
      <p:pic>
        <p:nvPicPr>
          <p:cNvPr id="115" name="Google Shape;115;p16"/>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16" name="Google Shape;116;p16"/>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117" name="Google Shape;117;p16"/>
          <p:cNvSpPr txBox="1"/>
          <p:nvPr/>
        </p:nvSpPr>
        <p:spPr>
          <a:xfrm>
            <a:off x="838200" y="3411942"/>
            <a:ext cx="7650108" cy="181588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b="0" i="0" u="none" strike="noStrike" cap="none">
                <a:solidFill>
                  <a:srgbClr val="FF0000"/>
                </a:solidFill>
                <a:latin typeface="Calibri"/>
                <a:ea typeface="Calibri"/>
                <a:cs typeface="Calibri"/>
                <a:sym typeface="Calibri"/>
              </a:rPr>
              <a:t>What additional knowledge do we need?</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Where should our focus be?</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Do we need FE, Primary?</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Do we need to consult with students and teachers?</a:t>
            </a:r>
            <a:endParaRPr/>
          </a:p>
        </p:txBody>
      </p:sp>
      <p:sp>
        <p:nvSpPr>
          <p:cNvPr id="7" name="TextBox 6">
            <a:extLst>
              <a:ext uri="{FF2B5EF4-FFF2-40B4-BE49-F238E27FC236}">
                <a16:creationId xmlns:a16="http://schemas.microsoft.com/office/drawing/2014/main" id="{BF7D6916-2A23-4AC5-92F2-DE9A12D1A222}"/>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animEffect transition="in" filter="fade">
                                      <p:cBhvr>
                                        <p:cTn id="7" dur="500"/>
                                        <p:tgtEl>
                                          <p:spTgt spid="1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4">
                                            <p:txEl>
                                              <p:pRg st="1" end="1"/>
                                            </p:txEl>
                                          </p:spTgt>
                                        </p:tgtEl>
                                        <p:attrNameLst>
                                          <p:attrName>style.visibility</p:attrName>
                                        </p:attrNameLst>
                                      </p:cBhvr>
                                      <p:to>
                                        <p:strVal val="visible"/>
                                      </p:to>
                                    </p:set>
                                    <p:animEffect transition="in" filter="fade">
                                      <p:cBhvr>
                                        <p:cTn id="12" dur="500"/>
                                        <p:tgtEl>
                                          <p:spTgt spid="1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7"/>
                                        </p:tgtEl>
                                        <p:attrNameLst>
                                          <p:attrName>style.visibility</p:attrName>
                                        </p:attrNameLst>
                                      </p:cBhvr>
                                      <p:to>
                                        <p:strVal val="visible"/>
                                      </p:to>
                                    </p:set>
                                    <p:animEffect transition="in" filter="fade">
                                      <p:cBhvr>
                                        <p:cTn id="1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Teachers and schools</a:t>
            </a:r>
            <a:endParaRPr/>
          </a:p>
        </p:txBody>
      </p:sp>
      <p:sp>
        <p:nvSpPr>
          <p:cNvPr id="124" name="Google Shape;124;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GB"/>
              <a:t>Trainee teacher shortfalls</a:t>
            </a:r>
            <a:endParaRPr/>
          </a:p>
          <a:p>
            <a:pPr marL="228600" lvl="0" indent="-228600" algn="l" rtl="0">
              <a:lnSpc>
                <a:spcPct val="90000"/>
              </a:lnSpc>
              <a:spcBef>
                <a:spcPts val="1000"/>
              </a:spcBef>
              <a:spcAft>
                <a:spcPts val="0"/>
              </a:spcAft>
              <a:buClr>
                <a:schemeClr val="dk1"/>
              </a:buClr>
              <a:buSzPts val="2800"/>
              <a:buChar char="•"/>
            </a:pPr>
            <a:r>
              <a:rPr lang="en-GB"/>
              <a:t>Retention is poor, large numbers leave</a:t>
            </a:r>
            <a:endParaRPr/>
          </a:p>
          <a:p>
            <a:pPr marL="228600" lvl="0" indent="-228600" algn="l" rtl="0">
              <a:lnSpc>
                <a:spcPct val="90000"/>
              </a:lnSpc>
              <a:spcBef>
                <a:spcPts val="1000"/>
              </a:spcBef>
              <a:spcAft>
                <a:spcPts val="0"/>
              </a:spcAft>
              <a:buClr>
                <a:schemeClr val="dk1"/>
              </a:buClr>
              <a:buSzPts val="2800"/>
              <a:buChar char="•"/>
            </a:pPr>
            <a:r>
              <a:rPr lang="en-GB"/>
              <a:t>Computer Science shortage acute</a:t>
            </a:r>
            <a:endParaRPr/>
          </a:p>
          <a:p>
            <a:pPr marL="228600" lvl="0" indent="-228600" algn="l" rtl="0">
              <a:lnSpc>
                <a:spcPct val="90000"/>
              </a:lnSpc>
              <a:spcBef>
                <a:spcPts val="1000"/>
              </a:spcBef>
              <a:spcAft>
                <a:spcPts val="0"/>
              </a:spcAft>
              <a:buClr>
                <a:schemeClr val="dk1"/>
              </a:buClr>
              <a:buSzPts val="2800"/>
              <a:buChar char="•"/>
            </a:pPr>
            <a:r>
              <a:rPr lang="en-GB"/>
              <a:t>Disparity of teaching</a:t>
            </a:r>
            <a:endParaRPr/>
          </a:p>
          <a:p>
            <a:pPr marL="0" lvl="0" indent="0" algn="l" rtl="0">
              <a:lnSpc>
                <a:spcPct val="90000"/>
              </a:lnSpc>
              <a:spcBef>
                <a:spcPts val="1000"/>
              </a:spcBef>
              <a:spcAft>
                <a:spcPts val="0"/>
              </a:spcAft>
              <a:buClr>
                <a:schemeClr val="dk1"/>
              </a:buClr>
              <a:buSzPts val="1800"/>
              <a:buNone/>
            </a:pPr>
            <a:endParaRPr sz="1800"/>
          </a:p>
        </p:txBody>
      </p:sp>
      <p:pic>
        <p:nvPicPr>
          <p:cNvPr id="125" name="Google Shape;125;p17"/>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26" name="Google Shape;126;p17"/>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127" name="Google Shape;127;p17"/>
          <p:cNvSpPr txBox="1"/>
          <p:nvPr/>
        </p:nvSpPr>
        <p:spPr>
          <a:xfrm>
            <a:off x="838200" y="4189869"/>
            <a:ext cx="8820235" cy="13849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a:solidFill>
                  <a:srgbClr val="FF0000"/>
                </a:solidFill>
                <a:latin typeface="Calibri"/>
                <a:ea typeface="Calibri"/>
                <a:cs typeface="Calibri"/>
                <a:sym typeface="Calibri"/>
              </a:rPr>
              <a:t>What else do we need to know?</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Will more knowledge make a difference to what we do?</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Where should our gap report focus in light of these issues?</a:t>
            </a:r>
            <a:endParaRPr/>
          </a:p>
        </p:txBody>
      </p:sp>
      <p:sp>
        <p:nvSpPr>
          <p:cNvPr id="7" name="TextBox 6">
            <a:extLst>
              <a:ext uri="{FF2B5EF4-FFF2-40B4-BE49-F238E27FC236}">
                <a16:creationId xmlns:a16="http://schemas.microsoft.com/office/drawing/2014/main" id="{321C54BB-9DBE-4045-BB55-1EDE6C21C400}"/>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animEffect transition="in" filter="fade">
                                      <p:cBhvr>
                                        <p:cTn id="7" dur="500"/>
                                        <p:tgtEl>
                                          <p:spTgt spid="1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4">
                                            <p:txEl>
                                              <p:pRg st="1" end="1"/>
                                            </p:txEl>
                                          </p:spTgt>
                                        </p:tgtEl>
                                        <p:attrNameLst>
                                          <p:attrName>style.visibility</p:attrName>
                                        </p:attrNameLst>
                                      </p:cBhvr>
                                      <p:to>
                                        <p:strVal val="visible"/>
                                      </p:to>
                                    </p:set>
                                    <p:animEffect transition="in" filter="fade">
                                      <p:cBhvr>
                                        <p:cTn id="12" dur="500"/>
                                        <p:tgtEl>
                                          <p:spTgt spid="1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4">
                                            <p:txEl>
                                              <p:pRg st="2" end="2"/>
                                            </p:txEl>
                                          </p:spTgt>
                                        </p:tgtEl>
                                        <p:attrNameLst>
                                          <p:attrName>style.visibility</p:attrName>
                                        </p:attrNameLst>
                                      </p:cBhvr>
                                      <p:to>
                                        <p:strVal val="visible"/>
                                      </p:to>
                                    </p:set>
                                    <p:animEffect transition="in" filter="fade">
                                      <p:cBhvr>
                                        <p:cTn id="17" dur="500"/>
                                        <p:tgtEl>
                                          <p:spTgt spid="12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4">
                                            <p:txEl>
                                              <p:pRg st="3" end="3"/>
                                            </p:txEl>
                                          </p:spTgt>
                                        </p:tgtEl>
                                        <p:attrNameLst>
                                          <p:attrName>style.visibility</p:attrName>
                                        </p:attrNameLst>
                                      </p:cBhvr>
                                      <p:to>
                                        <p:strVal val="visible"/>
                                      </p:to>
                                    </p:set>
                                    <p:animEffect transition="in" filter="fade">
                                      <p:cBhvr>
                                        <p:cTn id="22" dur="500"/>
                                        <p:tgtEl>
                                          <p:spTgt spid="12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4">
                                            <p:txEl>
                                              <p:pRg st="4" end="4"/>
                                            </p:txEl>
                                          </p:spTgt>
                                        </p:tgtEl>
                                        <p:attrNameLst>
                                          <p:attrName>style.visibility</p:attrName>
                                        </p:attrNameLst>
                                      </p:cBhvr>
                                      <p:to>
                                        <p:strVal val="visible"/>
                                      </p:to>
                                    </p:set>
                                    <p:animEffect transition="in" filter="fade">
                                      <p:cBhvr>
                                        <p:cTn id="27" dur="500"/>
                                        <p:tgtEl>
                                          <p:spTgt spid="12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7"/>
                                        </p:tgtEl>
                                        <p:attrNameLst>
                                          <p:attrName>style.visibility</p:attrName>
                                        </p:attrNameLst>
                                      </p:cBhvr>
                                      <p:to>
                                        <p:strVal val="visible"/>
                                      </p:to>
                                    </p:set>
                                    <p:animEffect transition="in" filter="fade">
                                      <p:cBhvr>
                                        <p:cTn id="32"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Teaching, learning, assessment</a:t>
            </a:r>
            <a:endParaRPr/>
          </a:p>
        </p:txBody>
      </p:sp>
      <p:sp>
        <p:nvSpPr>
          <p:cNvPr id="134" name="Google Shape;134;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GB"/>
              <a:t>ICT was ‘problematic’</a:t>
            </a:r>
            <a:endParaRPr/>
          </a:p>
          <a:p>
            <a:pPr marL="228600" lvl="0" indent="-228600" algn="l" rtl="0">
              <a:lnSpc>
                <a:spcPct val="90000"/>
              </a:lnSpc>
              <a:spcBef>
                <a:spcPts val="1000"/>
              </a:spcBef>
              <a:spcAft>
                <a:spcPts val="0"/>
              </a:spcAft>
              <a:buClr>
                <a:schemeClr val="dk1"/>
              </a:buClr>
              <a:buSzPts val="2800"/>
              <a:buChar char="•"/>
            </a:pPr>
            <a:r>
              <a:rPr lang="en-GB"/>
              <a:t>New curriculum, GCSEs (2014)</a:t>
            </a:r>
            <a:endParaRPr/>
          </a:p>
          <a:p>
            <a:pPr marL="228600" lvl="0" indent="-228600" algn="l" rtl="0">
              <a:lnSpc>
                <a:spcPct val="90000"/>
              </a:lnSpc>
              <a:spcBef>
                <a:spcPts val="1000"/>
              </a:spcBef>
              <a:spcAft>
                <a:spcPts val="0"/>
              </a:spcAft>
              <a:buClr>
                <a:schemeClr val="dk1"/>
              </a:buClr>
              <a:buSzPts val="2800"/>
              <a:buChar char="•"/>
            </a:pPr>
            <a:r>
              <a:rPr lang="en-GB"/>
              <a:t>Teacher development required</a:t>
            </a:r>
            <a:endParaRPr/>
          </a:p>
          <a:p>
            <a:pPr marL="228600" lvl="0" indent="-228600" algn="l" rtl="0">
              <a:lnSpc>
                <a:spcPct val="90000"/>
              </a:lnSpc>
              <a:spcBef>
                <a:spcPts val="1000"/>
              </a:spcBef>
              <a:spcAft>
                <a:spcPts val="0"/>
              </a:spcAft>
              <a:buClr>
                <a:schemeClr val="dk1"/>
              </a:buClr>
              <a:buSzPts val="2800"/>
              <a:buChar char="•"/>
            </a:pPr>
            <a:r>
              <a:rPr lang="en-GB"/>
              <a:t>Challenges still remain</a:t>
            </a:r>
            <a:endParaRPr/>
          </a:p>
          <a:p>
            <a:pPr marL="228600" lvl="0" indent="-228600" algn="l" rtl="0">
              <a:lnSpc>
                <a:spcPct val="90000"/>
              </a:lnSpc>
              <a:spcBef>
                <a:spcPts val="1000"/>
              </a:spcBef>
              <a:spcAft>
                <a:spcPts val="0"/>
              </a:spcAft>
              <a:buClr>
                <a:schemeClr val="dk1"/>
              </a:buClr>
              <a:buSzPts val="2800"/>
              <a:buChar char="•"/>
            </a:pPr>
            <a:r>
              <a:rPr lang="en-GB"/>
              <a:t>GCSE NEA rules broken, cheating and malpractice</a:t>
            </a:r>
            <a:endParaRPr/>
          </a:p>
          <a:p>
            <a:pPr marL="0" lvl="0" indent="0" algn="l" rtl="0">
              <a:lnSpc>
                <a:spcPct val="90000"/>
              </a:lnSpc>
              <a:spcBef>
                <a:spcPts val="1000"/>
              </a:spcBef>
              <a:spcAft>
                <a:spcPts val="0"/>
              </a:spcAft>
              <a:buClr>
                <a:schemeClr val="dk1"/>
              </a:buClr>
              <a:buSzPts val="1800"/>
              <a:buNone/>
            </a:pPr>
            <a:endParaRPr sz="1800"/>
          </a:p>
        </p:txBody>
      </p:sp>
      <p:pic>
        <p:nvPicPr>
          <p:cNvPr id="135" name="Google Shape;135;p18"/>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36" name="Google Shape;136;p18"/>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137" name="Google Shape;137;p18"/>
          <p:cNvSpPr txBox="1"/>
          <p:nvPr/>
        </p:nvSpPr>
        <p:spPr>
          <a:xfrm>
            <a:off x="838200" y="4503759"/>
            <a:ext cx="10308021" cy="13849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dirty="0">
                <a:solidFill>
                  <a:srgbClr val="FF0000"/>
                </a:solidFill>
                <a:latin typeface="Calibri"/>
                <a:ea typeface="Calibri"/>
                <a:cs typeface="Calibri"/>
                <a:sym typeface="Calibri"/>
              </a:rPr>
              <a:t>Do we need  any more information in this area?</a:t>
            </a:r>
            <a:endParaRPr dirty="0"/>
          </a:p>
          <a:p>
            <a:pPr marL="0" marR="0" lvl="0" indent="0" algn="l" rtl="0">
              <a:spcBef>
                <a:spcPts val="0"/>
              </a:spcBef>
              <a:spcAft>
                <a:spcPts val="0"/>
              </a:spcAft>
              <a:buNone/>
            </a:pPr>
            <a:r>
              <a:rPr lang="en-GB" sz="2800" dirty="0">
                <a:solidFill>
                  <a:srgbClr val="FF0000"/>
                </a:solidFill>
                <a:latin typeface="Calibri"/>
                <a:ea typeface="Calibri"/>
                <a:cs typeface="Calibri"/>
                <a:sym typeface="Calibri"/>
              </a:rPr>
              <a:t>What information do we need?</a:t>
            </a:r>
            <a:endParaRPr dirty="0"/>
          </a:p>
          <a:p>
            <a:pPr marL="0" marR="0" lvl="0" indent="0" algn="l" rtl="0">
              <a:spcBef>
                <a:spcPts val="0"/>
              </a:spcBef>
              <a:spcAft>
                <a:spcPts val="0"/>
              </a:spcAft>
              <a:buNone/>
            </a:pPr>
            <a:r>
              <a:rPr lang="en-GB" sz="2800" dirty="0">
                <a:solidFill>
                  <a:srgbClr val="FF0000"/>
                </a:solidFill>
                <a:latin typeface="Calibri"/>
                <a:ea typeface="Calibri"/>
                <a:cs typeface="Calibri"/>
                <a:sym typeface="Calibri"/>
              </a:rPr>
              <a:t>Do we know enough about these areas in FE and Primary?</a:t>
            </a:r>
            <a:endParaRPr dirty="0"/>
          </a:p>
        </p:txBody>
      </p:sp>
      <p:sp>
        <p:nvSpPr>
          <p:cNvPr id="7" name="TextBox 6">
            <a:extLst>
              <a:ext uri="{FF2B5EF4-FFF2-40B4-BE49-F238E27FC236}">
                <a16:creationId xmlns:a16="http://schemas.microsoft.com/office/drawing/2014/main" id="{ABAFF6A3-0CF9-42C6-8AC6-7C691C62722C}"/>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4">
                                            <p:txEl>
                                              <p:pRg st="0" end="0"/>
                                            </p:txEl>
                                          </p:spTgt>
                                        </p:tgtEl>
                                        <p:attrNameLst>
                                          <p:attrName>style.visibility</p:attrName>
                                        </p:attrNameLst>
                                      </p:cBhvr>
                                      <p:to>
                                        <p:strVal val="visible"/>
                                      </p:to>
                                    </p:set>
                                    <p:animEffect transition="in" filter="fade">
                                      <p:cBhvr>
                                        <p:cTn id="7" dur="500"/>
                                        <p:tgtEl>
                                          <p:spTgt spid="1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4">
                                            <p:txEl>
                                              <p:pRg st="1" end="1"/>
                                            </p:txEl>
                                          </p:spTgt>
                                        </p:tgtEl>
                                        <p:attrNameLst>
                                          <p:attrName>style.visibility</p:attrName>
                                        </p:attrNameLst>
                                      </p:cBhvr>
                                      <p:to>
                                        <p:strVal val="visible"/>
                                      </p:to>
                                    </p:set>
                                    <p:animEffect transition="in" filter="fade">
                                      <p:cBhvr>
                                        <p:cTn id="12" dur="500"/>
                                        <p:tgtEl>
                                          <p:spTgt spid="1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4">
                                            <p:txEl>
                                              <p:pRg st="2" end="2"/>
                                            </p:txEl>
                                          </p:spTgt>
                                        </p:tgtEl>
                                        <p:attrNameLst>
                                          <p:attrName>style.visibility</p:attrName>
                                        </p:attrNameLst>
                                      </p:cBhvr>
                                      <p:to>
                                        <p:strVal val="visible"/>
                                      </p:to>
                                    </p:set>
                                    <p:animEffect transition="in" filter="fade">
                                      <p:cBhvr>
                                        <p:cTn id="17" dur="500"/>
                                        <p:tgtEl>
                                          <p:spTgt spid="1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4">
                                            <p:txEl>
                                              <p:pRg st="3" end="3"/>
                                            </p:txEl>
                                          </p:spTgt>
                                        </p:tgtEl>
                                        <p:attrNameLst>
                                          <p:attrName>style.visibility</p:attrName>
                                        </p:attrNameLst>
                                      </p:cBhvr>
                                      <p:to>
                                        <p:strVal val="visible"/>
                                      </p:to>
                                    </p:set>
                                    <p:animEffect transition="in" filter="fade">
                                      <p:cBhvr>
                                        <p:cTn id="22" dur="500"/>
                                        <p:tgtEl>
                                          <p:spTgt spid="13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4">
                                            <p:txEl>
                                              <p:pRg st="4" end="4"/>
                                            </p:txEl>
                                          </p:spTgt>
                                        </p:tgtEl>
                                        <p:attrNameLst>
                                          <p:attrName>style.visibility</p:attrName>
                                        </p:attrNameLst>
                                      </p:cBhvr>
                                      <p:to>
                                        <p:strVal val="visible"/>
                                      </p:to>
                                    </p:set>
                                    <p:animEffect transition="in" filter="fade">
                                      <p:cBhvr>
                                        <p:cTn id="27" dur="500"/>
                                        <p:tgtEl>
                                          <p:spTgt spid="13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4">
                                            <p:txEl>
                                              <p:pRg st="5" end="5"/>
                                            </p:txEl>
                                          </p:spTgt>
                                        </p:tgtEl>
                                        <p:attrNameLst>
                                          <p:attrName>style.visibility</p:attrName>
                                        </p:attrNameLst>
                                      </p:cBhvr>
                                      <p:to>
                                        <p:strVal val="visible"/>
                                      </p:to>
                                    </p:set>
                                    <p:animEffect transition="in" filter="fade">
                                      <p:cBhvr>
                                        <p:cTn id="32" dur="500"/>
                                        <p:tgtEl>
                                          <p:spTgt spid="13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7"/>
                                        </p:tgtEl>
                                        <p:attrNameLst>
                                          <p:attrName>style.visibility</p:attrName>
                                        </p:attrNameLst>
                                      </p:cBhvr>
                                      <p:to>
                                        <p:strVal val="visible"/>
                                      </p:to>
                                    </p:set>
                                    <p:animEffect transition="in" filter="fade">
                                      <p:cBhvr>
                                        <p:cTn id="3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Qualification, Educators</a:t>
            </a:r>
            <a:endParaRPr/>
          </a:p>
        </p:txBody>
      </p:sp>
      <p:sp>
        <p:nvSpPr>
          <p:cNvPr id="144" name="Google Shape;144;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GB" dirty="0"/>
              <a:t>Lack of ICT, Cyber Security in qualifications</a:t>
            </a:r>
            <a:endParaRPr dirty="0"/>
          </a:p>
          <a:p>
            <a:pPr marL="228600" lvl="0" indent="-228600" algn="l" rtl="0">
              <a:lnSpc>
                <a:spcPct val="90000"/>
              </a:lnSpc>
              <a:spcBef>
                <a:spcPts val="1000"/>
              </a:spcBef>
              <a:spcAft>
                <a:spcPts val="0"/>
              </a:spcAft>
              <a:buClr>
                <a:schemeClr val="dk1"/>
              </a:buClr>
              <a:buSzPts val="2800"/>
              <a:buChar char="•"/>
            </a:pPr>
            <a:r>
              <a:rPr lang="en-GB" dirty="0"/>
              <a:t>GCSE now exam only (coursework not marked)</a:t>
            </a:r>
            <a:endParaRPr dirty="0"/>
          </a:p>
          <a:p>
            <a:pPr marL="228600" lvl="0" indent="-228600" algn="l" rtl="0">
              <a:lnSpc>
                <a:spcPct val="90000"/>
              </a:lnSpc>
              <a:spcBef>
                <a:spcPts val="1000"/>
              </a:spcBef>
              <a:spcAft>
                <a:spcPts val="0"/>
              </a:spcAft>
              <a:buClr>
                <a:schemeClr val="dk1"/>
              </a:buClr>
              <a:buSzPts val="2800"/>
              <a:buChar char="•"/>
            </a:pPr>
            <a:r>
              <a:rPr lang="en-GB" dirty="0"/>
              <a:t>HE no requirement for A level Computer Science</a:t>
            </a:r>
            <a:endParaRPr dirty="0"/>
          </a:p>
          <a:p>
            <a:pPr marL="228600" lvl="0" indent="-228600" algn="l" rtl="0">
              <a:lnSpc>
                <a:spcPct val="90000"/>
              </a:lnSpc>
              <a:spcBef>
                <a:spcPts val="1000"/>
              </a:spcBef>
              <a:spcAft>
                <a:spcPts val="0"/>
              </a:spcAft>
              <a:buClr>
                <a:schemeClr val="dk1"/>
              </a:buClr>
              <a:buSzPts val="2800"/>
              <a:buChar char="•"/>
            </a:pPr>
            <a:r>
              <a:rPr lang="en-GB" dirty="0"/>
              <a:t>Educators have reservations about computing only curriculum</a:t>
            </a:r>
            <a:endParaRPr dirty="0"/>
          </a:p>
          <a:p>
            <a:pPr marL="228600" lvl="0" indent="-228600" algn="l" rtl="0">
              <a:lnSpc>
                <a:spcPct val="90000"/>
              </a:lnSpc>
              <a:spcBef>
                <a:spcPts val="1000"/>
              </a:spcBef>
              <a:spcAft>
                <a:spcPts val="0"/>
              </a:spcAft>
              <a:buClr>
                <a:schemeClr val="dk1"/>
              </a:buClr>
              <a:buSzPts val="2800"/>
              <a:buChar char="•"/>
            </a:pPr>
            <a:r>
              <a:rPr lang="en-GB" dirty="0"/>
              <a:t>Open to CPD</a:t>
            </a:r>
            <a:endParaRPr dirty="0"/>
          </a:p>
          <a:p>
            <a:pPr marL="0" lvl="0" indent="0" algn="l" rtl="0">
              <a:lnSpc>
                <a:spcPct val="90000"/>
              </a:lnSpc>
              <a:spcBef>
                <a:spcPts val="1000"/>
              </a:spcBef>
              <a:spcAft>
                <a:spcPts val="0"/>
              </a:spcAft>
              <a:buClr>
                <a:schemeClr val="dk1"/>
              </a:buClr>
              <a:buSzPts val="1800"/>
              <a:buNone/>
            </a:pPr>
            <a:endParaRPr sz="1800" dirty="0"/>
          </a:p>
        </p:txBody>
      </p:sp>
      <p:pic>
        <p:nvPicPr>
          <p:cNvPr id="145" name="Google Shape;145;p19"/>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46" name="Google Shape;146;p19"/>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147" name="Google Shape;147;p19"/>
          <p:cNvSpPr txBox="1"/>
          <p:nvPr/>
        </p:nvSpPr>
        <p:spPr>
          <a:xfrm>
            <a:off x="838200" y="5036031"/>
            <a:ext cx="8411085"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a:solidFill>
                  <a:srgbClr val="FF0000"/>
                </a:solidFill>
                <a:latin typeface="Calibri"/>
                <a:ea typeface="Calibri"/>
                <a:cs typeface="Calibri"/>
                <a:sym typeface="Calibri"/>
              </a:rPr>
              <a:t>What additional information should we find in this area?</a:t>
            </a:r>
            <a:endParaRPr/>
          </a:p>
        </p:txBody>
      </p:sp>
      <p:sp>
        <p:nvSpPr>
          <p:cNvPr id="7" name="TextBox 6">
            <a:extLst>
              <a:ext uri="{FF2B5EF4-FFF2-40B4-BE49-F238E27FC236}">
                <a16:creationId xmlns:a16="http://schemas.microsoft.com/office/drawing/2014/main" id="{F50371B0-E2C0-4AF3-86B6-DFB560451941}"/>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4">
                                            <p:txEl>
                                              <p:pRg st="0" end="0"/>
                                            </p:txEl>
                                          </p:spTgt>
                                        </p:tgtEl>
                                        <p:attrNameLst>
                                          <p:attrName>style.visibility</p:attrName>
                                        </p:attrNameLst>
                                      </p:cBhvr>
                                      <p:to>
                                        <p:strVal val="visible"/>
                                      </p:to>
                                    </p:set>
                                    <p:animEffect transition="in" filter="fade">
                                      <p:cBhvr>
                                        <p:cTn id="7" dur="500"/>
                                        <p:tgtEl>
                                          <p:spTgt spid="1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4">
                                            <p:txEl>
                                              <p:pRg st="1" end="1"/>
                                            </p:txEl>
                                          </p:spTgt>
                                        </p:tgtEl>
                                        <p:attrNameLst>
                                          <p:attrName>style.visibility</p:attrName>
                                        </p:attrNameLst>
                                      </p:cBhvr>
                                      <p:to>
                                        <p:strVal val="visible"/>
                                      </p:to>
                                    </p:set>
                                    <p:animEffect transition="in" filter="fade">
                                      <p:cBhvr>
                                        <p:cTn id="12" dur="500"/>
                                        <p:tgtEl>
                                          <p:spTgt spid="1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4">
                                            <p:txEl>
                                              <p:pRg st="2" end="2"/>
                                            </p:txEl>
                                          </p:spTgt>
                                        </p:tgtEl>
                                        <p:attrNameLst>
                                          <p:attrName>style.visibility</p:attrName>
                                        </p:attrNameLst>
                                      </p:cBhvr>
                                      <p:to>
                                        <p:strVal val="visible"/>
                                      </p:to>
                                    </p:set>
                                    <p:animEffect transition="in" filter="fade">
                                      <p:cBhvr>
                                        <p:cTn id="17" dur="500"/>
                                        <p:tgtEl>
                                          <p:spTgt spid="1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4">
                                            <p:txEl>
                                              <p:pRg st="3" end="3"/>
                                            </p:txEl>
                                          </p:spTgt>
                                        </p:tgtEl>
                                        <p:attrNameLst>
                                          <p:attrName>style.visibility</p:attrName>
                                        </p:attrNameLst>
                                      </p:cBhvr>
                                      <p:to>
                                        <p:strVal val="visible"/>
                                      </p:to>
                                    </p:set>
                                    <p:animEffect transition="in" filter="fade">
                                      <p:cBhvr>
                                        <p:cTn id="22" dur="500"/>
                                        <p:tgtEl>
                                          <p:spTgt spid="1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4">
                                            <p:txEl>
                                              <p:pRg st="4" end="4"/>
                                            </p:txEl>
                                          </p:spTgt>
                                        </p:tgtEl>
                                        <p:attrNameLst>
                                          <p:attrName>style.visibility</p:attrName>
                                        </p:attrNameLst>
                                      </p:cBhvr>
                                      <p:to>
                                        <p:strVal val="visible"/>
                                      </p:to>
                                    </p:set>
                                    <p:animEffect transition="in" filter="fade">
                                      <p:cBhvr>
                                        <p:cTn id="27" dur="500"/>
                                        <p:tgtEl>
                                          <p:spTgt spid="14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7"/>
                                        </p:tgtEl>
                                        <p:attrNameLst>
                                          <p:attrName>style.visibility</p:attrName>
                                        </p:attrNameLst>
                                      </p:cBhvr>
                                      <p:to>
                                        <p:strVal val="visible"/>
                                      </p:to>
                                    </p:set>
                                    <p:animEffect transition="in" filter="fade">
                                      <p:cBhvr>
                                        <p:cTn id="32"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ourier New"/>
              <a:buNone/>
            </a:pPr>
            <a:r>
              <a:rPr lang="en-GB"/>
              <a:t>Ofsted and strategies</a:t>
            </a:r>
            <a:endParaRPr/>
          </a:p>
        </p:txBody>
      </p:sp>
      <p:sp>
        <p:nvSpPr>
          <p:cNvPr id="154" name="Google Shape;154;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GB"/>
              <a:t>No inspection reports since 2014</a:t>
            </a:r>
            <a:endParaRPr/>
          </a:p>
          <a:p>
            <a:pPr marL="228600" lvl="0" indent="-228600" algn="l" rtl="0">
              <a:lnSpc>
                <a:spcPct val="90000"/>
              </a:lnSpc>
              <a:spcBef>
                <a:spcPts val="1000"/>
              </a:spcBef>
              <a:spcAft>
                <a:spcPts val="0"/>
              </a:spcAft>
              <a:buClr>
                <a:schemeClr val="dk1"/>
              </a:buClr>
              <a:buSzPts val="2800"/>
              <a:buChar char="•"/>
            </a:pPr>
            <a:r>
              <a:rPr lang="en-GB"/>
              <a:t>Curriculum narrowing (to tests)</a:t>
            </a:r>
            <a:endParaRPr/>
          </a:p>
          <a:p>
            <a:pPr marL="228600" lvl="0" indent="-228600" algn="l" rtl="0">
              <a:lnSpc>
                <a:spcPct val="90000"/>
              </a:lnSpc>
              <a:spcBef>
                <a:spcPts val="1000"/>
              </a:spcBef>
              <a:spcAft>
                <a:spcPts val="0"/>
              </a:spcAft>
              <a:buClr>
                <a:schemeClr val="dk1"/>
              </a:buClr>
              <a:buSzPts val="2800"/>
              <a:buChar char="•"/>
            </a:pPr>
            <a:r>
              <a:rPr lang="en-GB"/>
              <a:t>Impactful CPD concerns</a:t>
            </a:r>
            <a:endParaRPr/>
          </a:p>
          <a:p>
            <a:pPr marL="228600" lvl="0" indent="-228600" algn="l" rtl="0">
              <a:lnSpc>
                <a:spcPct val="90000"/>
              </a:lnSpc>
              <a:spcBef>
                <a:spcPts val="1000"/>
              </a:spcBef>
              <a:spcAft>
                <a:spcPts val="0"/>
              </a:spcAft>
              <a:buClr>
                <a:schemeClr val="dk1"/>
              </a:buClr>
              <a:buSzPts val="2800"/>
              <a:buChar char="•"/>
            </a:pPr>
            <a:r>
              <a:rPr lang="en-GB"/>
              <a:t>NCSC, NCCE and IoC</a:t>
            </a:r>
            <a:endParaRPr/>
          </a:p>
          <a:p>
            <a:pPr marL="228600" lvl="0" indent="-228600" algn="l" rtl="0">
              <a:lnSpc>
                <a:spcPct val="90000"/>
              </a:lnSpc>
              <a:spcBef>
                <a:spcPts val="1000"/>
              </a:spcBef>
              <a:spcAft>
                <a:spcPts val="0"/>
              </a:spcAft>
              <a:buClr>
                <a:schemeClr val="dk1"/>
              </a:buClr>
              <a:buSzPts val="2800"/>
              <a:buChar char="•"/>
            </a:pPr>
            <a:r>
              <a:rPr lang="en-GB"/>
              <a:t>Cyber priority for UK Gov</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1800"/>
              <a:buNone/>
            </a:pPr>
            <a:endParaRPr sz="1800"/>
          </a:p>
        </p:txBody>
      </p:sp>
      <p:pic>
        <p:nvPicPr>
          <p:cNvPr id="155" name="Google Shape;155;p20"/>
          <p:cNvPicPr preferRelativeResize="0"/>
          <p:nvPr/>
        </p:nvPicPr>
        <p:blipFill rotWithShape="1">
          <a:blip r:embed="rId3">
            <a:alphaModFix/>
          </a:blip>
          <a:srcRect/>
          <a:stretch/>
        </p:blipFill>
        <p:spPr>
          <a:xfrm>
            <a:off x="9375017" y="6127766"/>
            <a:ext cx="1978783" cy="465596"/>
          </a:xfrm>
          <a:prstGeom prst="rect">
            <a:avLst/>
          </a:prstGeom>
          <a:noFill/>
          <a:ln>
            <a:noFill/>
          </a:ln>
        </p:spPr>
      </p:pic>
      <p:pic>
        <p:nvPicPr>
          <p:cNvPr id="156" name="Google Shape;156;p20"/>
          <p:cNvPicPr preferRelativeResize="0"/>
          <p:nvPr/>
        </p:nvPicPr>
        <p:blipFill rotWithShape="1">
          <a:blip r:embed="rId4">
            <a:alphaModFix/>
          </a:blip>
          <a:srcRect l="1741" t="18715" r="2319" b="26600"/>
          <a:stretch/>
        </p:blipFill>
        <p:spPr>
          <a:xfrm>
            <a:off x="838200" y="6010996"/>
            <a:ext cx="2033517" cy="681360"/>
          </a:xfrm>
          <a:prstGeom prst="rect">
            <a:avLst/>
          </a:prstGeom>
          <a:noFill/>
          <a:ln>
            <a:noFill/>
          </a:ln>
        </p:spPr>
      </p:pic>
      <p:sp>
        <p:nvSpPr>
          <p:cNvPr id="157" name="Google Shape;157;p20"/>
          <p:cNvSpPr txBox="1"/>
          <p:nvPr/>
        </p:nvSpPr>
        <p:spPr>
          <a:xfrm>
            <a:off x="838200" y="4558355"/>
            <a:ext cx="9892132" cy="13849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a:solidFill>
                  <a:srgbClr val="FF0000"/>
                </a:solidFill>
                <a:latin typeface="Calibri"/>
                <a:ea typeface="Calibri"/>
                <a:cs typeface="Calibri"/>
                <a:sym typeface="Calibri"/>
              </a:rPr>
              <a:t>How can we get information on best practice in computer science?</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Is this information going to be useful?</a:t>
            </a:r>
            <a:endParaRPr/>
          </a:p>
          <a:p>
            <a:pPr marL="0" marR="0" lvl="0" indent="0" algn="l" rtl="0">
              <a:spcBef>
                <a:spcPts val="0"/>
              </a:spcBef>
              <a:spcAft>
                <a:spcPts val="0"/>
              </a:spcAft>
              <a:buNone/>
            </a:pPr>
            <a:r>
              <a:rPr lang="en-GB" sz="2800">
                <a:solidFill>
                  <a:srgbClr val="FF0000"/>
                </a:solidFill>
                <a:latin typeface="Calibri"/>
                <a:ea typeface="Calibri"/>
                <a:cs typeface="Calibri"/>
                <a:sym typeface="Calibri"/>
              </a:rPr>
              <a:t>What else do we need to know?</a:t>
            </a:r>
            <a:endParaRPr/>
          </a:p>
        </p:txBody>
      </p:sp>
      <p:sp>
        <p:nvSpPr>
          <p:cNvPr id="7" name="TextBox 6">
            <a:extLst>
              <a:ext uri="{FF2B5EF4-FFF2-40B4-BE49-F238E27FC236}">
                <a16:creationId xmlns:a16="http://schemas.microsoft.com/office/drawing/2014/main" id="{09CBA48B-7A1B-461B-B577-07E12E6A8B52}"/>
              </a:ext>
            </a:extLst>
          </p:cNvPr>
          <p:cNvSpPr txBox="1"/>
          <p:nvPr/>
        </p:nvSpPr>
        <p:spPr>
          <a:xfrm>
            <a:off x="4728742" y="6128484"/>
            <a:ext cx="2702984" cy="461665"/>
          </a:xfrm>
          <a:prstGeom prst="rect">
            <a:avLst/>
          </a:prstGeom>
          <a:noFill/>
        </p:spPr>
        <p:txBody>
          <a:bodyPr wrap="none" rtlCol="0">
            <a:spAutoFit/>
          </a:bodyPr>
          <a:lstStyle/>
          <a:p>
            <a:r>
              <a:rPr lang="en-GB" sz="2400" dirty="0">
                <a:solidFill>
                  <a:schemeClr val="bg2">
                    <a:lumMod val="60000"/>
                    <a:lumOff val="40000"/>
                  </a:schemeClr>
                </a:solidFill>
              </a:rPr>
              <a:t>#</a:t>
            </a:r>
            <a:r>
              <a:rPr lang="en-GB" sz="2400" dirty="0" err="1">
                <a:solidFill>
                  <a:schemeClr val="bg2">
                    <a:lumMod val="60000"/>
                    <a:lumOff val="40000"/>
                  </a:schemeClr>
                </a:solidFill>
              </a:rPr>
              <a:t>digitalskillsmatter</a:t>
            </a:r>
            <a:endParaRPr lang="en-GB" sz="24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xEl>
                                              <p:pRg st="0" end="0"/>
                                            </p:txEl>
                                          </p:spTgt>
                                        </p:tgtEl>
                                        <p:attrNameLst>
                                          <p:attrName>style.visibility</p:attrName>
                                        </p:attrNameLst>
                                      </p:cBhvr>
                                      <p:to>
                                        <p:strVal val="visible"/>
                                      </p:to>
                                    </p:set>
                                    <p:animEffect transition="in" filter="fade">
                                      <p:cBhvr>
                                        <p:cTn id="7" dur="500"/>
                                        <p:tgtEl>
                                          <p:spTgt spid="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4">
                                            <p:txEl>
                                              <p:pRg st="1" end="1"/>
                                            </p:txEl>
                                          </p:spTgt>
                                        </p:tgtEl>
                                        <p:attrNameLst>
                                          <p:attrName>style.visibility</p:attrName>
                                        </p:attrNameLst>
                                      </p:cBhvr>
                                      <p:to>
                                        <p:strVal val="visible"/>
                                      </p:to>
                                    </p:set>
                                    <p:animEffect transition="in" filter="fade">
                                      <p:cBhvr>
                                        <p:cTn id="12" dur="500"/>
                                        <p:tgtEl>
                                          <p:spTgt spid="1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4">
                                            <p:txEl>
                                              <p:pRg st="2" end="2"/>
                                            </p:txEl>
                                          </p:spTgt>
                                        </p:tgtEl>
                                        <p:attrNameLst>
                                          <p:attrName>style.visibility</p:attrName>
                                        </p:attrNameLst>
                                      </p:cBhvr>
                                      <p:to>
                                        <p:strVal val="visible"/>
                                      </p:to>
                                    </p:set>
                                    <p:animEffect transition="in" filter="fade">
                                      <p:cBhvr>
                                        <p:cTn id="17" dur="500"/>
                                        <p:tgtEl>
                                          <p:spTgt spid="1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4">
                                            <p:txEl>
                                              <p:pRg st="3" end="3"/>
                                            </p:txEl>
                                          </p:spTgt>
                                        </p:tgtEl>
                                        <p:attrNameLst>
                                          <p:attrName>style.visibility</p:attrName>
                                        </p:attrNameLst>
                                      </p:cBhvr>
                                      <p:to>
                                        <p:strVal val="visible"/>
                                      </p:to>
                                    </p:set>
                                    <p:animEffect transition="in" filter="fade">
                                      <p:cBhvr>
                                        <p:cTn id="22" dur="500"/>
                                        <p:tgtEl>
                                          <p:spTgt spid="1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4">
                                            <p:txEl>
                                              <p:pRg st="4" end="4"/>
                                            </p:txEl>
                                          </p:spTgt>
                                        </p:tgtEl>
                                        <p:attrNameLst>
                                          <p:attrName>style.visibility</p:attrName>
                                        </p:attrNameLst>
                                      </p:cBhvr>
                                      <p:to>
                                        <p:strVal val="visible"/>
                                      </p:to>
                                    </p:set>
                                    <p:animEffect transition="in" filter="fade">
                                      <p:cBhvr>
                                        <p:cTn id="27" dur="500"/>
                                        <p:tgtEl>
                                          <p:spTgt spid="1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4">
                                            <p:txEl>
                                              <p:pRg st="5" end="5"/>
                                            </p:txEl>
                                          </p:spTgt>
                                        </p:tgtEl>
                                        <p:attrNameLst>
                                          <p:attrName>style.visibility</p:attrName>
                                        </p:attrNameLst>
                                      </p:cBhvr>
                                      <p:to>
                                        <p:strVal val="visible"/>
                                      </p:to>
                                    </p:set>
                                    <p:animEffect transition="in" filter="fade">
                                      <p:cBhvr>
                                        <p:cTn id="32" dur="500"/>
                                        <p:tgtEl>
                                          <p:spTgt spid="1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4">
                                            <p:txEl>
                                              <p:pRg st="6" end="6"/>
                                            </p:txEl>
                                          </p:spTgt>
                                        </p:tgtEl>
                                        <p:attrNameLst>
                                          <p:attrName>style.visibility</p:attrName>
                                        </p:attrNameLst>
                                      </p:cBhvr>
                                      <p:to>
                                        <p:strVal val="visible"/>
                                      </p:to>
                                    </p:set>
                                    <p:animEffect transition="in" filter="fade">
                                      <p:cBhvr>
                                        <p:cTn id="37" dur="500"/>
                                        <p:tgtEl>
                                          <p:spTgt spid="1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7"/>
                                        </p:tgtEl>
                                        <p:attrNameLst>
                                          <p:attrName>style.visibility</p:attrName>
                                        </p:attrNameLst>
                                      </p:cBhvr>
                                      <p:to>
                                        <p:strVal val="visible"/>
                                      </p:to>
                                    </p:set>
                                    <p:animEffect transition="in" filter="fade">
                                      <p:cBhvr>
                                        <p:cTn id="42" dur="5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8841</TotalTime>
  <Words>1825</Words>
  <Application>Microsoft Office PowerPoint</Application>
  <PresentationFormat>Widescreen</PresentationFormat>
  <Paragraphs>178</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Courier New</vt:lpstr>
      <vt:lpstr>Office Theme</vt:lpstr>
      <vt:lpstr>PowerPoint Presentation</vt:lpstr>
      <vt:lpstr>Educating the educators</vt:lpstr>
      <vt:lpstr>Report objectives</vt:lpstr>
      <vt:lpstr>Early findings</vt:lpstr>
      <vt:lpstr>Higher education</vt:lpstr>
      <vt:lpstr>Teachers and schools</vt:lpstr>
      <vt:lpstr>Teaching, learning, assessment</vt:lpstr>
      <vt:lpstr>Qualification, Educators</vt:lpstr>
      <vt:lpstr>Ofsted and strategies</vt:lpstr>
      <vt:lpstr>Next step…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Educating the educators</dc:title>
  <dc:creator>cook</dc:creator>
  <cp:lastModifiedBy>COOK, Richard</cp:lastModifiedBy>
  <cp:revision>7</cp:revision>
  <dcterms:modified xsi:type="dcterms:W3CDTF">2019-03-11T17:28:20Z</dcterms:modified>
</cp:coreProperties>
</file>