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75" r:id="rId2"/>
    <p:sldId id="397" r:id="rId3"/>
    <p:sldId id="394" r:id="rId4"/>
    <p:sldId id="422" r:id="rId5"/>
    <p:sldId id="426" r:id="rId6"/>
    <p:sldId id="414" r:id="rId7"/>
    <p:sldId id="413" r:id="rId8"/>
    <p:sldId id="424" r:id="rId9"/>
    <p:sldId id="419" r:id="rId10"/>
    <p:sldId id="423" r:id="rId11"/>
    <p:sldId id="418" r:id="rId12"/>
    <p:sldId id="416" r:id="rId13"/>
    <p:sldId id="421" r:id="rId14"/>
    <p:sldId id="420" r:id="rId15"/>
    <p:sldId id="425" r:id="rId16"/>
    <p:sldId id="412" r:id="rId17"/>
  </p:sldIdLst>
  <p:sldSz cx="16256000" cy="9144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userDrawn="1">
          <p15:clr>
            <a:srgbClr val="A4A3A4"/>
          </p15:clr>
        </p15:guide>
        <p15:guide id="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137"/>
    <a:srgbClr val="18AAD9"/>
    <a:srgbClr val="FCBF12"/>
    <a:srgbClr val="7BBA47"/>
    <a:srgbClr val="F18623"/>
    <a:srgbClr val="FBE033"/>
    <a:srgbClr val="846BAC"/>
    <a:srgbClr val="3580C3"/>
    <a:srgbClr val="88CAB9"/>
    <a:srgbClr val="0C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5814" autoAdjust="0"/>
  </p:normalViewPr>
  <p:slideViewPr>
    <p:cSldViewPr>
      <p:cViewPr>
        <p:scale>
          <a:sx n="49" d="100"/>
          <a:sy n="49" d="100"/>
        </p:scale>
        <p:origin x="676" y="36"/>
      </p:cViewPr>
      <p:guideLst>
        <p:guide orient="horz" pos="2880"/>
        <p:guide pos="2160"/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123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AA3429-E85A-41E1-BBAC-A40DDA46DDCE}" type="doc">
      <dgm:prSet loTypeId="urn:microsoft.com/office/officeart/2005/8/layout/cycle1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D34BAF60-003C-4896-89DD-262A1DE25F85}">
      <dgm:prSet phldrT="[Text]"/>
      <dgm:spPr/>
      <dgm:t>
        <a:bodyPr/>
        <a:lstStyle/>
        <a:p>
          <a:r>
            <a:rPr lang="en-US" dirty="0" smtClean="0"/>
            <a:t>Identify issues/ knowledge gaps</a:t>
          </a:r>
          <a:endParaRPr lang="en-US" dirty="0"/>
        </a:p>
      </dgm:t>
    </dgm:pt>
    <dgm:pt modelId="{A3C681ED-E36A-475E-B01B-AF5E91A1D504}" type="parTrans" cxnId="{7FEE276F-562F-4E40-AEB1-0EFD9B9A47B6}">
      <dgm:prSet/>
      <dgm:spPr/>
      <dgm:t>
        <a:bodyPr/>
        <a:lstStyle/>
        <a:p>
          <a:endParaRPr lang="en-US"/>
        </a:p>
      </dgm:t>
    </dgm:pt>
    <dgm:pt modelId="{1F8A2FA0-16AD-4278-95BB-8F56A7CF3D57}" type="sibTrans" cxnId="{7FEE276F-562F-4E40-AEB1-0EFD9B9A47B6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1CBF8A6E-83EA-48B4-B573-877D51DAE207}">
      <dgm:prSet phldrT="[Text]"/>
      <dgm:spPr/>
      <dgm:t>
        <a:bodyPr/>
        <a:lstStyle/>
        <a:p>
          <a:r>
            <a:rPr lang="en-US" dirty="0" smtClean="0"/>
            <a:t>Gather information</a:t>
          </a:r>
          <a:endParaRPr lang="en-US" dirty="0"/>
        </a:p>
      </dgm:t>
    </dgm:pt>
    <dgm:pt modelId="{B2885AEE-9048-43F7-B55A-EC5B5DBB6B05}" type="parTrans" cxnId="{333103C3-D79C-4DEB-8D48-434497EEB6BB}">
      <dgm:prSet/>
      <dgm:spPr/>
      <dgm:t>
        <a:bodyPr/>
        <a:lstStyle/>
        <a:p>
          <a:endParaRPr lang="en-US"/>
        </a:p>
      </dgm:t>
    </dgm:pt>
    <dgm:pt modelId="{A734AF7C-9FC5-486B-810B-E47AD1B82EFB}" type="sibTrans" cxnId="{333103C3-D79C-4DEB-8D48-434497EEB6BB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B023436B-8DA6-4399-A9D6-636563427DBD}">
      <dgm:prSet phldrT="[Text]"/>
      <dgm:spPr/>
      <dgm:t>
        <a:bodyPr/>
        <a:lstStyle/>
        <a:p>
          <a:r>
            <a:rPr lang="en-US" dirty="0" smtClean="0"/>
            <a:t>Interpret/ analyze</a:t>
          </a:r>
          <a:endParaRPr lang="en-US" dirty="0"/>
        </a:p>
      </dgm:t>
    </dgm:pt>
    <dgm:pt modelId="{D36D2456-41C4-4E13-84D8-EA442B47DEAB}" type="parTrans" cxnId="{E1B90AF0-F102-4B1B-B7ED-11E46E201DF3}">
      <dgm:prSet/>
      <dgm:spPr/>
      <dgm:t>
        <a:bodyPr/>
        <a:lstStyle/>
        <a:p>
          <a:endParaRPr lang="en-US"/>
        </a:p>
      </dgm:t>
    </dgm:pt>
    <dgm:pt modelId="{3C99F72F-F686-441F-B4B4-DED54273DC48}" type="sibTrans" cxnId="{E1B90AF0-F102-4B1B-B7ED-11E46E201DF3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C9E1B922-6A1C-468E-B5E5-A76730B40326}">
      <dgm:prSet phldrT="[Text]"/>
      <dgm:spPr/>
      <dgm:t>
        <a:bodyPr/>
        <a:lstStyle/>
        <a:p>
          <a:r>
            <a:rPr lang="en-US" dirty="0" smtClean="0"/>
            <a:t>Plan of action</a:t>
          </a:r>
          <a:endParaRPr lang="en-US" dirty="0"/>
        </a:p>
      </dgm:t>
    </dgm:pt>
    <dgm:pt modelId="{99CD1D72-F2F7-4118-B4EC-EA834F79E58B}" type="parTrans" cxnId="{5DFB89F4-00B7-41FD-96A6-DC1EDC9D63A3}">
      <dgm:prSet/>
      <dgm:spPr/>
      <dgm:t>
        <a:bodyPr/>
        <a:lstStyle/>
        <a:p>
          <a:endParaRPr lang="en-US"/>
        </a:p>
      </dgm:t>
    </dgm:pt>
    <dgm:pt modelId="{3EE95891-7284-4472-8AAF-01E38F12167B}" type="sibTrans" cxnId="{5DFB89F4-00B7-41FD-96A6-DC1EDC9D63A3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037EA9B9-7577-4ED5-9815-5E980544132C}">
      <dgm:prSet/>
      <dgm:spPr/>
      <dgm:t>
        <a:bodyPr/>
        <a:lstStyle/>
        <a:p>
          <a:r>
            <a:rPr lang="en-US" dirty="0" smtClean="0"/>
            <a:t>Monitor, evaluate &amp; reflect</a:t>
          </a:r>
          <a:endParaRPr lang="en-US" dirty="0"/>
        </a:p>
      </dgm:t>
    </dgm:pt>
    <dgm:pt modelId="{EBAC585E-7EAE-49B7-97E1-349F26A35D16}" type="parTrans" cxnId="{A661C15A-D879-4163-9DA9-6F88F5B66503}">
      <dgm:prSet/>
      <dgm:spPr/>
      <dgm:t>
        <a:bodyPr/>
        <a:lstStyle/>
        <a:p>
          <a:endParaRPr lang="en-US"/>
        </a:p>
      </dgm:t>
    </dgm:pt>
    <dgm:pt modelId="{25C1B837-7CF8-453D-92E5-CE6C9E039F6E}" type="sibTrans" cxnId="{A661C15A-D879-4163-9DA9-6F88F5B66503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057F1C04-1336-4A7E-9340-ABDF1D5BCF50}" type="pres">
      <dgm:prSet presAssocID="{B4AA3429-E85A-41E1-BBAC-A40DDA46DDC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5A8D41-2EC5-4D5F-9976-FC0D110BB58E}" type="pres">
      <dgm:prSet presAssocID="{D34BAF60-003C-4896-89DD-262A1DE25F85}" presName="dummy" presStyleCnt="0"/>
      <dgm:spPr/>
    </dgm:pt>
    <dgm:pt modelId="{9006BCE1-7C4F-408A-BE2E-83E0E10E7FAA}" type="pres">
      <dgm:prSet presAssocID="{D34BAF60-003C-4896-89DD-262A1DE25F85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EA89C0-BB4B-465D-B773-EB7D929DD87F}" type="pres">
      <dgm:prSet presAssocID="{1F8A2FA0-16AD-4278-95BB-8F56A7CF3D57}" presName="sibTrans" presStyleLbl="node1" presStyleIdx="0" presStyleCnt="5"/>
      <dgm:spPr/>
      <dgm:t>
        <a:bodyPr/>
        <a:lstStyle/>
        <a:p>
          <a:endParaRPr lang="en-US"/>
        </a:p>
      </dgm:t>
    </dgm:pt>
    <dgm:pt modelId="{2AD75170-D6E7-4B81-A9F8-CF12438AB7DE}" type="pres">
      <dgm:prSet presAssocID="{1CBF8A6E-83EA-48B4-B573-877D51DAE207}" presName="dummy" presStyleCnt="0"/>
      <dgm:spPr/>
    </dgm:pt>
    <dgm:pt modelId="{899327AC-C7B5-4459-AED6-85ABB3D0A77A}" type="pres">
      <dgm:prSet presAssocID="{1CBF8A6E-83EA-48B4-B573-877D51DAE207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072312-CE42-49FD-B7C4-897A084439D0}" type="pres">
      <dgm:prSet presAssocID="{A734AF7C-9FC5-486B-810B-E47AD1B82EFB}" presName="sibTrans" presStyleLbl="node1" presStyleIdx="1" presStyleCnt="5"/>
      <dgm:spPr/>
      <dgm:t>
        <a:bodyPr/>
        <a:lstStyle/>
        <a:p>
          <a:endParaRPr lang="en-US"/>
        </a:p>
      </dgm:t>
    </dgm:pt>
    <dgm:pt modelId="{76B4386B-9083-4ECF-BFC2-88C43B0EAEEB}" type="pres">
      <dgm:prSet presAssocID="{B023436B-8DA6-4399-A9D6-636563427DBD}" presName="dummy" presStyleCnt="0"/>
      <dgm:spPr/>
    </dgm:pt>
    <dgm:pt modelId="{84753A8A-1BE1-48D3-B0DA-90C02096D52B}" type="pres">
      <dgm:prSet presAssocID="{B023436B-8DA6-4399-A9D6-636563427DBD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FB2DA7-5FE5-497E-8A1F-1F1C01E61E5B}" type="pres">
      <dgm:prSet presAssocID="{3C99F72F-F686-441F-B4B4-DED54273DC48}" presName="sibTrans" presStyleLbl="node1" presStyleIdx="2" presStyleCnt="5"/>
      <dgm:spPr/>
      <dgm:t>
        <a:bodyPr/>
        <a:lstStyle/>
        <a:p>
          <a:endParaRPr lang="en-US"/>
        </a:p>
      </dgm:t>
    </dgm:pt>
    <dgm:pt modelId="{09E1330E-C949-4262-B057-00ECF6F2F97F}" type="pres">
      <dgm:prSet presAssocID="{C9E1B922-6A1C-468E-B5E5-A76730B40326}" presName="dummy" presStyleCnt="0"/>
      <dgm:spPr/>
    </dgm:pt>
    <dgm:pt modelId="{6722C187-F659-40B2-9C8C-FDD94E82DA5E}" type="pres">
      <dgm:prSet presAssocID="{C9E1B922-6A1C-468E-B5E5-A76730B40326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1E5BF-FF07-4EFF-BA4D-454BD391ECEC}" type="pres">
      <dgm:prSet presAssocID="{3EE95891-7284-4472-8AAF-01E38F12167B}" presName="sibTrans" presStyleLbl="node1" presStyleIdx="3" presStyleCnt="5"/>
      <dgm:spPr/>
      <dgm:t>
        <a:bodyPr/>
        <a:lstStyle/>
        <a:p>
          <a:endParaRPr lang="en-US"/>
        </a:p>
      </dgm:t>
    </dgm:pt>
    <dgm:pt modelId="{11F589E9-9962-4FF9-9780-387DA1BC1FB7}" type="pres">
      <dgm:prSet presAssocID="{037EA9B9-7577-4ED5-9815-5E980544132C}" presName="dummy" presStyleCnt="0"/>
      <dgm:spPr/>
    </dgm:pt>
    <dgm:pt modelId="{F9541943-AF81-4816-ADD1-484FC585CCA9}" type="pres">
      <dgm:prSet presAssocID="{037EA9B9-7577-4ED5-9815-5E980544132C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8D7464-F2CF-44E1-A572-06DBD36BDA5B}" type="pres">
      <dgm:prSet presAssocID="{25C1B837-7CF8-453D-92E5-CE6C9E039F6E}" presName="sibTrans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8C8F4A0B-458E-4ED5-B88B-98BB0B2D3595}" type="presOf" srcId="{1F8A2FA0-16AD-4278-95BB-8F56A7CF3D57}" destId="{EDEA89C0-BB4B-465D-B773-EB7D929DD87F}" srcOrd="0" destOrd="0" presId="urn:microsoft.com/office/officeart/2005/8/layout/cycle1"/>
    <dgm:cxn modelId="{00FF9A6E-995D-4B83-A6D4-5F112473DD26}" type="presOf" srcId="{A734AF7C-9FC5-486B-810B-E47AD1B82EFB}" destId="{31072312-CE42-49FD-B7C4-897A084439D0}" srcOrd="0" destOrd="0" presId="urn:microsoft.com/office/officeart/2005/8/layout/cycle1"/>
    <dgm:cxn modelId="{3477FA92-293A-44E5-B56D-9965A4C2F286}" type="presOf" srcId="{25C1B837-7CF8-453D-92E5-CE6C9E039F6E}" destId="{FF8D7464-F2CF-44E1-A572-06DBD36BDA5B}" srcOrd="0" destOrd="0" presId="urn:microsoft.com/office/officeart/2005/8/layout/cycle1"/>
    <dgm:cxn modelId="{B862E4D3-5289-4DAA-99EB-A58841511A6C}" type="presOf" srcId="{3C99F72F-F686-441F-B4B4-DED54273DC48}" destId="{03FB2DA7-5FE5-497E-8A1F-1F1C01E61E5B}" srcOrd="0" destOrd="0" presId="urn:microsoft.com/office/officeart/2005/8/layout/cycle1"/>
    <dgm:cxn modelId="{A661C15A-D879-4163-9DA9-6F88F5B66503}" srcId="{B4AA3429-E85A-41E1-BBAC-A40DDA46DDCE}" destId="{037EA9B9-7577-4ED5-9815-5E980544132C}" srcOrd="4" destOrd="0" parTransId="{EBAC585E-7EAE-49B7-97E1-349F26A35D16}" sibTransId="{25C1B837-7CF8-453D-92E5-CE6C9E039F6E}"/>
    <dgm:cxn modelId="{7FEE276F-562F-4E40-AEB1-0EFD9B9A47B6}" srcId="{B4AA3429-E85A-41E1-BBAC-A40DDA46DDCE}" destId="{D34BAF60-003C-4896-89DD-262A1DE25F85}" srcOrd="0" destOrd="0" parTransId="{A3C681ED-E36A-475E-B01B-AF5E91A1D504}" sibTransId="{1F8A2FA0-16AD-4278-95BB-8F56A7CF3D57}"/>
    <dgm:cxn modelId="{5DFB89F4-00B7-41FD-96A6-DC1EDC9D63A3}" srcId="{B4AA3429-E85A-41E1-BBAC-A40DDA46DDCE}" destId="{C9E1B922-6A1C-468E-B5E5-A76730B40326}" srcOrd="3" destOrd="0" parTransId="{99CD1D72-F2F7-4118-B4EC-EA834F79E58B}" sibTransId="{3EE95891-7284-4472-8AAF-01E38F12167B}"/>
    <dgm:cxn modelId="{4F60201A-829B-4ABC-9965-C47625C5B243}" type="presOf" srcId="{D34BAF60-003C-4896-89DD-262A1DE25F85}" destId="{9006BCE1-7C4F-408A-BE2E-83E0E10E7FAA}" srcOrd="0" destOrd="0" presId="urn:microsoft.com/office/officeart/2005/8/layout/cycle1"/>
    <dgm:cxn modelId="{ADC6142F-AC34-4C86-90ED-B3D5EFB12EC1}" type="presOf" srcId="{3EE95891-7284-4472-8AAF-01E38F12167B}" destId="{9D61E5BF-FF07-4EFF-BA4D-454BD391ECEC}" srcOrd="0" destOrd="0" presId="urn:microsoft.com/office/officeart/2005/8/layout/cycle1"/>
    <dgm:cxn modelId="{E1B90AF0-F102-4B1B-B7ED-11E46E201DF3}" srcId="{B4AA3429-E85A-41E1-BBAC-A40DDA46DDCE}" destId="{B023436B-8DA6-4399-A9D6-636563427DBD}" srcOrd="2" destOrd="0" parTransId="{D36D2456-41C4-4E13-84D8-EA442B47DEAB}" sibTransId="{3C99F72F-F686-441F-B4B4-DED54273DC48}"/>
    <dgm:cxn modelId="{30CCF5CF-40E2-4036-BBAB-A46EA718FA29}" type="presOf" srcId="{037EA9B9-7577-4ED5-9815-5E980544132C}" destId="{F9541943-AF81-4816-ADD1-484FC585CCA9}" srcOrd="0" destOrd="0" presId="urn:microsoft.com/office/officeart/2005/8/layout/cycle1"/>
    <dgm:cxn modelId="{333103C3-D79C-4DEB-8D48-434497EEB6BB}" srcId="{B4AA3429-E85A-41E1-BBAC-A40DDA46DDCE}" destId="{1CBF8A6E-83EA-48B4-B573-877D51DAE207}" srcOrd="1" destOrd="0" parTransId="{B2885AEE-9048-43F7-B55A-EC5B5DBB6B05}" sibTransId="{A734AF7C-9FC5-486B-810B-E47AD1B82EFB}"/>
    <dgm:cxn modelId="{CB09497B-EF71-409A-A6EE-8F30D0BBF2A0}" type="presOf" srcId="{1CBF8A6E-83EA-48B4-B573-877D51DAE207}" destId="{899327AC-C7B5-4459-AED6-85ABB3D0A77A}" srcOrd="0" destOrd="0" presId="urn:microsoft.com/office/officeart/2005/8/layout/cycle1"/>
    <dgm:cxn modelId="{1D0527EB-2E97-45B7-B18B-2742F7EBA116}" type="presOf" srcId="{C9E1B922-6A1C-468E-B5E5-A76730B40326}" destId="{6722C187-F659-40B2-9C8C-FDD94E82DA5E}" srcOrd="0" destOrd="0" presId="urn:microsoft.com/office/officeart/2005/8/layout/cycle1"/>
    <dgm:cxn modelId="{DBB1C2E3-AC06-47DF-AF4C-C3F81C3D1FCB}" type="presOf" srcId="{B4AA3429-E85A-41E1-BBAC-A40DDA46DDCE}" destId="{057F1C04-1336-4A7E-9340-ABDF1D5BCF50}" srcOrd="0" destOrd="0" presId="urn:microsoft.com/office/officeart/2005/8/layout/cycle1"/>
    <dgm:cxn modelId="{5967E820-C865-4C52-B279-334643A8B802}" type="presOf" srcId="{B023436B-8DA6-4399-A9D6-636563427DBD}" destId="{84753A8A-1BE1-48D3-B0DA-90C02096D52B}" srcOrd="0" destOrd="0" presId="urn:microsoft.com/office/officeart/2005/8/layout/cycle1"/>
    <dgm:cxn modelId="{B824FED0-129F-4608-8184-DDF009570659}" type="presParOf" srcId="{057F1C04-1336-4A7E-9340-ABDF1D5BCF50}" destId="{765A8D41-2EC5-4D5F-9976-FC0D110BB58E}" srcOrd="0" destOrd="0" presId="urn:microsoft.com/office/officeart/2005/8/layout/cycle1"/>
    <dgm:cxn modelId="{A31347E1-6B60-45B1-A352-3504717456B6}" type="presParOf" srcId="{057F1C04-1336-4A7E-9340-ABDF1D5BCF50}" destId="{9006BCE1-7C4F-408A-BE2E-83E0E10E7FAA}" srcOrd="1" destOrd="0" presId="urn:microsoft.com/office/officeart/2005/8/layout/cycle1"/>
    <dgm:cxn modelId="{11B2D1EF-DB71-4DA3-BCCA-C241D5725F00}" type="presParOf" srcId="{057F1C04-1336-4A7E-9340-ABDF1D5BCF50}" destId="{EDEA89C0-BB4B-465D-B773-EB7D929DD87F}" srcOrd="2" destOrd="0" presId="urn:microsoft.com/office/officeart/2005/8/layout/cycle1"/>
    <dgm:cxn modelId="{67A92BC8-344E-46FE-8B75-6C10C475B4A4}" type="presParOf" srcId="{057F1C04-1336-4A7E-9340-ABDF1D5BCF50}" destId="{2AD75170-D6E7-4B81-A9F8-CF12438AB7DE}" srcOrd="3" destOrd="0" presId="urn:microsoft.com/office/officeart/2005/8/layout/cycle1"/>
    <dgm:cxn modelId="{CE34FEAB-554D-421D-9025-31B696BC6A38}" type="presParOf" srcId="{057F1C04-1336-4A7E-9340-ABDF1D5BCF50}" destId="{899327AC-C7B5-4459-AED6-85ABB3D0A77A}" srcOrd="4" destOrd="0" presId="urn:microsoft.com/office/officeart/2005/8/layout/cycle1"/>
    <dgm:cxn modelId="{8184D9B8-0D4C-4F34-9274-E00179533BFD}" type="presParOf" srcId="{057F1C04-1336-4A7E-9340-ABDF1D5BCF50}" destId="{31072312-CE42-49FD-B7C4-897A084439D0}" srcOrd="5" destOrd="0" presId="urn:microsoft.com/office/officeart/2005/8/layout/cycle1"/>
    <dgm:cxn modelId="{3B350503-6E5F-48AA-9448-148E92FCABC9}" type="presParOf" srcId="{057F1C04-1336-4A7E-9340-ABDF1D5BCF50}" destId="{76B4386B-9083-4ECF-BFC2-88C43B0EAEEB}" srcOrd="6" destOrd="0" presId="urn:microsoft.com/office/officeart/2005/8/layout/cycle1"/>
    <dgm:cxn modelId="{182B94C9-AEDD-4759-8AD4-9EB75F29B91D}" type="presParOf" srcId="{057F1C04-1336-4A7E-9340-ABDF1D5BCF50}" destId="{84753A8A-1BE1-48D3-B0DA-90C02096D52B}" srcOrd="7" destOrd="0" presId="urn:microsoft.com/office/officeart/2005/8/layout/cycle1"/>
    <dgm:cxn modelId="{73C5ABF4-6371-422B-BA98-1C9DDCB9ACB4}" type="presParOf" srcId="{057F1C04-1336-4A7E-9340-ABDF1D5BCF50}" destId="{03FB2DA7-5FE5-497E-8A1F-1F1C01E61E5B}" srcOrd="8" destOrd="0" presId="urn:microsoft.com/office/officeart/2005/8/layout/cycle1"/>
    <dgm:cxn modelId="{197DEEB7-F06E-4372-9DEC-E308239F8697}" type="presParOf" srcId="{057F1C04-1336-4A7E-9340-ABDF1D5BCF50}" destId="{09E1330E-C949-4262-B057-00ECF6F2F97F}" srcOrd="9" destOrd="0" presId="urn:microsoft.com/office/officeart/2005/8/layout/cycle1"/>
    <dgm:cxn modelId="{2B87091D-16BA-424C-9668-D9971832EDBC}" type="presParOf" srcId="{057F1C04-1336-4A7E-9340-ABDF1D5BCF50}" destId="{6722C187-F659-40B2-9C8C-FDD94E82DA5E}" srcOrd="10" destOrd="0" presId="urn:microsoft.com/office/officeart/2005/8/layout/cycle1"/>
    <dgm:cxn modelId="{477BAC74-A118-4169-8D23-5272ADAB1D05}" type="presParOf" srcId="{057F1C04-1336-4A7E-9340-ABDF1D5BCF50}" destId="{9D61E5BF-FF07-4EFF-BA4D-454BD391ECEC}" srcOrd="11" destOrd="0" presId="urn:microsoft.com/office/officeart/2005/8/layout/cycle1"/>
    <dgm:cxn modelId="{FE4FBB81-9AA2-4EEC-9A43-3C1395500C51}" type="presParOf" srcId="{057F1C04-1336-4A7E-9340-ABDF1D5BCF50}" destId="{11F589E9-9962-4FF9-9780-387DA1BC1FB7}" srcOrd="12" destOrd="0" presId="urn:microsoft.com/office/officeart/2005/8/layout/cycle1"/>
    <dgm:cxn modelId="{0AF69077-435F-472F-B025-02AE52C3F414}" type="presParOf" srcId="{057F1C04-1336-4A7E-9340-ABDF1D5BCF50}" destId="{F9541943-AF81-4816-ADD1-484FC585CCA9}" srcOrd="13" destOrd="0" presId="urn:microsoft.com/office/officeart/2005/8/layout/cycle1"/>
    <dgm:cxn modelId="{45BADEB3-6151-4DC0-AB54-B617170A6997}" type="presParOf" srcId="{057F1C04-1336-4A7E-9340-ABDF1D5BCF50}" destId="{FF8D7464-F2CF-44E1-A572-06DBD36BDA5B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06BCE1-7C4F-408A-BE2E-83E0E10E7FAA}">
      <dsp:nvSpPr>
        <dsp:cNvPr id="0" name=""/>
        <dsp:cNvSpPr/>
      </dsp:nvSpPr>
      <dsp:spPr>
        <a:xfrm>
          <a:off x="5948459" y="47850"/>
          <a:ext cx="1601539" cy="1601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Identify issues/ knowledge gaps</a:t>
          </a:r>
          <a:endParaRPr lang="en-US" sz="2400" kern="1200" dirty="0"/>
        </a:p>
      </dsp:txBody>
      <dsp:txXfrm>
        <a:off x="5948459" y="47850"/>
        <a:ext cx="1601539" cy="1601539"/>
      </dsp:txXfrm>
    </dsp:sp>
    <dsp:sp modelId="{EDEA89C0-BB4B-465D-B773-EB7D929DD87F}">
      <dsp:nvSpPr>
        <dsp:cNvPr id="0" name=""/>
        <dsp:cNvSpPr/>
      </dsp:nvSpPr>
      <dsp:spPr>
        <a:xfrm>
          <a:off x="2176264" y="941"/>
          <a:ext cx="6010670" cy="6010670"/>
        </a:xfrm>
        <a:prstGeom prst="circularArrow">
          <a:avLst>
            <a:gd name="adj1" fmla="val 5196"/>
            <a:gd name="adj2" fmla="val 335593"/>
            <a:gd name="adj3" fmla="val 21294546"/>
            <a:gd name="adj4" fmla="val 19765096"/>
            <a:gd name="adj5" fmla="val 6062"/>
          </a:avLst>
        </a:prstGeom>
        <a:solidFill>
          <a:srgbClr val="C00000"/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99327AC-C7B5-4459-AED6-85ABB3D0A77A}">
      <dsp:nvSpPr>
        <dsp:cNvPr id="0" name=""/>
        <dsp:cNvSpPr/>
      </dsp:nvSpPr>
      <dsp:spPr>
        <a:xfrm>
          <a:off x="6917307" y="3029658"/>
          <a:ext cx="1601539" cy="1601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Gather information</a:t>
          </a:r>
          <a:endParaRPr lang="en-US" sz="2400" kern="1200" dirty="0"/>
        </a:p>
      </dsp:txBody>
      <dsp:txXfrm>
        <a:off x="6917307" y="3029658"/>
        <a:ext cx="1601539" cy="1601539"/>
      </dsp:txXfrm>
    </dsp:sp>
    <dsp:sp modelId="{31072312-CE42-49FD-B7C4-897A084439D0}">
      <dsp:nvSpPr>
        <dsp:cNvPr id="0" name=""/>
        <dsp:cNvSpPr/>
      </dsp:nvSpPr>
      <dsp:spPr>
        <a:xfrm>
          <a:off x="2176264" y="941"/>
          <a:ext cx="6010670" cy="6010670"/>
        </a:xfrm>
        <a:prstGeom prst="circularArrow">
          <a:avLst>
            <a:gd name="adj1" fmla="val 5196"/>
            <a:gd name="adj2" fmla="val 335593"/>
            <a:gd name="adj3" fmla="val 4016050"/>
            <a:gd name="adj4" fmla="val 2252191"/>
            <a:gd name="adj5" fmla="val 6062"/>
          </a:avLst>
        </a:prstGeom>
        <a:solidFill>
          <a:srgbClr val="C00000"/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4753A8A-1BE1-48D3-B0DA-90C02096D52B}">
      <dsp:nvSpPr>
        <dsp:cNvPr id="0" name=""/>
        <dsp:cNvSpPr/>
      </dsp:nvSpPr>
      <dsp:spPr>
        <a:xfrm>
          <a:off x="4380830" y="4872516"/>
          <a:ext cx="1601539" cy="1601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Interpret/ analyze</a:t>
          </a:r>
          <a:endParaRPr lang="en-US" sz="2400" kern="1200" dirty="0"/>
        </a:p>
      </dsp:txBody>
      <dsp:txXfrm>
        <a:off x="4380830" y="4872516"/>
        <a:ext cx="1601539" cy="1601539"/>
      </dsp:txXfrm>
    </dsp:sp>
    <dsp:sp modelId="{03FB2DA7-5FE5-497E-8A1F-1F1C01E61E5B}">
      <dsp:nvSpPr>
        <dsp:cNvPr id="0" name=""/>
        <dsp:cNvSpPr/>
      </dsp:nvSpPr>
      <dsp:spPr>
        <a:xfrm>
          <a:off x="2176264" y="941"/>
          <a:ext cx="6010670" cy="6010670"/>
        </a:xfrm>
        <a:prstGeom prst="circularArrow">
          <a:avLst>
            <a:gd name="adj1" fmla="val 5196"/>
            <a:gd name="adj2" fmla="val 335593"/>
            <a:gd name="adj3" fmla="val 8212216"/>
            <a:gd name="adj4" fmla="val 6448357"/>
            <a:gd name="adj5" fmla="val 6062"/>
          </a:avLst>
        </a:prstGeom>
        <a:solidFill>
          <a:srgbClr val="C00000"/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722C187-F659-40B2-9C8C-FDD94E82DA5E}">
      <dsp:nvSpPr>
        <dsp:cNvPr id="0" name=""/>
        <dsp:cNvSpPr/>
      </dsp:nvSpPr>
      <dsp:spPr>
        <a:xfrm>
          <a:off x="1844353" y="3029658"/>
          <a:ext cx="1601539" cy="1601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Plan of action</a:t>
          </a:r>
          <a:endParaRPr lang="en-US" sz="2400" kern="1200" dirty="0"/>
        </a:p>
      </dsp:txBody>
      <dsp:txXfrm>
        <a:off x="1844353" y="3029658"/>
        <a:ext cx="1601539" cy="1601539"/>
      </dsp:txXfrm>
    </dsp:sp>
    <dsp:sp modelId="{9D61E5BF-FF07-4EFF-BA4D-454BD391ECEC}">
      <dsp:nvSpPr>
        <dsp:cNvPr id="0" name=""/>
        <dsp:cNvSpPr/>
      </dsp:nvSpPr>
      <dsp:spPr>
        <a:xfrm>
          <a:off x="2176264" y="941"/>
          <a:ext cx="6010670" cy="6010670"/>
        </a:xfrm>
        <a:prstGeom prst="circularArrow">
          <a:avLst>
            <a:gd name="adj1" fmla="val 5196"/>
            <a:gd name="adj2" fmla="val 335593"/>
            <a:gd name="adj3" fmla="val 12299311"/>
            <a:gd name="adj4" fmla="val 10769861"/>
            <a:gd name="adj5" fmla="val 6062"/>
          </a:avLst>
        </a:prstGeom>
        <a:solidFill>
          <a:srgbClr val="C00000"/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9541943-AF81-4816-ADD1-484FC585CCA9}">
      <dsp:nvSpPr>
        <dsp:cNvPr id="0" name=""/>
        <dsp:cNvSpPr/>
      </dsp:nvSpPr>
      <dsp:spPr>
        <a:xfrm>
          <a:off x="2813201" y="47850"/>
          <a:ext cx="1601539" cy="1601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Monitor, evaluate &amp; reflect</a:t>
          </a:r>
          <a:endParaRPr lang="en-US" sz="2400" kern="1200" dirty="0"/>
        </a:p>
      </dsp:txBody>
      <dsp:txXfrm>
        <a:off x="2813201" y="47850"/>
        <a:ext cx="1601539" cy="1601539"/>
      </dsp:txXfrm>
    </dsp:sp>
    <dsp:sp modelId="{FF8D7464-F2CF-44E1-A572-06DBD36BDA5B}">
      <dsp:nvSpPr>
        <dsp:cNvPr id="0" name=""/>
        <dsp:cNvSpPr/>
      </dsp:nvSpPr>
      <dsp:spPr>
        <a:xfrm>
          <a:off x="2176264" y="941"/>
          <a:ext cx="6010670" cy="6010670"/>
        </a:xfrm>
        <a:prstGeom prst="circularArrow">
          <a:avLst>
            <a:gd name="adj1" fmla="val 5196"/>
            <a:gd name="adj2" fmla="val 335593"/>
            <a:gd name="adj3" fmla="val 16867034"/>
            <a:gd name="adj4" fmla="val 15197373"/>
            <a:gd name="adj5" fmla="val 6062"/>
          </a:avLst>
        </a:prstGeom>
        <a:solidFill>
          <a:srgbClr val="C00000"/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2126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2"/>
            <a:ext cx="4302126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E453E-1845-4860-891A-2FB4642A0DA4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6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6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E7EDF-9FB5-47CA-943B-4AE265AA9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181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220" cy="341064"/>
          </a:xfrm>
          <a:prstGeom prst="rect">
            <a:avLst/>
          </a:prstGeom>
        </p:spPr>
        <p:txBody>
          <a:bodyPr vert="horz" lIns="60204" tIns="30102" rIns="60204" bIns="30102" rtlCol="0"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511" y="0"/>
            <a:ext cx="4302188" cy="341064"/>
          </a:xfrm>
          <a:prstGeom prst="rect">
            <a:avLst/>
          </a:prstGeom>
        </p:spPr>
        <p:txBody>
          <a:bodyPr vert="horz" lIns="60204" tIns="30102" rIns="60204" bIns="30102" rtlCol="0"/>
          <a:lstStyle>
            <a:lvl1pPr algn="r">
              <a:defRPr sz="800"/>
            </a:lvl1pPr>
          </a:lstStyle>
          <a:p>
            <a:fld id="{8F9F90FA-CA26-B44D-B7D5-9A63A23A602E}" type="datetimeFigureOut">
              <a:rPr lang="en-US" smtClean="0"/>
              <a:t>3/13/2019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0204" tIns="30102" rIns="60204" bIns="3010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60204" tIns="30102" rIns="60204" bIns="30102" rtlCol="0"/>
          <a:lstStyle/>
          <a:p>
            <a:pPr lvl="0"/>
            <a:r>
              <a:rPr lang="en-US" dirty="0"/>
              <a:t>https://www.interaction-design.org/literature/article/personas-why-and-how-you-should-use-them</a:t>
            </a:r>
          </a:p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220" cy="341064"/>
          </a:xfrm>
          <a:prstGeom prst="rect">
            <a:avLst/>
          </a:prstGeom>
        </p:spPr>
        <p:txBody>
          <a:bodyPr vert="horz" lIns="60204" tIns="30102" rIns="60204" bIns="30102" rtlCol="0" anchor="b"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511" y="6456612"/>
            <a:ext cx="4302188" cy="341064"/>
          </a:xfrm>
          <a:prstGeom prst="rect">
            <a:avLst/>
          </a:prstGeom>
        </p:spPr>
        <p:txBody>
          <a:bodyPr vert="horz" lIns="60204" tIns="30102" rIns="60204" bIns="30102" rtlCol="0" anchor="b"/>
          <a:lstStyle>
            <a:lvl1pPr algn="r">
              <a:defRPr sz="800"/>
            </a:lvl1pPr>
          </a:lstStyle>
          <a:p>
            <a:fld id="{72D6F902-F214-6B44-BF4B-B7F9C0E96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617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6F902-F214-6B44-BF4B-B7F9C0E964C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5204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6F902-F214-6B44-BF4B-B7F9C0E964C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522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6F902-F214-6B44-BF4B-B7F9C0E964C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82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6F902-F214-6B44-BF4B-B7F9C0E964C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8944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6F902-F214-6B44-BF4B-B7F9C0E964C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0507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6F902-F214-6B44-BF4B-B7F9C0E964C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1156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6F902-F214-6B44-BF4B-B7F9C0E964C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8725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6F902-F214-6B44-BF4B-B7F9C0E964C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63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6F902-F214-6B44-BF4B-B7F9C0E964C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611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6F902-F214-6B44-BF4B-B7F9C0E964C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75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200" dirty="0" smtClean="0"/>
              <a:t>Collating current and future research on digital skills and establishing a centralised repository of evidence.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2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200" dirty="0" smtClean="0"/>
              <a:t>Undertaking primary research with industry, educators and learners to better understand their requirements and to promote increased lines of communication.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2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200" dirty="0" smtClean="0"/>
              <a:t>Exploring ways of making digital skills training and employment more diverse and inclusive. </a:t>
            </a: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6F902-F214-6B44-BF4B-B7F9C0E964C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027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6F902-F214-6B44-BF4B-B7F9C0E964C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240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6F902-F214-6B44-BF4B-B7F9C0E964C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57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6F902-F214-6B44-BF4B-B7F9C0E964C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854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600" dirty="0" smtClean="0"/>
              <a:t>The Observatory will:</a:t>
            </a:r>
          </a:p>
          <a:p>
            <a:pPr lvl="0"/>
            <a:endParaRPr lang="en-GB" sz="16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200" dirty="0" smtClean="0"/>
              <a:t>Keep pace with developments in digital technology and the tech sector to anticipate future industry needs and implications for digital skills teaching.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2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200" dirty="0" smtClean="0"/>
              <a:t>Extend our horizon outwards to draw on learning elsewhere about skills training, widening participation and graduate employability and employment.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6F902-F214-6B44-BF4B-B7F9C0E964C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8996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6F902-F214-6B44-BF4B-B7F9C0E964C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37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620712" y="2286000"/>
            <a:ext cx="8080375" cy="2708434"/>
          </a:xfrm>
        </p:spPr>
        <p:txBody>
          <a:bodyPr lIns="0" tIns="0" rIns="0" bIns="0"/>
          <a:lstStyle>
            <a:lvl1pPr>
              <a:defRPr sz="8800" b="0" i="0">
                <a:solidFill>
                  <a:srgbClr val="002060"/>
                </a:solidFill>
                <a:latin typeface="Verdana"/>
                <a:cs typeface="Verdana"/>
              </a:defRPr>
            </a:lvl1pPr>
          </a:lstStyle>
          <a:p>
            <a:r>
              <a:rPr lang="en-GB" dirty="0"/>
              <a:t>Click to add title</a:t>
            </a:r>
            <a:endParaRPr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022" r="44295"/>
          <a:stretch/>
        </p:blipFill>
        <p:spPr>
          <a:xfrm>
            <a:off x="9794805" y="-160"/>
            <a:ext cx="6461195" cy="9171869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20712" y="5096708"/>
            <a:ext cx="7696200" cy="553998"/>
          </a:xfrm>
        </p:spPr>
        <p:txBody>
          <a:bodyPr/>
          <a:lstStyle>
            <a:lvl1pPr>
              <a:defRPr sz="3600">
                <a:solidFill>
                  <a:srgbClr val="18AA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sub heading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7772400"/>
            <a:ext cx="4267729" cy="11125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400" y="4254694"/>
            <a:ext cx="8670950" cy="48768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1893545"/>
            <a:ext cx="8077200" cy="2508379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800089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24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257277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24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714466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24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17165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24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355600" y="457201"/>
            <a:ext cx="9829800" cy="990600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heading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7772400"/>
            <a:ext cx="4267729" cy="11125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0" y="5429714"/>
            <a:ext cx="6604000" cy="3714286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1893545"/>
            <a:ext cx="8077200" cy="2139047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800089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8AAD9"/>
              </a:buClr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257277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8AAD9"/>
              </a:buClr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714466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8AAD9"/>
              </a:buClr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17165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8AAD9"/>
              </a:buClr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355600" y="457201"/>
            <a:ext cx="9829800" cy="990600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rgbClr val="18AA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heading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7772400"/>
            <a:ext cx="4267729" cy="111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87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5" y="1"/>
            <a:ext cx="16258031" cy="9144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5600" y="381000"/>
            <a:ext cx="9829800" cy="1766887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55600" y="2286000"/>
            <a:ext cx="9829800" cy="5181600"/>
          </a:xfrm>
        </p:spPr>
        <p:txBody>
          <a:bodyPr/>
          <a:lstStyle/>
          <a:p>
            <a:pPr lvl="0"/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7772400"/>
            <a:ext cx="4267729" cy="11125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x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600" y="572"/>
            <a:ext cx="6376416" cy="3586286"/>
          </a:xfrm>
          <a:prstGeom prst="rect">
            <a:avLst/>
          </a:prstGeom>
        </p:spPr>
      </p:pic>
      <p:sp>
        <p:nvSpPr>
          <p:cNvPr id="11" name="Title 5"/>
          <p:cNvSpPr>
            <a:spLocks noGrp="1"/>
          </p:cNvSpPr>
          <p:nvPr>
            <p:ph type="title" hasCustomPrompt="1"/>
          </p:nvPr>
        </p:nvSpPr>
        <p:spPr>
          <a:xfrm>
            <a:off x="355600" y="457201"/>
            <a:ext cx="9829800" cy="990600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rgbClr val="18AA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heading</a:t>
            </a:r>
            <a:endParaRPr lang="en-GB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1893545"/>
            <a:ext cx="4876800" cy="2139047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800089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8AAD9"/>
              </a:buClr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257277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8AAD9"/>
              </a:buClr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714466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8AAD9"/>
              </a:buClr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17165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8AAD9"/>
              </a:buClr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7772400"/>
            <a:ext cx="4267729" cy="11125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Mix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999" y="2385710"/>
            <a:ext cx="11956143" cy="6724490"/>
          </a:xfrm>
          <a:prstGeom prst="rect">
            <a:avLst/>
          </a:prstGeom>
        </p:spPr>
      </p:pic>
      <p:sp>
        <p:nvSpPr>
          <p:cNvPr id="11" name="Title 5"/>
          <p:cNvSpPr>
            <a:spLocks noGrp="1"/>
          </p:cNvSpPr>
          <p:nvPr>
            <p:ph type="title" hasCustomPrompt="1"/>
          </p:nvPr>
        </p:nvSpPr>
        <p:spPr>
          <a:xfrm>
            <a:off x="355600" y="457201"/>
            <a:ext cx="9829800" cy="990600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rgbClr val="18AAD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heading</a:t>
            </a:r>
            <a:endParaRPr lang="en-GB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1893545"/>
            <a:ext cx="4876800" cy="2139047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800089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8AAD9"/>
              </a:buClr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257277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8AAD9"/>
              </a:buClr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714466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8AAD9"/>
              </a:buClr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17165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8AAD9"/>
              </a:buClr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7772400"/>
            <a:ext cx="4267729" cy="111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216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048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"/>
            <a:ext cx="16257016" cy="9143429"/>
          </a:xfrm>
          <a:prstGeom prst="rect">
            <a:avLst/>
          </a:prstGeom>
        </p:spPr>
      </p:pic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7659" y="2514600"/>
            <a:ext cx="8080375" cy="41242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GB" dirty="0"/>
              <a:t>Text here</a:t>
            </a:r>
            <a:endParaRPr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7772400"/>
            <a:ext cx="4267729" cy="11125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7" r:id="rId3"/>
    <p:sldLayoutId id="2147483663" r:id="rId4"/>
    <p:sldLayoutId id="2147483664" r:id="rId5"/>
    <p:sldLayoutId id="2147483668" r:id="rId6"/>
    <p:sldLayoutId id="2147483669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 sz="10000">
          <a:solidFill>
            <a:srgbClr val="002060"/>
          </a:solidFill>
          <a:latin typeface="+mn-lt"/>
          <a:ea typeface="+mn-ea"/>
          <a:cs typeface="+mn-cs"/>
        </a:defRPr>
      </a:lvl1pPr>
      <a:lvl2pPr marL="457189">
        <a:defRPr>
          <a:latin typeface="+mn-lt"/>
          <a:ea typeface="+mn-ea"/>
          <a:cs typeface="+mn-cs"/>
        </a:defRPr>
      </a:lvl2pPr>
      <a:lvl3pPr marL="914377">
        <a:defRPr>
          <a:latin typeface="+mn-lt"/>
          <a:ea typeface="+mn-ea"/>
          <a:cs typeface="+mn-cs"/>
        </a:defRPr>
      </a:lvl3pPr>
      <a:lvl4pPr marL="1371566">
        <a:defRPr>
          <a:latin typeface="+mn-lt"/>
          <a:ea typeface="+mn-ea"/>
          <a:cs typeface="+mn-cs"/>
        </a:defRPr>
      </a:lvl4pPr>
      <a:lvl5pPr marL="1828754">
        <a:defRPr>
          <a:latin typeface="+mn-lt"/>
          <a:ea typeface="+mn-ea"/>
          <a:cs typeface="+mn-cs"/>
        </a:defRPr>
      </a:lvl5pPr>
      <a:lvl6pPr marL="2285943">
        <a:defRPr>
          <a:latin typeface="+mn-lt"/>
          <a:ea typeface="+mn-ea"/>
          <a:cs typeface="+mn-cs"/>
        </a:defRPr>
      </a:lvl6pPr>
      <a:lvl7pPr marL="2743131">
        <a:defRPr>
          <a:latin typeface="+mn-lt"/>
          <a:ea typeface="+mn-ea"/>
          <a:cs typeface="+mn-cs"/>
        </a:defRPr>
      </a:lvl7pPr>
      <a:lvl8pPr marL="3200320">
        <a:defRPr>
          <a:latin typeface="+mn-lt"/>
          <a:ea typeface="+mn-ea"/>
          <a:cs typeface="+mn-cs"/>
        </a:defRPr>
      </a:lvl8pPr>
      <a:lvl9pPr marL="365750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89">
        <a:defRPr>
          <a:latin typeface="+mn-lt"/>
          <a:ea typeface="+mn-ea"/>
          <a:cs typeface="+mn-cs"/>
        </a:defRPr>
      </a:lvl2pPr>
      <a:lvl3pPr marL="914377">
        <a:defRPr>
          <a:latin typeface="+mn-lt"/>
          <a:ea typeface="+mn-ea"/>
          <a:cs typeface="+mn-cs"/>
        </a:defRPr>
      </a:lvl3pPr>
      <a:lvl4pPr marL="1371566">
        <a:defRPr>
          <a:latin typeface="+mn-lt"/>
          <a:ea typeface="+mn-ea"/>
          <a:cs typeface="+mn-cs"/>
        </a:defRPr>
      </a:lvl4pPr>
      <a:lvl5pPr marL="1828754">
        <a:defRPr>
          <a:latin typeface="+mn-lt"/>
          <a:ea typeface="+mn-ea"/>
          <a:cs typeface="+mn-cs"/>
        </a:defRPr>
      </a:lvl5pPr>
      <a:lvl6pPr marL="2285943">
        <a:defRPr>
          <a:latin typeface="+mn-lt"/>
          <a:ea typeface="+mn-ea"/>
          <a:cs typeface="+mn-cs"/>
        </a:defRPr>
      </a:lvl6pPr>
      <a:lvl7pPr marL="2743131">
        <a:defRPr>
          <a:latin typeface="+mn-lt"/>
          <a:ea typeface="+mn-ea"/>
          <a:cs typeface="+mn-cs"/>
        </a:defRPr>
      </a:lvl7pPr>
      <a:lvl8pPr marL="3200320">
        <a:defRPr>
          <a:latin typeface="+mn-lt"/>
          <a:ea typeface="+mn-ea"/>
          <a:cs typeface="+mn-cs"/>
        </a:defRPr>
      </a:lvl8pPr>
      <a:lvl9pPr marL="365750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IoCoding" TargetMode="External"/><Relationship Id="rId3" Type="http://schemas.openxmlformats.org/officeDocument/2006/relationships/image" Target="../media/image8.png"/><Relationship Id="rId7" Type="http://schemas.openxmlformats.org/officeDocument/2006/relationships/hyperlink" Target="https://instituteofcoding.org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hyperlink" Target="https://www.linkedin.com/company/institute-of-coding/" TargetMode="External"/><Relationship Id="rId9" Type="http://schemas.openxmlformats.org/officeDocument/2006/relationships/hyperlink" Target="mailto:IoCObservatory@bath.ac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/>
          <p:cNvSpPr txBox="1">
            <a:spLocks/>
          </p:cNvSpPr>
          <p:nvPr/>
        </p:nvSpPr>
        <p:spPr>
          <a:xfrm>
            <a:off x="736600" y="3048000"/>
            <a:ext cx="8080375" cy="25878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0" indent="0" algn="ctr">
              <a:buNone/>
              <a:defRPr sz="13400" b="0" i="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  <a:lvl2pPr marL="609585" indent="0" algn="ctr">
              <a:buNone/>
              <a:defRPr>
                <a:latin typeface="+mn-lt"/>
                <a:ea typeface="+mn-ea"/>
                <a:cs typeface="+mn-cs"/>
              </a:defRPr>
            </a:lvl2pPr>
            <a:lvl3pPr marL="1219170" indent="0" algn="ctr">
              <a:buNone/>
              <a:defRPr>
                <a:latin typeface="+mn-lt"/>
                <a:ea typeface="+mn-ea"/>
                <a:cs typeface="+mn-cs"/>
              </a:defRPr>
            </a:lvl3pPr>
            <a:lvl4pPr marL="1828754" indent="0" algn="ctr">
              <a:buNone/>
              <a:defRPr>
                <a:latin typeface="+mn-lt"/>
                <a:ea typeface="+mn-ea"/>
                <a:cs typeface="+mn-cs"/>
              </a:defRPr>
            </a:lvl4pPr>
            <a:lvl5pPr marL="2438339" indent="0" algn="ctr">
              <a:buNone/>
              <a:defRPr>
                <a:latin typeface="+mn-lt"/>
                <a:ea typeface="+mn-ea"/>
                <a:cs typeface="+mn-cs"/>
              </a:defRPr>
            </a:lvl5pPr>
            <a:lvl6pPr marL="3047924" indent="0" algn="ctr">
              <a:buNone/>
              <a:defRPr>
                <a:latin typeface="+mn-lt"/>
                <a:ea typeface="+mn-ea"/>
                <a:cs typeface="+mn-cs"/>
              </a:defRPr>
            </a:lvl6pPr>
            <a:lvl7pPr marL="3657509" indent="0" algn="ctr">
              <a:buNone/>
              <a:defRPr>
                <a:latin typeface="+mn-lt"/>
                <a:ea typeface="+mn-ea"/>
                <a:cs typeface="+mn-cs"/>
              </a:defRPr>
            </a:lvl7pPr>
            <a:lvl8pPr marL="4267093" indent="0" algn="ctr">
              <a:buNone/>
              <a:defRPr>
                <a:latin typeface="+mn-lt"/>
                <a:ea typeface="+mn-ea"/>
                <a:cs typeface="+mn-cs"/>
              </a:defRPr>
            </a:lvl8pPr>
            <a:lvl9pPr marL="4876678" indent="0" algn="ctr">
              <a:buNone/>
              <a:defRPr>
                <a:latin typeface="+mn-lt"/>
                <a:ea typeface="+mn-ea"/>
                <a:cs typeface="+mn-cs"/>
              </a:defRPr>
            </a:lvl9pPr>
          </a:lstStyle>
          <a:p>
            <a:pPr marL="12700" algn="l">
              <a:spcBef>
                <a:spcPts val="100"/>
              </a:spcBef>
            </a:pPr>
            <a:r>
              <a:rPr lang="en-GB" sz="4000" kern="0" spc="-371" dirty="0" smtClean="0">
                <a:solidFill>
                  <a:srgbClr val="18AAD9"/>
                </a:solidFill>
              </a:rPr>
              <a:t>A brief introduction</a:t>
            </a:r>
          </a:p>
          <a:p>
            <a:pPr marL="12700" algn="l">
              <a:spcBef>
                <a:spcPts val="100"/>
              </a:spcBef>
            </a:pPr>
            <a:endParaRPr lang="en-GB" sz="4000" kern="0" spc="-371" dirty="0">
              <a:solidFill>
                <a:srgbClr val="18AAD9"/>
              </a:solidFill>
            </a:endParaRPr>
          </a:p>
          <a:p>
            <a:pPr marL="12700" algn="l">
              <a:spcBef>
                <a:spcPts val="100"/>
              </a:spcBef>
            </a:pPr>
            <a:r>
              <a:rPr lang="en-GB" sz="2800" kern="0" spc="-371" dirty="0" smtClean="0">
                <a:solidFill>
                  <a:srgbClr val="002060"/>
                </a:solidFill>
              </a:rPr>
              <a:t>Professor James Davenport</a:t>
            </a:r>
          </a:p>
          <a:p>
            <a:pPr marL="12700" algn="l">
              <a:spcBef>
                <a:spcPts val="100"/>
              </a:spcBef>
            </a:pPr>
            <a:r>
              <a:rPr lang="en-GB" sz="2800" kern="0" spc="-371" dirty="0" smtClean="0">
                <a:solidFill>
                  <a:srgbClr val="002060"/>
                </a:solidFill>
              </a:rPr>
              <a:t>Dr Gabby Davies</a:t>
            </a:r>
          </a:p>
          <a:p>
            <a:pPr marL="12700" algn="l">
              <a:spcBef>
                <a:spcPts val="100"/>
              </a:spcBef>
            </a:pPr>
            <a:r>
              <a:rPr lang="en-GB" sz="2800" kern="0" spc="-371" dirty="0" smtClean="0">
                <a:solidFill>
                  <a:srgbClr val="002060"/>
                </a:solidFill>
              </a:rPr>
              <a:t>Dr Fiona MacGill</a:t>
            </a:r>
            <a:endParaRPr lang="en-GB" sz="2800" kern="0" spc="-37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1800" y="1905000"/>
            <a:ext cx="130183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Digital Skills Observatory</a:t>
            </a:r>
            <a:endParaRPr lang="en-GB" sz="60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83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5600" y="381001"/>
            <a:ext cx="9829800" cy="914400"/>
          </a:xfrm>
        </p:spPr>
        <p:txBody>
          <a:bodyPr/>
          <a:lstStyle/>
          <a:p>
            <a:r>
              <a:rPr lang="en-GB" dirty="0" smtClean="0"/>
              <a:t>Cycle of Knowledge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46023645"/>
              </p:ext>
            </p:extLst>
          </p:nvPr>
        </p:nvGraphicFramePr>
        <p:xfrm>
          <a:off x="355600" y="1371600"/>
          <a:ext cx="103632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65600" y="43434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Observatory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48461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20712" y="2286000"/>
            <a:ext cx="8080375" cy="2708434"/>
          </a:xfrm>
        </p:spPr>
        <p:txBody>
          <a:bodyPr/>
          <a:lstStyle/>
          <a:p>
            <a:r>
              <a:rPr lang="en-GB" dirty="0" smtClean="0"/>
              <a:t>How can you be involved?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0"/>
            <a:endParaRPr lang="en-GB" sz="3600" dirty="0" smtClean="0"/>
          </a:p>
          <a:p>
            <a:pPr lvl="0"/>
            <a:endParaRPr lang="en-GB" sz="3600" dirty="0"/>
          </a:p>
          <a:p>
            <a:pPr lvl="0"/>
            <a:endParaRPr lang="en-GB" sz="3600" dirty="0" smtClean="0"/>
          </a:p>
          <a:p>
            <a:pPr lvl="1" indent="0">
              <a:spcBef>
                <a:spcPct val="20000"/>
              </a:spcBef>
              <a:buNone/>
              <a:defRPr/>
            </a:pP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07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36600" y="1905000"/>
            <a:ext cx="11582400" cy="563880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800" smtClean="0"/>
              <a:t>Two minutes </a:t>
            </a:r>
            <a:r>
              <a:rPr lang="en-GB" sz="2800" dirty="0"/>
              <a:t>to talk to </a:t>
            </a:r>
            <a:r>
              <a:rPr lang="en-GB" sz="2800" dirty="0" smtClean="0"/>
              <a:t>a fellow ‘knowledge dater’</a:t>
            </a:r>
            <a:endParaRPr lang="en-GB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800" dirty="0"/>
              <a:t>At the sound of the bell, move on to talk to another </a:t>
            </a:r>
            <a:r>
              <a:rPr lang="en-GB" sz="2800" dirty="0" smtClean="0"/>
              <a:t>person</a:t>
            </a:r>
            <a:endParaRPr lang="en-GB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Ask four questions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Answer four questions</a:t>
            </a:r>
            <a:endParaRPr lang="en-GB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Write down </a:t>
            </a:r>
            <a:r>
              <a:rPr lang="en-GB" sz="2800" dirty="0"/>
              <a:t>your key </a:t>
            </a:r>
            <a:r>
              <a:rPr lang="en-GB" sz="2800" dirty="0" smtClean="0"/>
              <a:t>thinking (on Post Its provided)</a:t>
            </a:r>
            <a:endParaRPr lang="en-GB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800" dirty="0"/>
              <a:t>Put your Post It notes on the relevant board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800" dirty="0"/>
              <a:t>Feedback and discuss as a group</a:t>
            </a:r>
          </a:p>
          <a:p>
            <a:endParaRPr lang="en-GB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381000"/>
            <a:ext cx="14020800" cy="990600"/>
          </a:xfrm>
        </p:spPr>
        <p:txBody>
          <a:bodyPr/>
          <a:lstStyle/>
          <a:p>
            <a:pPr lvl="0"/>
            <a:r>
              <a:rPr lang="en-GB" sz="4000" dirty="0"/>
              <a:t>Introducing </a:t>
            </a:r>
            <a:r>
              <a:rPr lang="en-GB" sz="4000" dirty="0" smtClean="0"/>
              <a:t>the Observatory </a:t>
            </a:r>
            <a:r>
              <a:rPr lang="en-GB" sz="4000" dirty="0"/>
              <a:t>Speed Dating… matching your </a:t>
            </a:r>
            <a:r>
              <a:rPr lang="en-GB" sz="4000" dirty="0" smtClean="0"/>
              <a:t>knowledge needs </a:t>
            </a:r>
            <a:r>
              <a:rPr lang="en-GB" sz="4000" dirty="0"/>
              <a:t>with ours</a:t>
            </a:r>
          </a:p>
        </p:txBody>
      </p:sp>
    </p:spTree>
    <p:extLst>
      <p:ext uri="{BB962C8B-B14F-4D97-AF65-F5344CB8AC3E}">
        <p14:creationId xmlns:p14="http://schemas.microsoft.com/office/powerpoint/2010/main" val="1160650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four questions….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84200" y="1676400"/>
            <a:ext cx="12573000" cy="609600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Introductions: name</a:t>
            </a:r>
            <a:r>
              <a:rPr lang="en-GB" sz="3200" dirty="0"/>
              <a:t>, rank and serial </a:t>
            </a:r>
            <a:r>
              <a:rPr lang="en-GB" sz="3200" dirty="0" smtClean="0"/>
              <a:t>number?</a:t>
            </a: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What do you want </a:t>
            </a:r>
            <a:r>
              <a:rPr lang="en-GB" sz="3200" dirty="0"/>
              <a:t>from the </a:t>
            </a:r>
            <a:r>
              <a:rPr lang="en-GB" sz="3200" dirty="0" smtClean="0"/>
              <a:t>Observatory?</a:t>
            </a: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What can you give</a:t>
            </a:r>
            <a:r>
              <a:rPr lang="en-GB" sz="3200" dirty="0"/>
              <a:t>/ bring to the </a:t>
            </a:r>
            <a:r>
              <a:rPr lang="en-GB" sz="3200" dirty="0" smtClean="0"/>
              <a:t>Observatory?</a:t>
            </a: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What question would you </a:t>
            </a:r>
            <a:r>
              <a:rPr lang="en-GB" sz="3200" dirty="0"/>
              <a:t>like the Observatory to </a:t>
            </a:r>
            <a:r>
              <a:rPr lang="en-GB" sz="3200" dirty="0" smtClean="0"/>
              <a:t>answer?</a:t>
            </a:r>
            <a:endParaRPr lang="en-GB" sz="3200" dirty="0"/>
          </a:p>
          <a:p>
            <a:pPr lvl="1" indent="0">
              <a:spcBef>
                <a:spcPct val="20000"/>
              </a:spcBef>
              <a:buNone/>
              <a:defRPr/>
            </a:pP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76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5600" y="381001"/>
            <a:ext cx="9829800" cy="1219200"/>
          </a:xfrm>
        </p:spPr>
        <p:txBody>
          <a:bodyPr/>
          <a:lstStyle/>
          <a:p>
            <a:r>
              <a:rPr lang="en-GB" dirty="0" smtClean="0"/>
              <a:t>Feedback and discussion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sz="quarter" idx="10"/>
          </p:nvPr>
        </p:nvSpPr>
        <p:spPr>
          <a:xfrm>
            <a:off x="584200" y="1752600"/>
            <a:ext cx="9829800" cy="518160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GB" sz="3600" dirty="0" smtClean="0"/>
              <a:t>Introducing the Digital Skills Observatory Speed Dating… matching your needs with ours</a:t>
            </a:r>
          </a:p>
          <a:p>
            <a:pPr lvl="0"/>
            <a:r>
              <a:rPr lang="en-GB" dirty="0" smtClean="0">
                <a:solidFill>
                  <a:srgbClr val="002060"/>
                </a:solidFill>
              </a:rPr>
              <a:t>What can the Observatory do for you?</a:t>
            </a:r>
          </a:p>
          <a:p>
            <a:pPr marL="1143000" lvl="0" indent="-1143000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2060"/>
              </a:solidFill>
            </a:endParaRPr>
          </a:p>
          <a:p>
            <a:pPr marL="1143000" lvl="0" indent="-1143000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2060"/>
              </a:solidFill>
            </a:endParaRPr>
          </a:p>
          <a:p>
            <a:pPr lvl="0"/>
            <a:r>
              <a:rPr lang="en-GB" dirty="0" smtClean="0">
                <a:solidFill>
                  <a:srgbClr val="002060"/>
                </a:solidFill>
              </a:rPr>
              <a:t>What can you do for the Observatory?</a:t>
            </a:r>
          </a:p>
          <a:p>
            <a:pPr lvl="0"/>
            <a:endParaRPr lang="en-GB" dirty="0" smtClean="0">
              <a:solidFill>
                <a:srgbClr val="002060"/>
              </a:solidFill>
            </a:endParaRPr>
          </a:p>
          <a:p>
            <a:pPr marL="1143000" lvl="0" indent="-1143000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2060"/>
              </a:solidFill>
            </a:endParaRPr>
          </a:p>
          <a:p>
            <a:pPr lvl="0"/>
            <a:r>
              <a:rPr lang="en-GB" dirty="0" smtClean="0">
                <a:solidFill>
                  <a:srgbClr val="002060"/>
                </a:solidFill>
              </a:rPr>
              <a:t>What are the key questions that need to be answered by the Observatory?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as a group</a:t>
            </a:r>
            <a:endParaRPr lang="en-GB" dirty="0"/>
          </a:p>
          <a:p>
            <a:pPr lvl="1" indent="0">
              <a:spcBef>
                <a:spcPct val="20000"/>
              </a:spcBef>
              <a:buNone/>
              <a:defRPr/>
            </a:pP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335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55600" y="1893545"/>
            <a:ext cx="9601200" cy="4924425"/>
          </a:xfrm>
        </p:spPr>
        <p:txBody>
          <a:bodyPr/>
          <a:lstStyle/>
          <a:p>
            <a:r>
              <a:rPr lang="en-GB" dirty="0" smtClean="0"/>
              <a:t>We will be in touch soon.</a:t>
            </a:r>
          </a:p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One page summary of the Observatory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Your nominated Observatory key contact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Suggestions for other members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Request for information &amp; work in progress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604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82773" y="914400"/>
            <a:ext cx="9145427" cy="2031325"/>
          </a:xfrm>
        </p:spPr>
        <p:txBody>
          <a:bodyPr/>
          <a:lstStyle/>
          <a:p>
            <a:r>
              <a:rPr lang="en-GB" sz="4400" b="1" dirty="0" smtClean="0"/>
              <a:t>Thank </a:t>
            </a:r>
            <a:r>
              <a:rPr lang="en-GB" sz="4400" b="1" dirty="0"/>
              <a:t>y</a:t>
            </a:r>
            <a:r>
              <a:rPr lang="en-GB" sz="4400" b="1" dirty="0" smtClean="0"/>
              <a:t>ou and welcome to the inclusive and creative Observatory community! </a:t>
            </a:r>
            <a:endParaRPr lang="en-GB" sz="4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715" y="7924800"/>
            <a:ext cx="2197372" cy="843742"/>
          </a:xfrm>
          <a:prstGeom prst="rect">
            <a:avLst/>
          </a:prstGeom>
        </p:spPr>
      </p:pic>
      <p:pic>
        <p:nvPicPr>
          <p:cNvPr id="3" name="Picture 2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77" y="6629400"/>
            <a:ext cx="762000" cy="762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77" y="5410200"/>
            <a:ext cx="771525" cy="7715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00419" y="4455254"/>
            <a:ext cx="367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Website: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7"/>
              </a:rPr>
              <a:t>instituteofcoding.org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6363" y="5334297"/>
            <a:ext cx="24336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8"/>
              </a:rPr>
              <a:t>@IoCoding</a:t>
            </a: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#digitalskillsmatter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0168" y="6825734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Institute of Coding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2389" y="3500581"/>
            <a:ext cx="4360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Email: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9"/>
              </a:rPr>
              <a:t>IoCObservatory@bath.ac.uk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791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Session outline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27200" y="1981200"/>
            <a:ext cx="12573000" cy="4267199"/>
          </a:xfrm>
        </p:spPr>
        <p:txBody>
          <a:bodyPr>
            <a:norm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3600" dirty="0" smtClean="0"/>
              <a:t>Brief introduction to the Observatory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36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3600" dirty="0" smtClean="0"/>
              <a:t>Knowledge speed dating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36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3600" dirty="0" smtClean="0"/>
              <a:t>Feedback and discussion</a:t>
            </a:r>
            <a:r>
              <a:rPr lang="en-GB" sz="3600" dirty="0"/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36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3600" dirty="0" smtClean="0"/>
              <a:t>Next steps </a:t>
            </a:r>
            <a:endParaRPr lang="en-GB" sz="3600" dirty="0"/>
          </a:p>
          <a:p>
            <a:pPr lvl="1" indent="0">
              <a:spcBef>
                <a:spcPct val="20000"/>
              </a:spcBef>
              <a:buNone/>
              <a:defRPr/>
            </a:pP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85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12800" y="2438400"/>
            <a:ext cx="11277600" cy="2895600"/>
          </a:xfrm>
        </p:spPr>
        <p:txBody>
          <a:bodyPr>
            <a:normAutofit/>
          </a:bodyPr>
          <a:lstStyle/>
          <a:p>
            <a:r>
              <a:rPr lang="en-GB" sz="3600" dirty="0"/>
              <a:t>The Digital Skills Observatory is a newly established forward-looking research community developing an outstanding evidence base of knowledge and best practice for digital skills needs and training.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45296" y="914400"/>
            <a:ext cx="14020800" cy="990600"/>
          </a:xfrm>
        </p:spPr>
        <p:txBody>
          <a:bodyPr/>
          <a:lstStyle/>
          <a:p>
            <a:r>
              <a:rPr lang="en-GB" sz="4800" dirty="0" smtClean="0"/>
              <a:t>What is the Digital Skills Observatory?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23511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Observatory Vision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84200" y="1371600"/>
            <a:ext cx="12573000" cy="6096000"/>
          </a:xfrm>
        </p:spPr>
        <p:txBody>
          <a:bodyPr>
            <a:normAutofit/>
          </a:bodyPr>
          <a:lstStyle/>
          <a:p>
            <a:r>
              <a:rPr lang="en-GB" sz="3200" dirty="0"/>
              <a:t>To embed a culture of continual horizon scanning, monitoring and evaluation to ensure that digital skills training keeps pace with technological advancements and industry needs now and in the </a:t>
            </a:r>
            <a:r>
              <a:rPr lang="en-GB" sz="3200" dirty="0" smtClean="0"/>
              <a:t>future.</a:t>
            </a:r>
          </a:p>
          <a:p>
            <a:endParaRPr lang="en-GB" sz="3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Repository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Primary research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Diversity and widening participation </a:t>
            </a:r>
            <a:endParaRPr lang="en-GB" sz="3200" dirty="0"/>
          </a:p>
          <a:p>
            <a:pPr lvl="1" indent="0">
              <a:spcBef>
                <a:spcPct val="20000"/>
              </a:spcBef>
              <a:buNone/>
              <a:defRPr/>
            </a:pP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504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89000" y="1905000"/>
            <a:ext cx="11582400" cy="5181600"/>
          </a:xfrm>
        </p:spPr>
        <p:txBody>
          <a:bodyPr>
            <a:noAutofit/>
          </a:bodyPr>
          <a:lstStyle/>
          <a:p>
            <a:r>
              <a:rPr lang="en-GB" sz="2800" dirty="0" smtClean="0"/>
              <a:t>The Observatory will:</a:t>
            </a:r>
          </a:p>
          <a:p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Create </a:t>
            </a:r>
            <a:r>
              <a:rPr lang="en-GB" sz="2800" dirty="0"/>
              <a:t>an inclusive and collaborative Observatory research network of academic and industry </a:t>
            </a:r>
            <a:r>
              <a:rPr lang="en-GB" sz="2800" dirty="0" smtClean="0"/>
              <a:t>partners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Harness </a:t>
            </a:r>
            <a:r>
              <a:rPr lang="en-GB" sz="2800" dirty="0"/>
              <a:t>the wealth of knowledge and expertise across the consortium and beyond </a:t>
            </a:r>
            <a:r>
              <a:rPr lang="en-GB" sz="2800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Capture, synthesise </a:t>
            </a:r>
            <a:r>
              <a:rPr lang="en-GB" sz="2800" dirty="0"/>
              <a:t>and </a:t>
            </a:r>
            <a:r>
              <a:rPr lang="en-GB" sz="2800" dirty="0" smtClean="0"/>
              <a:t>build </a:t>
            </a:r>
            <a:r>
              <a:rPr lang="en-GB" sz="2800" dirty="0"/>
              <a:t>on </a:t>
            </a:r>
            <a:r>
              <a:rPr lang="en-GB" sz="2800" dirty="0" smtClean="0"/>
              <a:t>the </a:t>
            </a:r>
            <a:r>
              <a:rPr lang="en-GB" sz="2800" dirty="0"/>
              <a:t>growing body of </a:t>
            </a:r>
            <a:r>
              <a:rPr lang="en-GB" sz="2800" dirty="0" smtClean="0"/>
              <a:t>intelligence about digital skills needs and training</a:t>
            </a:r>
            <a:endParaRPr lang="en-GB" sz="2800" dirty="0"/>
          </a:p>
          <a:p>
            <a:endParaRPr lang="en-GB" sz="4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685800"/>
            <a:ext cx="14020800" cy="990600"/>
          </a:xfrm>
        </p:spPr>
        <p:txBody>
          <a:bodyPr/>
          <a:lstStyle/>
          <a:p>
            <a:r>
              <a:rPr lang="en-GB" sz="4800" dirty="0" smtClean="0"/>
              <a:t>How will we achieve this?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294945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609600"/>
            <a:ext cx="9829800" cy="990600"/>
          </a:xfrm>
        </p:spPr>
        <p:txBody>
          <a:bodyPr/>
          <a:lstStyle/>
          <a:p>
            <a:r>
              <a:rPr lang="en-GB" dirty="0" smtClean="0"/>
              <a:t>Scope of the Observatory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8000" y="1752600"/>
            <a:ext cx="12573000" cy="3962400"/>
          </a:xfrm>
        </p:spPr>
        <p:txBody>
          <a:bodyPr>
            <a:normAutofit/>
          </a:bodyPr>
          <a:lstStyle/>
          <a:p>
            <a:endParaRPr lang="en-GB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To deepen understanding of the digital skills gap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To horizon scan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To monitor and evaluate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lvl="1" indent="0">
              <a:spcBef>
                <a:spcPct val="20000"/>
              </a:spcBef>
              <a:buNone/>
              <a:defRPr/>
            </a:pP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781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89000" y="1905000"/>
            <a:ext cx="11582400" cy="5181600"/>
          </a:xfrm>
        </p:spPr>
        <p:txBody>
          <a:bodyPr>
            <a:noAutofit/>
          </a:bodyPr>
          <a:lstStyle/>
          <a:p>
            <a:r>
              <a:rPr lang="en-GB" sz="2800" dirty="0" smtClean="0"/>
              <a:t>The Observatory will:</a:t>
            </a:r>
          </a:p>
          <a:p>
            <a:endParaRPr lang="en-GB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Map knowledge of supply and demand to establish overall picture and areas where understanding is lacking or incomplete.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Explore barriers to inclusion and diversity in digital skills training and employment and ways to overcome these.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Prioritise specific questions, problems and issues for further investigation through focused primary research projects.</a:t>
            </a:r>
            <a:endParaRPr lang="en-GB" sz="2800" dirty="0"/>
          </a:p>
          <a:p>
            <a:endParaRPr lang="en-GB" sz="28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685800"/>
            <a:ext cx="14020800" cy="990600"/>
          </a:xfrm>
        </p:spPr>
        <p:txBody>
          <a:bodyPr/>
          <a:lstStyle/>
          <a:p>
            <a:r>
              <a:rPr lang="en-GB" sz="4800" dirty="0" smtClean="0"/>
              <a:t>Digital skills gap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454898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Horizon scanning</a:t>
            </a:r>
            <a:endParaRPr lang="en-GB" dirty="0"/>
          </a:p>
        </p:txBody>
      </p:sp>
      <p:sp>
        <p:nvSpPr>
          <p:cNvPr id="4" name="Quad Arrow 3"/>
          <p:cNvSpPr/>
          <p:nvPr/>
        </p:nvSpPr>
        <p:spPr>
          <a:xfrm>
            <a:off x="2971639" y="1371600"/>
            <a:ext cx="7696200" cy="6858000"/>
          </a:xfrm>
          <a:prstGeom prst="quadArrow">
            <a:avLst/>
          </a:prstGeom>
          <a:solidFill>
            <a:srgbClr val="69B1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3708400" y="2177534"/>
            <a:ext cx="6959439" cy="5202198"/>
            <a:chOff x="3708400" y="2177534"/>
            <a:chExt cx="6959439" cy="5202198"/>
          </a:xfrm>
        </p:grpSpPr>
        <p:sp>
          <p:nvSpPr>
            <p:cNvPr id="7" name="TextBox 6"/>
            <p:cNvSpPr txBox="1"/>
            <p:nvPr/>
          </p:nvSpPr>
          <p:spPr>
            <a:xfrm>
              <a:off x="6299200" y="2177534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Future</a:t>
              </a:r>
              <a:endParaRPr lang="en-GB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708400" y="4615934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Outwards</a:t>
              </a:r>
              <a:endParaRPr lang="en-GB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51600" y="7010400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Past</a:t>
              </a:r>
              <a:endParaRPr lang="en-GB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839039" y="4615934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Outwards</a:t>
              </a:r>
              <a:endParaRPr lang="en-GB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84900" y="4477434"/>
              <a:ext cx="1828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Technology &amp; Digital Skills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760353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89000" y="1905000"/>
            <a:ext cx="11582400" cy="5181600"/>
          </a:xfrm>
        </p:spPr>
        <p:txBody>
          <a:bodyPr>
            <a:noAutofit/>
          </a:bodyPr>
          <a:lstStyle/>
          <a:p>
            <a:r>
              <a:rPr lang="en-GB" dirty="0" smtClean="0"/>
              <a:t>The Observatory will:</a:t>
            </a:r>
          </a:p>
          <a:p>
            <a:endParaRPr lang="en-GB" sz="2800" dirty="0" smtClean="0"/>
          </a:p>
          <a:p>
            <a:pPr lvl="0"/>
            <a:r>
              <a:rPr lang="en-GB" dirty="0" smtClean="0"/>
              <a:t>Develop </a:t>
            </a:r>
            <a:r>
              <a:rPr lang="en-GB" dirty="0"/>
              <a:t>a robust and joined up strategy for measuring the impact of IoC </a:t>
            </a:r>
            <a:r>
              <a:rPr lang="en-GB" dirty="0" smtClean="0"/>
              <a:t>activities.</a:t>
            </a:r>
            <a:endParaRPr lang="en-GB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685800"/>
            <a:ext cx="14020800" cy="990600"/>
          </a:xfrm>
        </p:spPr>
        <p:txBody>
          <a:bodyPr/>
          <a:lstStyle/>
          <a:p>
            <a:r>
              <a:rPr lang="en-GB" sz="4800" dirty="0" smtClean="0"/>
              <a:t>Monitoring and Evaluation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239247369"/>
      </p:ext>
    </p:extLst>
  </p:cSld>
  <p:clrMapOvr>
    <a:masterClrMapping/>
  </p:clrMapOvr>
</p:sld>
</file>

<file path=ppt/theme/theme1.xml><?xml version="1.0" encoding="utf-8"?>
<a:theme xmlns:a="http://schemas.openxmlformats.org/drawingml/2006/main" name="IoC Theme">
  <a:themeElements>
    <a:clrScheme name="Custom 1">
      <a:dk1>
        <a:srgbClr val="0B2637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C ppt template_v1.pptx" id="{185BE9AA-B846-4EE0-998B-0D336B170F18}" vid="{A3588317-56BF-464F-96C0-67BEE321D6F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6423</TotalTime>
  <Words>630</Words>
  <Application>Microsoft Office PowerPoint</Application>
  <PresentationFormat>Custom</PresentationFormat>
  <Paragraphs>142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Verdana</vt:lpstr>
      <vt:lpstr>Wingdings</vt:lpstr>
      <vt:lpstr>IoC Theme</vt:lpstr>
      <vt:lpstr>PowerPoint Presentation</vt:lpstr>
      <vt:lpstr>Session outline</vt:lpstr>
      <vt:lpstr>What is the Digital Skills Observatory?</vt:lpstr>
      <vt:lpstr>The Observatory Vision</vt:lpstr>
      <vt:lpstr>How will we achieve this?</vt:lpstr>
      <vt:lpstr>Scope of the Observatory</vt:lpstr>
      <vt:lpstr>Digital skills gap</vt:lpstr>
      <vt:lpstr>Horizon scanning</vt:lpstr>
      <vt:lpstr>Monitoring and Evaluation</vt:lpstr>
      <vt:lpstr>Cycle of Knowledge</vt:lpstr>
      <vt:lpstr>PowerPoint Presentation</vt:lpstr>
      <vt:lpstr>Introducing the Observatory Speed Dating… matching your knowledge needs with ours</vt:lpstr>
      <vt:lpstr>Your four questions….</vt:lpstr>
      <vt:lpstr>Feedback and discussion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Regarding</dc:title>
  <dc:creator>Ruth Newell</dc:creator>
  <cp:lastModifiedBy>Gabby-Davies</cp:lastModifiedBy>
  <cp:revision>428</cp:revision>
  <cp:lastPrinted>2019-03-07T13:25:23Z</cp:lastPrinted>
  <dcterms:created xsi:type="dcterms:W3CDTF">2017-12-10T19:24:22Z</dcterms:created>
  <dcterms:modified xsi:type="dcterms:W3CDTF">2019-03-13T13:49:31Z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2017-12-10T00:00:00Z</vt:filetime>
  </property>
</Properties>
</file>