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3" r:id="rId2"/>
    <p:sldId id="396" r:id="rId3"/>
    <p:sldId id="397" r:id="rId4"/>
    <p:sldId id="392" r:id="rId5"/>
    <p:sldId id="399" r:id="rId6"/>
    <p:sldId id="400" r:id="rId7"/>
    <p:sldId id="401" r:id="rId8"/>
    <p:sldId id="402" r:id="rId9"/>
    <p:sldId id="403" r:id="rId10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033"/>
    <a:srgbClr val="18AAD9"/>
    <a:srgbClr val="0C2600"/>
    <a:srgbClr val="69B137"/>
    <a:srgbClr val="286BB5"/>
    <a:srgbClr val="FBD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5" autoAdjust="0"/>
    <p:restoredTop sz="94837" autoAdjust="0"/>
  </p:normalViewPr>
  <p:slideViewPr>
    <p:cSldViewPr>
      <p:cViewPr varScale="1">
        <p:scale>
          <a:sx n="40" d="100"/>
          <a:sy n="40" d="100"/>
        </p:scale>
        <p:origin x="282" y="60"/>
      </p:cViewPr>
      <p:guideLst>
        <p:guide orient="horz" pos="2880"/>
        <p:guide pos="2160"/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90FA-CA26-B44D-B7D5-9A63A23A602E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6F902-F214-6B44-BF4B-B7F9C0E96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1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4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6F902-F214-6B44-BF4B-B7F9C0E964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8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620712" y="2286000"/>
            <a:ext cx="8080375" cy="2708434"/>
          </a:xfrm>
        </p:spPr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add title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2" r="44295"/>
          <a:stretch/>
        </p:blipFill>
        <p:spPr>
          <a:xfrm>
            <a:off x="9794805" y="-160"/>
            <a:ext cx="6461195" cy="91718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20712" y="5096708"/>
            <a:ext cx="7696200" cy="553998"/>
          </a:xfrm>
        </p:spPr>
        <p:txBody>
          <a:bodyPr/>
          <a:lstStyle>
            <a:lvl1pPr>
              <a:defRPr sz="3600">
                <a:solidFill>
                  <a:srgbClr val="18AA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sub 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"/>
            <a:ext cx="16257016" cy="914342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893545"/>
            <a:ext cx="8077200" cy="213904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089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277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6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1654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5600" y="457201"/>
            <a:ext cx="9829800" cy="9906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heading</a:t>
            </a:r>
            <a:endParaRPr lang="en-GB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7946278"/>
            <a:ext cx="3505200" cy="91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59" y="1447801"/>
            <a:ext cx="13683841" cy="76961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893545"/>
            <a:ext cx="8077200" cy="213904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089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277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6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1654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5600" y="457201"/>
            <a:ext cx="9829800" cy="9906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18AA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heading</a:t>
            </a:r>
            <a:endParaRPr lang="en-GB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7946278"/>
            <a:ext cx="3505200" cy="9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"/>
            <a:ext cx="16257016" cy="91434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381000"/>
            <a:ext cx="9829800" cy="1766887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7946278"/>
            <a:ext cx="3505200" cy="91066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55600" y="2286000"/>
            <a:ext cx="98298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"/>
            <a:ext cx="16257016" cy="9143429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7946278"/>
            <a:ext cx="3505200" cy="910665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55600" y="457201"/>
            <a:ext cx="9829800" cy="9906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18AA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heading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893545"/>
            <a:ext cx="4876800" cy="565025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089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277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6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1654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451600" y="2590800"/>
            <a:ext cx="5867400" cy="396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9" y="2385710"/>
            <a:ext cx="11956143" cy="6724490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55600" y="457201"/>
            <a:ext cx="9829800" cy="9906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18AA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heading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893545"/>
            <a:ext cx="4876800" cy="213904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089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277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6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1654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27890" b="33759"/>
          <a:stretch/>
        </p:blipFill>
        <p:spPr>
          <a:xfrm>
            <a:off x="-8904" y="7754588"/>
            <a:ext cx="4837256" cy="13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"/>
            <a:ext cx="16257016" cy="914342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7659" y="2514600"/>
            <a:ext cx="8080375" cy="206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1" y="7623735"/>
            <a:ext cx="3505199" cy="910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7" r:id="rId3"/>
    <p:sldLayoutId id="2147483663" r:id="rId4"/>
    <p:sldLayoutId id="2147483664" r:id="rId5"/>
    <p:sldLayoutId id="2147483669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10000"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2" r="44295"/>
          <a:stretch/>
        </p:blipFill>
        <p:spPr>
          <a:xfrm>
            <a:off x="9794805" y="-160"/>
            <a:ext cx="6461195" cy="917186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60401" y="3301852"/>
            <a:ext cx="9134404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6000" spc="-371" dirty="0"/>
              <a:t>Institute of Coding</a:t>
            </a:r>
          </a:p>
          <a:p>
            <a:pPr marL="12700">
              <a:spcBef>
                <a:spcPts val="100"/>
              </a:spcBef>
            </a:pPr>
            <a:r>
              <a:rPr lang="en-GB" sz="4800" spc="-371" dirty="0"/>
              <a:t>Annual Conference March 2019</a:t>
            </a:r>
            <a:endParaRPr sz="4800" spc="-371" dirty="0"/>
          </a:p>
        </p:txBody>
      </p:sp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1" y="7445562"/>
            <a:ext cx="4191000" cy="10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457201"/>
            <a:ext cx="15045208" cy="990600"/>
          </a:xfrm>
        </p:spPr>
        <p:txBody>
          <a:bodyPr/>
          <a:lstStyle/>
          <a:p>
            <a:r>
              <a:rPr lang="en-US" dirty="0"/>
              <a:t>“Diversity is reality – Inclusion is a choice”*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5600" y="1115617"/>
            <a:ext cx="5684168" cy="775596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I’m a six foot tall white male with blue eyes.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 hope that my closing remarks wont come across as mansplaining diversity.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have seen that gender imbalance is a huge issue for the tech sector and education BUT…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 want us to take a diverse view of diversity.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100" dirty="0"/>
              <a:t>*Steven Frost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E12F046-85CE-4A72-9335-5F3CF6D0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84" y="1597607"/>
            <a:ext cx="10072216" cy="7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5600" y="2411760"/>
            <a:ext cx="9356576" cy="549785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We need to look to the edges to see where the innovation is happening.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Take a diverse view of what makes up diversity and look to proactively include many different groups it is not a monoculture: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Age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Ethnicity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Disability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Gender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Culture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Sexual Identity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Diversity is also intersectional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1314439" lvl="1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457201"/>
            <a:ext cx="10940752" cy="990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Diversity initiatives should reflect the make up of our society.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3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5600" y="1331640"/>
            <a:ext cx="9068544" cy="5630783"/>
          </a:xfr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Don’t just go for the low hanging fruit.</a:t>
            </a:r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5600" y="457201"/>
            <a:ext cx="13461032" cy="990600"/>
          </a:xfrm>
        </p:spPr>
        <p:txBody>
          <a:bodyPr/>
          <a:lstStyle/>
          <a:p>
            <a:r>
              <a:rPr lang="en-US" dirty="0"/>
              <a:t>Challenge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75B72E5-3356-45F4-B412-C1BAA32A424F}"/>
              </a:ext>
            </a:extLst>
          </p:cNvPr>
          <p:cNvSpPr txBox="1">
            <a:spLocks/>
          </p:cNvSpPr>
          <p:nvPr/>
        </p:nvSpPr>
        <p:spPr>
          <a:xfrm>
            <a:off x="-3731798" y="60695"/>
            <a:ext cx="27168980" cy="103456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eaLnBrk="1" hangingPunct="1"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089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277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66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1654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8AAD9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kern="0" dirty="0"/>
              <a:t>t.</a:t>
            </a:r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/>
          </a:p>
          <a:p>
            <a:pPr marL="1714477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/>
          </a:p>
        </p:txBody>
      </p:sp>
      <p:pic>
        <p:nvPicPr>
          <p:cNvPr id="8" name="Picture 2" descr="Image result for low hanging fruit">
            <a:extLst>
              <a:ext uri="{FF2B5EF4-FFF2-40B4-BE49-F238E27FC236}">
                <a16:creationId xmlns:a16="http://schemas.microsoft.com/office/drawing/2014/main" id="{1672FB0A-3531-4D2D-93E1-C2AA3CDE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92" y="2174690"/>
            <a:ext cx="5254828" cy="47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8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2128" y="2483768"/>
            <a:ext cx="8135912" cy="549785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                                                                                                                                We must work together to design courses that consciously help build a more inclusive society.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We will not create change by doing what we have always done.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Start work now on the stuff that looks difficult.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314439" lvl="1" indent="-5143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314439" lvl="1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457201"/>
            <a:ext cx="10940752" cy="990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Technology has the power to include or exclude.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4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 more Manels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841F2-AC73-4CFB-AE59-28EF39844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0" y="1893544"/>
            <a:ext cx="11300792" cy="2585323"/>
          </a:xfrm>
        </p:spPr>
        <p:txBody>
          <a:bodyPr/>
          <a:lstStyle/>
          <a:p>
            <a:r>
              <a:rPr lang="en-GB" dirty="0"/>
              <a:t>There is no need for all male panels, or working groups or anything…</a:t>
            </a:r>
          </a:p>
          <a:p>
            <a:endParaRPr lang="en-GB" dirty="0"/>
          </a:p>
          <a:p>
            <a:r>
              <a:rPr lang="en-GB" dirty="0"/>
              <a:t>Indeed we need proper representation across the board.</a:t>
            </a:r>
          </a:p>
          <a:p>
            <a:endParaRPr lang="en-GB" dirty="0"/>
          </a:p>
          <a:p>
            <a:r>
              <a:rPr lang="en-GB" dirty="0"/>
              <a:t>Look to disability as a driver for innovation.</a:t>
            </a:r>
          </a:p>
          <a:p>
            <a:endParaRPr lang="en-GB" dirty="0"/>
          </a:p>
          <a:p>
            <a:r>
              <a:rPr lang="en-GB" dirty="0"/>
              <a:t>Look to the older workers and returners for ideas.</a:t>
            </a:r>
          </a:p>
        </p:txBody>
      </p:sp>
      <p:pic>
        <p:nvPicPr>
          <p:cNvPr id="3074" name="Picture 2" descr="manel">
            <a:extLst>
              <a:ext uri="{FF2B5EF4-FFF2-40B4-BE49-F238E27FC236}">
                <a16:creationId xmlns:a16="http://schemas.microsoft.com/office/drawing/2014/main" id="{24EE9D47-1F8E-4BD8-9388-54521B21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2" y="4630710"/>
            <a:ext cx="10890056" cy="29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6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457201"/>
            <a:ext cx="14397136" cy="990600"/>
          </a:xfrm>
        </p:spPr>
        <p:txBody>
          <a:bodyPr/>
          <a:lstStyle/>
          <a:p>
            <a:r>
              <a:rPr lang="en-GB" dirty="0"/>
              <a:t>Co(</a:t>
            </a:r>
            <a:r>
              <a:rPr lang="en-GB" dirty="0" err="1"/>
              <a:t>llaborative</a:t>
            </a:r>
            <a:r>
              <a:rPr lang="en-GB" dirty="0"/>
              <a:t>)Working not Bro-Working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841F2-AC73-4CFB-AE59-28EF39844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0" y="1893544"/>
            <a:ext cx="7340352" cy="5414760"/>
          </a:xfrm>
        </p:spPr>
        <p:txBody>
          <a:bodyPr/>
          <a:lstStyle/>
          <a:p>
            <a:r>
              <a:rPr lang="en-GB" dirty="0"/>
              <a:t>Lets design the places of study and places of work that people feel comfortable in.</a:t>
            </a:r>
          </a:p>
          <a:p>
            <a:endParaRPr lang="en-GB" dirty="0"/>
          </a:p>
          <a:p>
            <a:r>
              <a:rPr lang="en-GB" dirty="0"/>
              <a:t>Hint - it should not be modelled on a Frat house.</a:t>
            </a:r>
          </a:p>
          <a:p>
            <a:endParaRPr lang="en-GB" dirty="0"/>
          </a:p>
          <a:p>
            <a:r>
              <a:rPr lang="en-GB" dirty="0"/>
              <a:t>Understand that people work in different ways create spaces that cater for </a:t>
            </a:r>
            <a:r>
              <a:rPr lang="en-GB" dirty="0" err="1"/>
              <a:t>neurodiverse</a:t>
            </a:r>
            <a:r>
              <a:rPr lang="en-GB" dirty="0"/>
              <a:t> talent</a:t>
            </a:r>
          </a:p>
          <a:p>
            <a:endParaRPr lang="en-GB" dirty="0"/>
          </a:p>
          <a:p>
            <a:r>
              <a:rPr lang="en-GB" dirty="0"/>
              <a:t>The IOC is building business’s talent pipeline as part of this it’s imperative that we address exclusion in all parts of the process from applications to course materials to pedagogy.</a:t>
            </a:r>
          </a:p>
        </p:txBody>
      </p:sp>
      <p:pic>
        <p:nvPicPr>
          <p:cNvPr id="4098" name="Picture 2" descr="https://cdn.totalfratmove.com/wp-content/uploads/2010/11/9-500x334.jpg">
            <a:extLst>
              <a:ext uri="{FF2B5EF4-FFF2-40B4-BE49-F238E27FC236}">
                <a16:creationId xmlns:a16="http://schemas.microsoft.com/office/drawing/2014/main" id="{A4BECE30-C645-4A7A-AEA3-C87BF49F2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16" y="1925696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ACFC-DDFE-4F7D-9595-2652EBBC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with data but work with good diverse data.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CB1C0-63A2-40B2-A5DF-6F30474E1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0" y="2771800"/>
            <a:ext cx="12884968" cy="738664"/>
          </a:xfrm>
        </p:spPr>
        <p:txBody>
          <a:bodyPr/>
          <a:lstStyle/>
          <a:p>
            <a:r>
              <a:rPr lang="en-GB" dirty="0"/>
              <a:t>Bad data leads to bad decisions and sometimes fatal bias.</a:t>
            </a:r>
          </a:p>
        </p:txBody>
      </p:sp>
      <p:pic>
        <p:nvPicPr>
          <p:cNvPr id="5124" name="Picture 4" descr="laptop computer on glass-top table">
            <a:extLst>
              <a:ext uri="{FF2B5EF4-FFF2-40B4-BE49-F238E27FC236}">
                <a16:creationId xmlns:a16="http://schemas.microsoft.com/office/drawing/2014/main" id="{8DFC2E7D-320B-4A0E-84D4-F03E0A90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12" y="3275856"/>
            <a:ext cx="6346676" cy="45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2128" y="2483768"/>
            <a:ext cx="8135912" cy="549785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Together we can help shape and influence a more diverse, inclusive and successful future where #</a:t>
            </a:r>
            <a:r>
              <a:rPr lang="en-US" sz="2800" dirty="0" err="1"/>
              <a:t>DigitalSkillsMatter</a:t>
            </a:r>
            <a:r>
              <a:rPr lang="en-US" sz="2800" dirty="0"/>
              <a:t> for everyone and not the privileged few.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314439" lvl="1" indent="-5143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314439" lvl="1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457201"/>
            <a:ext cx="10940752" cy="990600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Let’s break down the silos</a:t>
            </a:r>
          </a:p>
        </p:txBody>
      </p:sp>
    </p:spTree>
    <p:extLst>
      <p:ext uri="{BB962C8B-B14F-4D97-AF65-F5344CB8AC3E}">
        <p14:creationId xmlns:p14="http://schemas.microsoft.com/office/powerpoint/2010/main" val="3762035923"/>
      </p:ext>
    </p:extLst>
  </p:cSld>
  <p:clrMapOvr>
    <a:masterClrMapping/>
  </p:clrMapOvr>
</p:sld>
</file>

<file path=ppt/theme/theme1.xml><?xml version="1.0" encoding="utf-8"?>
<a:theme xmlns:a="http://schemas.openxmlformats.org/drawingml/2006/main" name="IoC Theme">
  <a:themeElements>
    <a:clrScheme name="Custom 1">
      <a:dk1>
        <a:srgbClr val="0B263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 ppt template_v1.pptx" id="{185BE9AA-B846-4EE0-998B-0D336B170F18}" vid="{A3588317-56BF-464F-96C0-67BEE321D6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IoC ppt template_v1</Template>
  <TotalTime>489</TotalTime>
  <Words>374</Words>
  <Application>Microsoft Office PowerPoint</Application>
  <PresentationFormat>Custom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IoC Theme</vt:lpstr>
      <vt:lpstr>PowerPoint Presentation</vt:lpstr>
      <vt:lpstr>“Diversity is reality – Inclusion is a choice”*</vt:lpstr>
      <vt:lpstr>Diversity initiatives should reflect the make up of our society.</vt:lpstr>
      <vt:lpstr>Challenge</vt:lpstr>
      <vt:lpstr>Technology has the power to include or exclude.</vt:lpstr>
      <vt:lpstr>Please no more Manels</vt:lpstr>
      <vt:lpstr>Co(llaborative)Working not Bro-Working </vt:lpstr>
      <vt:lpstr>Work with data but work with good diverse data.</vt:lpstr>
      <vt:lpstr>Let’s break down the silos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Newell</dc:creator>
  <cp:lastModifiedBy>Universal live 051</cp:lastModifiedBy>
  <cp:revision>99</cp:revision>
  <dcterms:created xsi:type="dcterms:W3CDTF">2018-11-07T16:15:22Z</dcterms:created>
  <dcterms:modified xsi:type="dcterms:W3CDTF">2019-03-13T13:02:11Z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2017-12-10T00:00:00Z</vt:filetime>
  </property>
</Properties>
</file>