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62" r:id="rId2"/>
    <p:sldId id="274" r:id="rId3"/>
    <p:sldId id="277" r:id="rId4"/>
    <p:sldId id="284" r:id="rId5"/>
    <p:sldId id="288" r:id="rId6"/>
    <p:sldId id="286" r:id="rId7"/>
    <p:sldId id="276" r:id="rId8"/>
    <p:sldId id="275" r:id="rId9"/>
    <p:sldId id="278" r:id="rId10"/>
    <p:sldId id="282" r:id="rId11"/>
    <p:sldId id="283" r:id="rId12"/>
    <p:sldId id="285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738"/>
    <a:srgbClr val="00040C"/>
    <a:srgbClr val="120046"/>
    <a:srgbClr val="011331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21" Type="http://schemas.microsoft.com/office/2016/11/relationships/changesInfo" Target="changesInfos/changesInfo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E152FC7-FB8F-4E58-9B37-4B3F45FDEAB8}"/>
    <pc:docChg chg="delSld modSld">
      <pc:chgData name="" userId="" providerId="" clId="Web-{0E152FC7-FB8F-4E58-9B37-4B3F45FDEAB8}" dt="2018-09-12T20:23:38.630" v="75" actId="20577"/>
      <pc:docMkLst>
        <pc:docMk/>
      </pc:docMkLst>
      <pc:sldChg chg="addSp modSp">
        <pc:chgData name="" userId="" providerId="" clId="Web-{0E152FC7-FB8F-4E58-9B37-4B3F45FDEAB8}" dt="2018-09-12T20:23:35.521" v="73" actId="20577"/>
        <pc:sldMkLst>
          <pc:docMk/>
          <pc:sldMk cId="2614593569" sldId="273"/>
        </pc:sldMkLst>
        <pc:spChg chg="add mod">
          <ac:chgData name="" userId="" providerId="" clId="Web-{0E152FC7-FB8F-4E58-9B37-4B3F45FDEAB8}" dt="2018-09-12T20:23:35.521" v="73" actId="20577"/>
          <ac:spMkLst>
            <pc:docMk/>
            <pc:sldMk cId="2614593569" sldId="273"/>
            <ac:spMk id="5" creationId="{5FD3AE2C-A338-45A0-A369-4D8CC8F99C59}"/>
          </ac:spMkLst>
        </pc:spChg>
      </pc:sldChg>
      <pc:sldChg chg="del">
        <pc:chgData name="" userId="" providerId="" clId="Web-{0E152FC7-FB8F-4E58-9B37-4B3F45FDEAB8}" dt="2018-09-12T20:18:31.903" v="0"/>
        <pc:sldMkLst>
          <pc:docMk/>
          <pc:sldMk cId="118011086" sldId="274"/>
        </pc:sldMkLst>
      </pc:sldChg>
    </pc:docChg>
  </pc:docChgLst>
  <pc:docChgLst>
    <pc:chgData clId="Web-{288662D9-197A-44F4-9C98-E2E992FFD05E}"/>
    <pc:docChg chg="delSld modSld">
      <pc:chgData name="" userId="" providerId="" clId="Web-{288662D9-197A-44F4-9C98-E2E992FFD05E}" dt="2018-09-12T20:29:40.492" v="16" actId="1076"/>
      <pc:docMkLst>
        <pc:docMk/>
      </pc:docMkLst>
      <pc:sldChg chg="modSp">
        <pc:chgData name="" userId="" providerId="" clId="Web-{288662D9-197A-44F4-9C98-E2E992FFD05E}" dt="2018-09-12T20:29:40.492" v="16" actId="1076"/>
        <pc:sldMkLst>
          <pc:docMk/>
          <pc:sldMk cId="1707903826" sldId="262"/>
        </pc:sldMkLst>
        <pc:spChg chg="mod">
          <ac:chgData name="" userId="" providerId="" clId="Web-{288662D9-197A-44F4-9C98-E2E992FFD05E}" dt="2018-09-12T20:28:43.786" v="8" actId="20577"/>
          <ac:spMkLst>
            <pc:docMk/>
            <pc:sldMk cId="1707903826" sldId="262"/>
            <ac:spMk id="5" creationId="{00000000-0000-0000-0000-000000000000}"/>
          </ac:spMkLst>
        </pc:spChg>
        <pc:spChg chg="mod">
          <ac:chgData name="" userId="" providerId="" clId="Web-{288662D9-197A-44F4-9C98-E2E992FFD05E}" dt="2018-09-12T20:29:40.492" v="16" actId="1076"/>
          <ac:spMkLst>
            <pc:docMk/>
            <pc:sldMk cId="1707903826" sldId="262"/>
            <ac:spMk id="6" creationId="{00000000-0000-0000-0000-000000000000}"/>
          </ac:spMkLst>
        </pc:spChg>
      </pc:sldChg>
      <pc:sldChg chg="delSp">
        <pc:chgData name="" userId="" providerId="" clId="Web-{288662D9-197A-44F4-9C98-E2E992FFD05E}" dt="2018-09-12T20:28:54.333" v="11"/>
        <pc:sldMkLst>
          <pc:docMk/>
          <pc:sldMk cId="527306411" sldId="271"/>
        </pc:sldMkLst>
        <pc:spChg chg="del">
          <ac:chgData name="" userId="" providerId="" clId="Web-{288662D9-197A-44F4-9C98-E2E992FFD05E}" dt="2018-09-12T20:28:47.051" v="9"/>
          <ac:spMkLst>
            <pc:docMk/>
            <pc:sldMk cId="527306411" sldId="271"/>
            <ac:spMk id="7" creationId="{95BE7478-69A5-4203-827D-DF7907CD91C2}"/>
          </ac:spMkLst>
        </pc:spChg>
        <pc:spChg chg="del">
          <ac:chgData name="" userId="" providerId="" clId="Web-{288662D9-197A-44F4-9C98-E2E992FFD05E}" dt="2018-09-12T20:28:54.333" v="11"/>
          <ac:spMkLst>
            <pc:docMk/>
            <pc:sldMk cId="527306411" sldId="271"/>
            <ac:spMk id="8" creationId="{E955EFB5-9EEB-4958-B56F-F6BDDA5C8E6D}"/>
          </ac:spMkLst>
        </pc:spChg>
        <pc:picChg chg="del">
          <ac:chgData name="" userId="" providerId="" clId="Web-{288662D9-197A-44F4-9C98-E2E992FFD05E}" dt="2018-09-12T20:28:49.536" v="10"/>
          <ac:picMkLst>
            <pc:docMk/>
            <pc:sldMk cId="527306411" sldId="271"/>
            <ac:picMk id="5" creationId="{6633DA8C-C906-4CD8-ADBB-077D08A040E9}"/>
          </ac:picMkLst>
        </pc:picChg>
      </pc:sldChg>
      <pc:sldChg chg="del">
        <pc:chgData name="" userId="" providerId="" clId="Web-{288662D9-197A-44F4-9C98-E2E992FFD05E}" dt="2018-09-12T20:28:59.645" v="12"/>
        <pc:sldMkLst>
          <pc:docMk/>
          <pc:sldMk cId="2688835129" sldId="272"/>
        </pc:sldMkLst>
      </pc:sldChg>
      <pc:sldChg chg="delSp">
        <pc:chgData name="" userId="" providerId="" clId="Web-{288662D9-197A-44F4-9C98-E2E992FFD05E}" dt="2018-09-12T20:29:08.349" v="15"/>
        <pc:sldMkLst>
          <pc:docMk/>
          <pc:sldMk cId="2614593569" sldId="273"/>
        </pc:sldMkLst>
        <pc:spChg chg="del">
          <ac:chgData name="" userId="" providerId="" clId="Web-{288662D9-197A-44F4-9C98-E2E992FFD05E}" dt="2018-09-12T20:29:08.349" v="15"/>
          <ac:spMkLst>
            <pc:docMk/>
            <pc:sldMk cId="2614593569" sldId="273"/>
            <ac:spMk id="5" creationId="{5FD3AE2C-A338-45A0-A369-4D8CC8F99C59}"/>
          </ac:spMkLst>
        </pc:spChg>
      </pc:sldChg>
      <pc:sldChg chg="del">
        <pc:chgData name="" userId="" providerId="" clId="Web-{288662D9-197A-44F4-9C98-E2E992FFD05E}" dt="2018-09-12T20:29:01.317" v="13"/>
        <pc:sldMkLst>
          <pc:docMk/>
          <pc:sldMk cId="2844907657" sldId="275"/>
        </pc:sldMkLst>
      </pc:sldChg>
      <pc:sldChg chg="del">
        <pc:chgData name="" userId="" providerId="" clId="Web-{288662D9-197A-44F4-9C98-E2E992FFD05E}" dt="2018-09-12T20:29:03.364" v="14"/>
        <pc:sldMkLst>
          <pc:docMk/>
          <pc:sldMk cId="1385439633" sldId="276"/>
        </pc:sldMkLst>
      </pc:sldChg>
    </pc:docChg>
  </pc:docChgLst>
  <pc:docChgLst>
    <pc:chgData clId="Web-{1611F9DB-4E1C-43B0-8741-291CC8BFEB92}"/>
    <pc:docChg chg="modSld">
      <pc:chgData name="" userId="" providerId="" clId="Web-{1611F9DB-4E1C-43B0-8741-291CC8BFEB92}" dt="2018-09-12T15:39:48.513" v="197" actId="20577"/>
      <pc:docMkLst>
        <pc:docMk/>
      </pc:docMkLst>
      <pc:sldChg chg="modSp">
        <pc:chgData name="" userId="" providerId="" clId="Web-{1611F9DB-4E1C-43B0-8741-291CC8BFEB92}" dt="2018-09-12T15:11:55.170" v="37" actId="20577"/>
        <pc:sldMkLst>
          <pc:docMk/>
          <pc:sldMk cId="1707903826" sldId="262"/>
        </pc:sldMkLst>
        <pc:spChg chg="mod">
          <ac:chgData name="" userId="" providerId="" clId="Web-{1611F9DB-4E1C-43B0-8741-291CC8BFEB92}" dt="2018-09-12T15:11:41.936" v="28" actId="20577"/>
          <ac:spMkLst>
            <pc:docMk/>
            <pc:sldMk cId="1707903826" sldId="262"/>
            <ac:spMk id="5" creationId="{00000000-0000-0000-0000-000000000000}"/>
          </ac:spMkLst>
        </pc:spChg>
        <pc:spChg chg="mod">
          <ac:chgData name="" userId="" providerId="" clId="Web-{1611F9DB-4E1C-43B0-8741-291CC8BFEB92}" dt="2018-09-12T15:11:55.170" v="37" actId="20577"/>
          <ac:spMkLst>
            <pc:docMk/>
            <pc:sldMk cId="1707903826" sldId="262"/>
            <ac:spMk id="6" creationId="{00000000-0000-0000-0000-000000000000}"/>
          </ac:spMkLst>
        </pc:spChg>
      </pc:sldChg>
      <pc:sldChg chg="addSp modSp">
        <pc:chgData name="" userId="" providerId="" clId="Web-{1611F9DB-4E1C-43B0-8741-291CC8BFEB92}" dt="2018-09-12T15:24:54.845" v="131" actId="1076"/>
        <pc:sldMkLst>
          <pc:docMk/>
          <pc:sldMk cId="527306411" sldId="271"/>
        </pc:sldMkLst>
        <pc:spChg chg="add mod">
          <ac:chgData name="" userId="" providerId="" clId="Web-{1611F9DB-4E1C-43B0-8741-291CC8BFEB92}" dt="2018-09-12T15:24:41.928" v="130" actId="1076"/>
          <ac:spMkLst>
            <pc:docMk/>
            <pc:sldMk cId="527306411" sldId="271"/>
            <ac:spMk id="7" creationId="{95BE7478-69A5-4203-827D-DF7907CD91C2}"/>
          </ac:spMkLst>
        </pc:spChg>
        <pc:spChg chg="add mod">
          <ac:chgData name="" userId="" providerId="" clId="Web-{1611F9DB-4E1C-43B0-8741-291CC8BFEB92}" dt="2018-09-12T15:24:41.517" v="109" actId="1076"/>
          <ac:spMkLst>
            <pc:docMk/>
            <pc:sldMk cId="527306411" sldId="271"/>
            <ac:spMk id="8" creationId="{E955EFB5-9EEB-4958-B56F-F6BDDA5C8E6D}"/>
          </ac:spMkLst>
        </pc:spChg>
        <pc:picChg chg="add mod">
          <ac:chgData name="" userId="" providerId="" clId="Web-{1611F9DB-4E1C-43B0-8741-291CC8BFEB92}" dt="2018-09-12T15:24:54.845" v="131" actId="1076"/>
          <ac:picMkLst>
            <pc:docMk/>
            <pc:sldMk cId="527306411" sldId="271"/>
            <ac:picMk id="5" creationId="{6633DA8C-C906-4CD8-ADBB-077D08A040E9}"/>
          </ac:picMkLst>
        </pc:picChg>
      </pc:sldChg>
      <pc:sldChg chg="addSp modSp">
        <pc:chgData name="" userId="" providerId="" clId="Web-{1611F9DB-4E1C-43B0-8741-291CC8BFEB92}" dt="2018-09-12T15:39:48.513" v="197" actId="20577"/>
        <pc:sldMkLst>
          <pc:docMk/>
          <pc:sldMk cId="2688835129" sldId="272"/>
        </pc:sldMkLst>
        <pc:spChg chg="add mod">
          <ac:chgData name="" userId="" providerId="" clId="Web-{1611F9DB-4E1C-43B0-8741-291CC8BFEB92}" dt="2018-09-12T15:39:48.513" v="197" actId="20577"/>
          <ac:spMkLst>
            <pc:docMk/>
            <pc:sldMk cId="2688835129" sldId="272"/>
            <ac:spMk id="5" creationId="{AB894C9A-5EDD-4326-8302-FBB629AF8B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93E049-A9B7-44EE-AFB8-171700E43614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AD602-B2EC-45F3-9CE7-C35341B5F7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69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5F9B5-E156-DD4D-B032-12A267D93C5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20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5F9B5-E156-DD4D-B032-12A267D93C5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45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5F9B5-E156-DD4D-B032-12A267D93C5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9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100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953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39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S_bullets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99" y="204440"/>
            <a:ext cx="6728173" cy="532160"/>
          </a:xfrm>
        </p:spPr>
        <p:txBody>
          <a:bodyPr/>
          <a:lstStyle>
            <a:lvl1pPr>
              <a:defRPr sz="2800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11559" y="980728"/>
            <a:ext cx="7848873" cy="509622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2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63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8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98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65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51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43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35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04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EA7A-D48D-48FE-84E3-4861B9CD7550}" type="datetimeFigureOut">
              <a:rPr lang="en-GB" smtClean="0"/>
              <a:t>12/03/2019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268D1-7C32-4B02-9D71-FCD440A1C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31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27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oC_Logo_OnBlue_AW.jpg"/>
          <p:cNvSpPr>
            <a:spLocks noChangeAspect="1" noChangeArrowheads="1"/>
          </p:cNvSpPr>
          <p:nvPr/>
        </p:nvSpPr>
        <p:spPr bwMode="auto">
          <a:xfrm>
            <a:off x="26194" y="748905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97" b="29273"/>
          <a:stretch/>
        </p:blipFill>
        <p:spPr>
          <a:xfrm>
            <a:off x="2363993" y="1849645"/>
            <a:ext cx="4574690" cy="158137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06829" y="3638895"/>
            <a:ext cx="7705897" cy="2362894"/>
          </a:xfrm>
          <a:prstGeom prst="rect">
            <a:avLst/>
          </a:prstGeom>
          <a:solidFill>
            <a:srgbClr val="0C2738"/>
          </a:solidFill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3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and Degree Apprenticeships </a:t>
            </a:r>
            <a:r>
              <a:rPr lang="en-GB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300" dirty="0" smtClean="0">
                <a:solidFill>
                  <a:schemeClr val="bg1"/>
                </a:solidFill>
                <a:latin typeface="Arial"/>
                <a:cs typeface="Arial"/>
              </a:rPr>
              <a:t>Alastair Irons</a:t>
            </a:r>
            <a:endParaRPr lang="en-GB" sz="3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83247" y="4627176"/>
            <a:ext cx="6858000" cy="1241822"/>
          </a:xfrm>
          <a:prstGeom prst="rect">
            <a:avLst/>
          </a:prstGeom>
        </p:spPr>
        <p:txBody>
          <a:bodyPr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GB" sz="2100" dirty="0" smtClean="0">
                <a:solidFill>
                  <a:schemeClr val="bg1"/>
                </a:solidFill>
              </a:rPr>
              <a:t>12</a:t>
            </a:r>
            <a:r>
              <a:rPr lang="en-GB" sz="2100" baseline="30000" dirty="0" smtClean="0">
                <a:solidFill>
                  <a:schemeClr val="bg1"/>
                </a:solidFill>
              </a:rPr>
              <a:t>th</a:t>
            </a:r>
            <a:r>
              <a:rPr lang="en-GB" sz="2100" dirty="0" smtClean="0">
                <a:solidFill>
                  <a:schemeClr val="bg1"/>
                </a:solidFill>
              </a:rPr>
              <a:t> March 2019</a:t>
            </a:r>
            <a:endParaRPr lang="en-GB" sz="2100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GB" sz="2100" dirty="0" smtClean="0">
                <a:solidFill>
                  <a:schemeClr val="bg1"/>
                </a:solidFill>
                <a:cs typeface="Calibri"/>
              </a:rPr>
              <a:t>Degree Apprentice Workshop</a:t>
            </a:r>
          </a:p>
          <a:p>
            <a:pPr algn="ctr">
              <a:buNone/>
            </a:pPr>
            <a:r>
              <a:rPr lang="en-GB" sz="2100" dirty="0" err="1" smtClean="0">
                <a:solidFill>
                  <a:schemeClr val="bg1"/>
                </a:solidFill>
                <a:cs typeface="Calibri"/>
              </a:rPr>
              <a:t>IoC</a:t>
            </a:r>
            <a:r>
              <a:rPr lang="en-GB" sz="2100" smtClean="0">
                <a:solidFill>
                  <a:schemeClr val="bg1"/>
                </a:solidFill>
                <a:cs typeface="Calibri"/>
              </a:rPr>
              <a:t> </a:t>
            </a:r>
            <a:r>
              <a:rPr lang="en-GB" sz="2100" smtClean="0">
                <a:solidFill>
                  <a:schemeClr val="bg1"/>
                </a:solidFill>
                <a:cs typeface="Calibri"/>
              </a:rPr>
              <a:t>Conference </a:t>
            </a:r>
            <a:endParaRPr lang="en-GB" sz="2100" dirty="0" smtClean="0">
              <a:solidFill>
                <a:schemeClr val="bg1"/>
              </a:solidFill>
              <a:cs typeface="Calibri"/>
            </a:endParaRPr>
          </a:p>
          <a:p>
            <a:pPr algn="ctr">
              <a:buNone/>
            </a:pPr>
            <a:r>
              <a:rPr lang="en-GB" sz="2100" dirty="0" smtClean="0">
                <a:solidFill>
                  <a:schemeClr val="bg1"/>
                </a:solidFill>
                <a:cs typeface="Calibri"/>
              </a:rPr>
              <a:t>Manchester</a:t>
            </a:r>
            <a:endParaRPr lang="en-GB" sz="2100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7903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</a:rPr>
              <a:t>What method(s) </a:t>
            </a:r>
            <a:r>
              <a:rPr lang="en-US" altLang="en-US" dirty="0" smtClean="0">
                <a:latin typeface="Calibri" panose="020F0502020204030204" pitchFamily="34" charset="0"/>
              </a:rPr>
              <a:t>would be appropriate to use</a:t>
            </a:r>
            <a:r>
              <a:rPr lang="en-US" altLang="en-US" dirty="0">
                <a:latin typeface="Calibri" panose="020F0502020204030204" pitchFamily="34" charset="0"/>
              </a:rPr>
              <a:t>?</a:t>
            </a:r>
          </a:p>
          <a:p>
            <a:pPr>
              <a:lnSpc>
                <a:spcPts val="750"/>
              </a:lnSpc>
              <a:spcBef>
                <a:spcPts val="13"/>
              </a:spcBef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>
                <a:latin typeface="Calibri" panose="020F0502020204030204" pitchFamily="34" charset="0"/>
              </a:rPr>
              <a:t>What existing work and experiences can </a:t>
            </a:r>
            <a:r>
              <a:rPr lang="en-US" altLang="en-US" dirty="0" smtClean="0">
                <a:latin typeface="Calibri" panose="020F0502020204030204" pitchFamily="34" charset="0"/>
              </a:rPr>
              <a:t>we draw on / reflect on</a:t>
            </a:r>
            <a:r>
              <a:rPr lang="en-US" altLang="en-US" dirty="0">
                <a:latin typeface="Calibri" panose="020F0502020204030204" pitchFamily="34" charset="0"/>
              </a:rPr>
              <a:t>?</a:t>
            </a:r>
          </a:p>
          <a:p>
            <a:pPr>
              <a:lnSpc>
                <a:spcPts val="750"/>
              </a:lnSpc>
              <a:spcBef>
                <a:spcPts val="25"/>
              </a:spcBef>
              <a:buNone/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 smtClean="0">
                <a:latin typeface="Calibri" panose="020F0502020204030204" pitchFamily="34" charset="0"/>
              </a:rPr>
              <a:t>Can we develop a methodology framework for Degree Apprenticeships ?</a:t>
            </a:r>
            <a:endParaRPr lang="en-US" altLang="en-US" dirty="0">
              <a:latin typeface="Calibri" panose="020F0502020204030204" pitchFamily="34" charset="0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en-US" dirty="0" smtClean="0">
                <a:latin typeface="Calibri" panose="020F0502020204030204" pitchFamily="34" charset="0"/>
              </a:rPr>
              <a:t>Methodology </a:t>
            </a:r>
            <a:r>
              <a:rPr lang="en-US" altLang="en-US" dirty="0">
                <a:latin typeface="Calibri" panose="020F0502020204030204" pitchFamily="34" charset="0"/>
              </a:rPr>
              <a:t>should help </a:t>
            </a:r>
            <a:r>
              <a:rPr lang="en-US" altLang="en-US" dirty="0" smtClean="0">
                <a:latin typeface="Calibri" panose="020F0502020204030204" pitchFamily="34" charset="0"/>
              </a:rPr>
              <a:t>us </a:t>
            </a:r>
            <a:r>
              <a:rPr lang="en-US" altLang="en-US" dirty="0">
                <a:latin typeface="Calibri" panose="020F0502020204030204" pitchFamily="34" charset="0"/>
              </a:rPr>
              <a:t>to explore the </a:t>
            </a:r>
            <a:r>
              <a:rPr lang="en-US" altLang="en-US" dirty="0" smtClean="0">
                <a:latin typeface="Calibri" panose="020F0502020204030204" pitchFamily="34" charset="0"/>
              </a:rPr>
              <a:t>pedagogic, professional and operational issues associated with Degree </a:t>
            </a:r>
            <a:r>
              <a:rPr lang="en-US" altLang="en-US" dirty="0">
                <a:latin typeface="Calibri" panose="020F0502020204030204" pitchFamily="34" charset="0"/>
              </a:rPr>
              <a:t>A</a:t>
            </a:r>
            <a:r>
              <a:rPr lang="en-US" altLang="en-US" dirty="0" smtClean="0">
                <a:latin typeface="Calibri" panose="020F0502020204030204" pitchFamily="34" charset="0"/>
              </a:rPr>
              <a:t>pprenticeships</a:t>
            </a:r>
            <a:endParaRPr lang="en-US" altLang="en-US" dirty="0">
              <a:latin typeface="Calibri" panose="020F0502020204030204" pitchFamily="34" charset="0"/>
            </a:endParaRP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136506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3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Disseminate Findings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existing dissemination for a exist ?</a:t>
            </a:r>
          </a:p>
          <a:p>
            <a:r>
              <a:rPr lang="en-US" dirty="0" smtClean="0"/>
              <a:t>Further workshop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Conference</a:t>
            </a:r>
          </a:p>
          <a:p>
            <a:r>
              <a:rPr lang="en-US" dirty="0"/>
              <a:t>Web site</a:t>
            </a:r>
          </a:p>
          <a:p>
            <a:r>
              <a:rPr lang="en-US" dirty="0"/>
              <a:t>Publication</a:t>
            </a:r>
          </a:p>
          <a:p>
            <a:pPr lvl="1"/>
            <a:r>
              <a:rPr lang="en-US" dirty="0"/>
              <a:t>Special edition of ??</a:t>
            </a:r>
          </a:p>
          <a:p>
            <a:pPr lvl="1"/>
            <a:r>
              <a:rPr lang="en-US" dirty="0"/>
              <a:t>Own journal </a:t>
            </a:r>
            <a:r>
              <a:rPr lang="en-US" dirty="0" smtClean="0"/>
              <a:t>??</a:t>
            </a:r>
          </a:p>
          <a:p>
            <a:pPr lvl="1"/>
            <a:r>
              <a:rPr lang="en-US" dirty="0" smtClean="0"/>
              <a:t>Websites ?</a:t>
            </a:r>
          </a:p>
          <a:p>
            <a:pPr lvl="1"/>
            <a:r>
              <a:rPr lang="en-US" dirty="0" smtClean="0"/>
              <a:t>Discussion forum</a:t>
            </a:r>
          </a:p>
          <a:p>
            <a:pPr lvl="1"/>
            <a:r>
              <a:rPr lang="en-US" dirty="0" smtClean="0"/>
              <a:t>Blog 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ESFA</a:t>
            </a:r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55" y="136506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42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Degree Apprentice Community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Are we a community of practice ? (could we be) ?</a:t>
            </a:r>
          </a:p>
          <a:p>
            <a:pPr lvl="1"/>
            <a:r>
              <a:rPr lang="en-US" altLang="en-US" dirty="0">
                <a:latin typeface="Calibri" panose="020F0502020204030204" pitchFamily="34" charset="0"/>
              </a:rPr>
              <a:t>Who are our (external) </a:t>
            </a:r>
            <a:r>
              <a:rPr lang="en-US" altLang="en-US" dirty="0" smtClean="0">
                <a:latin typeface="Calibri" panose="020F0502020204030204" pitchFamily="34" charset="0"/>
              </a:rPr>
              <a:t>peers?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</a:rPr>
              <a:t>What </a:t>
            </a:r>
            <a:r>
              <a:rPr lang="en-US" altLang="en-US" dirty="0">
                <a:latin typeface="Calibri" panose="020F0502020204030204" pitchFamily="34" charset="0"/>
              </a:rPr>
              <a:t>formal and informal networks </a:t>
            </a:r>
            <a:r>
              <a:rPr lang="en-US" altLang="en-US" dirty="0" smtClean="0">
                <a:latin typeface="Calibri" panose="020F0502020204030204" pitchFamily="34" charset="0"/>
              </a:rPr>
              <a:t>exist?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</a:rPr>
              <a:t>Who </a:t>
            </a:r>
            <a:r>
              <a:rPr lang="en-US" altLang="en-US" dirty="0">
                <a:latin typeface="Calibri" panose="020F0502020204030204" pitchFamily="34" charset="0"/>
              </a:rPr>
              <a:t>do we benchmark yourself </a:t>
            </a:r>
            <a:r>
              <a:rPr lang="en-US" altLang="en-US" dirty="0" smtClean="0">
                <a:latin typeface="Calibri" panose="020F0502020204030204" pitchFamily="34" charset="0"/>
              </a:rPr>
              <a:t>against?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</a:rPr>
              <a:t>Who </a:t>
            </a:r>
            <a:r>
              <a:rPr lang="en-US" altLang="en-US" dirty="0">
                <a:latin typeface="Calibri" panose="020F0502020204030204" pitchFamily="34" charset="0"/>
              </a:rPr>
              <a:t>do we need to influence</a:t>
            </a:r>
            <a:r>
              <a:rPr lang="en-US" altLang="en-US" dirty="0" smtClean="0">
                <a:latin typeface="Calibri" panose="020F0502020204030204" pitchFamily="34" charset="0"/>
              </a:rPr>
              <a:t>?</a:t>
            </a:r>
          </a:p>
          <a:p>
            <a:pPr lvl="1"/>
            <a:r>
              <a:rPr lang="en-US" altLang="en-US" dirty="0" smtClean="0">
                <a:latin typeface="Calibri" panose="020F0502020204030204" pitchFamily="34" charset="0"/>
              </a:rPr>
              <a:t>(questions derived from Wegner 1998)</a:t>
            </a:r>
            <a:endParaRPr lang="en-US" altLang="en-US" dirty="0">
              <a:latin typeface="Calibri" panose="020F0502020204030204" pitchFamily="34" charset="0"/>
            </a:endParaRPr>
          </a:p>
          <a:p>
            <a:pPr lvl="1"/>
            <a:endParaRPr lang="en-GB" dirty="0" smtClean="0"/>
          </a:p>
          <a:p>
            <a:r>
              <a:rPr lang="en-GB" dirty="0" smtClean="0"/>
              <a:t>How can we influence community of practice ?</a:t>
            </a:r>
          </a:p>
          <a:p>
            <a:pPr>
              <a:lnSpc>
                <a:spcPts val="750"/>
              </a:lnSpc>
              <a:spcBef>
                <a:spcPts val="13"/>
              </a:spcBef>
            </a:pPr>
            <a:endParaRPr lang="en-US" altLang="en-US" sz="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136506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92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1854" y="407036"/>
            <a:ext cx="8876764" cy="453980"/>
            <a:chOff x="-115910" y="386367"/>
            <a:chExt cx="11835685" cy="605307"/>
          </a:xfrm>
          <a:solidFill>
            <a:srgbClr val="0C2738"/>
          </a:solidFill>
        </p:grpSpPr>
        <p:sp>
          <p:nvSpPr>
            <p:cNvPr id="3" name="Round Single Corner Rectangle 2"/>
            <p:cNvSpPr/>
            <p:nvPr/>
          </p:nvSpPr>
          <p:spPr>
            <a:xfrm>
              <a:off x="-115910" y="386367"/>
              <a:ext cx="11835685" cy="605307"/>
            </a:xfrm>
            <a:prstGeom prst="round1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0730" y="425004"/>
              <a:ext cx="1918893" cy="496430"/>
            </a:xfrm>
            <a:prstGeom prst="rect">
              <a:avLst/>
            </a:prstGeom>
            <a:grpFill/>
          </p:spPr>
        </p:pic>
      </p:grpSp>
      <p:sp>
        <p:nvSpPr>
          <p:cNvPr id="5" name="Rectangle 4"/>
          <p:cNvSpPr/>
          <p:nvPr/>
        </p:nvSpPr>
        <p:spPr>
          <a:xfrm>
            <a:off x="3141343" y="2676798"/>
            <a:ext cx="339167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Further Discussion </a:t>
            </a:r>
            <a:endParaRPr lang="en-GB" sz="3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576" y="5560005"/>
            <a:ext cx="2197372" cy="8437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0206" y="5606682"/>
            <a:ext cx="2615054" cy="871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59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consider the opportunities for pedagogic research into Degree Apprenticeships</a:t>
            </a:r>
          </a:p>
          <a:p>
            <a:r>
              <a:rPr lang="en-GB" dirty="0" smtClean="0"/>
              <a:t>Identify topics of interest and research subjects</a:t>
            </a:r>
          </a:p>
          <a:p>
            <a:r>
              <a:rPr lang="en-GB" dirty="0" smtClean="0"/>
              <a:t>Establish potential collaborations</a:t>
            </a:r>
          </a:p>
          <a:p>
            <a:r>
              <a:rPr lang="en-GB" dirty="0" smtClean="0"/>
              <a:t>Consider how to disseminate / share findings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33618" y="70668"/>
            <a:ext cx="8876764" cy="453980"/>
            <a:chOff x="-115910" y="386367"/>
            <a:chExt cx="11835685" cy="605307"/>
          </a:xfrm>
          <a:solidFill>
            <a:srgbClr val="0C2738"/>
          </a:solidFill>
        </p:grpSpPr>
        <p:sp>
          <p:nvSpPr>
            <p:cNvPr id="5" name="Round Single Corner Rectangle 4"/>
            <p:cNvSpPr/>
            <p:nvPr/>
          </p:nvSpPr>
          <p:spPr>
            <a:xfrm>
              <a:off x="-115910" y="386367"/>
              <a:ext cx="11835685" cy="605307"/>
            </a:xfrm>
            <a:prstGeom prst="round1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350"/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0730" y="425004"/>
              <a:ext cx="1918893" cy="496430"/>
            </a:xfrm>
            <a:prstGeom prst="rect">
              <a:avLst/>
            </a:prstGeom>
            <a:grpFill/>
          </p:spPr>
        </p:pic>
      </p:grpSp>
    </p:spTree>
    <p:extLst>
      <p:ext uri="{BB962C8B-B14F-4D97-AF65-F5344CB8AC3E}">
        <p14:creationId xmlns:p14="http://schemas.microsoft.com/office/powerpoint/2010/main" val="401459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240706"/>
              </p:ext>
            </p:extLst>
          </p:nvPr>
        </p:nvGraphicFramePr>
        <p:xfrm>
          <a:off x="1475655" y="1552946"/>
          <a:ext cx="6264696" cy="5279836"/>
        </p:xfrm>
        <a:graphic>
          <a:graphicData uri="http://schemas.openxmlformats.org/drawingml/2006/table">
            <a:tbl>
              <a:tblPr firstRow="1" firstCol="1" bandRow="1"/>
              <a:tblGrid>
                <a:gridCol w="3131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3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95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Student Focused: Students as participants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1967">
                <a:tc>
                  <a:txBody>
                    <a:bodyPr/>
                    <a:lstStyle/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Research-tutored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Curriculum emphasises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learning focused on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students writing and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discussing essays and 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papers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3538" indent="-952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Research-based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Curriculum emphasises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students undertaking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inquiry-based learning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5104">
                <a:tc>
                  <a:txBody>
                    <a:bodyPr/>
                    <a:lstStyle/>
                    <a:p>
                      <a:pPr marL="363538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363538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Research-led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Curriculum is structured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around teaching current subject content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Research-oriented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Curriculum emphasises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teaching processes of knowledge construction </a:t>
                      </a:r>
                      <a:r>
                        <a:rPr lang="en-GB" sz="20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 the subject</a:t>
                      </a: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20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92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Teacher-focused</a:t>
                      </a:r>
                      <a:r>
                        <a:rPr lang="en-GB" sz="2000" b="1" cap="all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: Students as </a:t>
                      </a: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audience </a:t>
                      </a:r>
                      <a:endParaRPr lang="en-GB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3356992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cap="all" dirty="0">
                <a:solidFill>
                  <a:srgbClr val="0070C0"/>
                </a:solidFill>
              </a:rPr>
              <a:t>Emphasis on research content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40352" y="3356991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cap="all" dirty="0">
                <a:solidFill>
                  <a:srgbClr val="0070C0"/>
                </a:solidFill>
              </a:rPr>
              <a:t>Emphasis on research </a:t>
            </a:r>
            <a:r>
              <a:rPr lang="en-GB" b="1" cap="all" dirty="0" smtClean="0">
                <a:solidFill>
                  <a:srgbClr val="0070C0"/>
                </a:solidFill>
              </a:rPr>
              <a:t>Process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660068"/>
            <a:ext cx="718005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Curriculum design and the research-teaching nexus </a:t>
            </a:r>
            <a:endParaRPr lang="en-GB" sz="2400" dirty="0" smtClean="0"/>
          </a:p>
          <a:p>
            <a:r>
              <a:rPr lang="en-GB" sz="2000" dirty="0" smtClean="0"/>
              <a:t>(</a:t>
            </a:r>
            <a:r>
              <a:rPr lang="en-GB" sz="2000" dirty="0"/>
              <a:t>adapted from </a:t>
            </a:r>
            <a:r>
              <a:rPr lang="en-GB" sz="2000" dirty="0" smtClean="0"/>
              <a:t>Healey, 2005)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31" y="46728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71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Focus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Which quadrants are of interest to us as a community 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All</a:t>
            </a:r>
          </a:p>
          <a:p>
            <a:r>
              <a:rPr lang="en-GB" dirty="0" smtClean="0"/>
              <a:t>Topics for quadrants ?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See next slide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139554"/>
            <a:ext cx="8876545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83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996933"/>
              </p:ext>
            </p:extLst>
          </p:nvPr>
        </p:nvGraphicFramePr>
        <p:xfrm>
          <a:off x="1475655" y="1552946"/>
          <a:ext cx="6264696" cy="5279836"/>
        </p:xfrm>
        <a:graphic>
          <a:graphicData uri="http://schemas.openxmlformats.org/drawingml/2006/table">
            <a:tbl>
              <a:tblPr firstRow="1" firstCol="1" bandRow="1"/>
              <a:tblGrid>
                <a:gridCol w="3131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33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958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Student Focused: Students as participants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71967">
                <a:tc>
                  <a:txBody>
                    <a:bodyPr/>
                    <a:lstStyle/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Research-tutored</a:t>
                      </a:r>
                    </a:p>
                    <a:p>
                      <a:pPr marL="363538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Research skills for DA students</a:t>
                      </a:r>
                      <a:endParaRPr lang="en-GB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3538" indent="-9525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Research-based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Link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to WBL and PBL</a:t>
                      </a: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activities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-9525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35104">
                <a:tc>
                  <a:txBody>
                    <a:bodyPr/>
                    <a:lstStyle/>
                    <a:p>
                      <a:pPr marL="363538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363538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Research-led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6353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Input from researchers to L6 modules</a:t>
                      </a:r>
                      <a:r>
                        <a:rPr lang="en-GB" sz="20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on DA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 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900" b="1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Research-oriented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 students as agents of change</a:t>
                      </a:r>
                    </a:p>
                    <a:p>
                      <a:pPr marL="268288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Student well being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92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Teacher-focused</a:t>
                      </a:r>
                      <a:r>
                        <a:rPr lang="en-GB" sz="2000" b="1" cap="all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: Students as </a:t>
                      </a:r>
                      <a:r>
                        <a:rPr lang="en-GB" sz="2000" b="1" cap="all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audience </a:t>
                      </a:r>
                      <a:endParaRPr lang="en-GB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405" marR="5640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51520" y="3356992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cap="all" dirty="0">
                <a:solidFill>
                  <a:srgbClr val="0070C0"/>
                </a:solidFill>
              </a:rPr>
              <a:t>Emphasis on research content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40352" y="3356991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cap="all" dirty="0">
                <a:solidFill>
                  <a:srgbClr val="0070C0"/>
                </a:solidFill>
              </a:rPr>
              <a:t>Emphasis on research </a:t>
            </a:r>
            <a:r>
              <a:rPr lang="en-GB" b="1" cap="all" dirty="0" smtClean="0">
                <a:solidFill>
                  <a:srgbClr val="0070C0"/>
                </a:solidFill>
              </a:rPr>
              <a:t>Process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335" y="643736"/>
            <a:ext cx="718005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/>
              <a:t>Curriculum design and the research-teaching nexus </a:t>
            </a:r>
            <a:endParaRPr lang="en-GB" sz="2400" dirty="0" smtClean="0"/>
          </a:p>
          <a:p>
            <a:r>
              <a:rPr lang="en-GB" sz="2000" dirty="0" smtClean="0">
                <a:solidFill>
                  <a:srgbClr val="FF0000"/>
                </a:solidFill>
              </a:rPr>
              <a:t>Feedback from Workshop</a:t>
            </a:r>
            <a:endParaRPr lang="en-GB" sz="2000" dirty="0"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731" y="46728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98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Research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Impact of degree apprenticeships on 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igital skills</a:t>
            </a:r>
          </a:p>
          <a:p>
            <a:pPr lvl="1"/>
            <a:r>
              <a:rPr lang="en-GB" dirty="0" smtClean="0"/>
              <a:t>Employability</a:t>
            </a:r>
          </a:p>
          <a:p>
            <a:pPr lvl="1"/>
            <a:r>
              <a:rPr lang="en-GB" dirty="0" smtClean="0"/>
              <a:t>Teaching </a:t>
            </a:r>
          </a:p>
          <a:p>
            <a:pPr lvl="1"/>
            <a:r>
              <a:rPr lang="en-GB" dirty="0" smtClean="0"/>
              <a:t>Student numbers / progression / retention</a:t>
            </a:r>
          </a:p>
          <a:p>
            <a:pPr lvl="1"/>
            <a:r>
              <a:rPr lang="en-GB" dirty="0" smtClean="0"/>
              <a:t>Gender balance </a:t>
            </a:r>
          </a:p>
          <a:p>
            <a:r>
              <a:rPr lang="en-GB" dirty="0">
                <a:solidFill>
                  <a:srgbClr val="FF0000"/>
                </a:solidFill>
              </a:rPr>
              <a:t>Do DAs close the digital skills gap </a:t>
            </a:r>
            <a:r>
              <a:rPr lang="en-GB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What can we learn from lack of attrition on DAs 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Pedagogic approaches to WBL 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Impact of DAs on employer loyalty 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136506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407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questions -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additional research questions are you  interested in for DAs 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69038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2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-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8472"/>
            <a:ext cx="7886700" cy="556952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What data would we be interested in 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Hidden costs of DAs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Overall costs of DAs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Impact on employers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Value to employers – how to quantify</a:t>
            </a:r>
            <a:endParaRPr lang="en-US" dirty="0"/>
          </a:p>
          <a:p>
            <a:r>
              <a:rPr lang="en-US" dirty="0" smtClean="0"/>
              <a:t>What sources of data 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Application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Enrolment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Progression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NSS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Achievement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DLHE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Salary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How to obtain data for research 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Questionnaire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Public data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Action research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Case studies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Issues with data 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Ethics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GDPR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27" y="69038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759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297" y="730003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4F81BD">
                    <a:lumMod val="50000"/>
                  </a:srgbClr>
                </a:solidFill>
                <a:latin typeface="Calibri" panose="020F0502020204030204" pitchFamily="34" charset="0"/>
                <a:ea typeface="+mj-ea"/>
              </a:rPr>
              <a:t>Connecting Research and Teaching </a:t>
            </a:r>
            <a:r>
              <a:rPr lang="en-GB" sz="2000" b="1" dirty="0" smtClean="0">
                <a:solidFill>
                  <a:srgbClr val="4F81BD">
                    <a:lumMod val="50000"/>
                  </a:srgbClr>
                </a:solidFill>
                <a:latin typeface="Calibri" panose="020F0502020204030204" pitchFamily="34" charset="0"/>
                <a:ea typeface="+mj-ea"/>
              </a:rPr>
              <a:t>(Cleaver, 2014)</a:t>
            </a:r>
            <a:endParaRPr lang="en-GB" sz="2000" b="1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561000"/>
            <a:ext cx="6600231" cy="52083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482" y="85885"/>
            <a:ext cx="8876545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91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505</Words>
  <Application>Microsoft Macintosh PowerPoint</Application>
  <PresentationFormat>On-screen Show (4:3)</PresentationFormat>
  <Paragraphs>131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Objectives</vt:lpstr>
      <vt:lpstr>PowerPoint Presentation</vt:lpstr>
      <vt:lpstr>Focus</vt:lpstr>
      <vt:lpstr>PowerPoint Presentation</vt:lpstr>
      <vt:lpstr>Potential Research Questions</vt:lpstr>
      <vt:lpstr>Research questions - task</vt:lpstr>
      <vt:lpstr>Data - task</vt:lpstr>
      <vt:lpstr>PowerPoint Presentation</vt:lpstr>
      <vt:lpstr>Methodology</vt:lpstr>
      <vt:lpstr>How to Disseminate Findings</vt:lpstr>
      <vt:lpstr>Degree Apprentice Community </vt:lpstr>
      <vt:lpstr>PowerPoint Presentation</vt:lpstr>
    </vt:vector>
  </TitlesOfParts>
  <Company>University of Bath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Haines</dc:creator>
  <cp:lastModifiedBy>Alastair Irons</cp:lastModifiedBy>
  <cp:revision>193</cp:revision>
  <dcterms:created xsi:type="dcterms:W3CDTF">2018-03-05T21:17:25Z</dcterms:created>
  <dcterms:modified xsi:type="dcterms:W3CDTF">2019-03-12T08:21:39Z</dcterms:modified>
</cp:coreProperties>
</file>