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60" r:id="rId3"/>
    <p:sldId id="353" r:id="rId4"/>
    <p:sldId id="354" r:id="rId5"/>
    <p:sldId id="357" r:id="rId6"/>
    <p:sldId id="355" r:id="rId7"/>
    <p:sldId id="356" r:id="rId8"/>
    <p:sldId id="358" r:id="rId9"/>
    <p:sldId id="361" r:id="rId10"/>
    <p:sldId id="359" r:id="rId11"/>
  </p:sldIdLst>
  <p:sldSz cx="16256000" cy="9144000"/>
  <p:notesSz cx="16256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guide id="3" orient="horz" userDrawn="1">
          <p15:clr>
            <a:srgbClr val="A4A3A4"/>
          </p15:clr>
        </p15:guide>
        <p15:guide id="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AAD9"/>
    <a:srgbClr val="0C2600"/>
    <a:srgbClr val="69B137"/>
    <a:srgbClr val="286BB5"/>
    <a:srgbClr val="FBDF33"/>
    <a:srgbClr val="FBE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02" autoAdjust="0"/>
    <p:restoredTop sz="94843"/>
  </p:normalViewPr>
  <p:slideViewPr>
    <p:cSldViewPr>
      <p:cViewPr varScale="1">
        <p:scale>
          <a:sx n="94" d="100"/>
          <a:sy n="94" d="100"/>
        </p:scale>
        <p:origin x="256" y="248"/>
      </p:cViewPr>
      <p:guideLst>
        <p:guide orient="horz" pos="2880"/>
        <p:guide pos="2160"/>
        <p:guide orient="horz"/>
        <p:guide/>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vl1pPr>
          </a:lstStyle>
          <a:p>
            <a:fld id="{8F9F90FA-CA26-B44D-B7D5-9A63A23A602E}" type="datetimeFigureOut">
              <a:rPr lang="en-US" smtClean="0"/>
              <a:t>3/11/19</a:t>
            </a:fld>
            <a:endParaRPr lang="en-US" dirty="0"/>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vl1pPr>
          </a:lstStyle>
          <a:p>
            <a:fld id="{72D6F902-F214-6B44-BF4B-B7F9C0E964C8}" type="slidenum">
              <a:rPr lang="en-US" smtClean="0"/>
              <a:t>‹#›</a:t>
            </a:fld>
            <a:endParaRPr lang="en-US" dirty="0"/>
          </a:p>
        </p:txBody>
      </p:sp>
    </p:spTree>
    <p:extLst>
      <p:ext uri="{BB962C8B-B14F-4D97-AF65-F5344CB8AC3E}">
        <p14:creationId xmlns:p14="http://schemas.microsoft.com/office/powerpoint/2010/main" val="783617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4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D6F902-F214-6B44-BF4B-B7F9C0E964C8}" type="slidenum">
              <a:rPr lang="en-US" smtClean="0"/>
              <a:t>1</a:t>
            </a:fld>
            <a:endParaRPr lang="en-US" dirty="0"/>
          </a:p>
        </p:txBody>
      </p:sp>
    </p:spTree>
    <p:extLst>
      <p:ext uri="{BB962C8B-B14F-4D97-AF65-F5344CB8AC3E}">
        <p14:creationId xmlns:p14="http://schemas.microsoft.com/office/powerpoint/2010/main" val="1591204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620712" y="2286000"/>
            <a:ext cx="8080375" cy="2708434"/>
          </a:xfrm>
        </p:spPr>
        <p:txBody>
          <a:bodyPr lIns="0" tIns="0" rIns="0" bIns="0"/>
          <a:lstStyle>
            <a:lvl1pPr>
              <a:defRPr sz="8800" b="0" i="0">
                <a:solidFill>
                  <a:schemeClr val="bg1"/>
                </a:solidFill>
                <a:latin typeface="Verdana"/>
                <a:cs typeface="Verdana"/>
              </a:defRPr>
            </a:lvl1pPr>
          </a:lstStyle>
          <a:p>
            <a:r>
              <a:rPr lang="en-GB" dirty="0"/>
              <a:t>Click to add title</a:t>
            </a:r>
            <a:endParaRPr dirty="0"/>
          </a:p>
        </p:txBody>
      </p:sp>
      <p:pic>
        <p:nvPicPr>
          <p:cNvPr id="4" name="Picture 3" descr="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9400" y="7848600"/>
            <a:ext cx="3733800" cy="970056"/>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a:ext>
            </a:extLst>
          </a:blip>
          <a:srcRect l="-2022" r="44295"/>
          <a:stretch/>
        </p:blipFill>
        <p:spPr>
          <a:xfrm>
            <a:off x="9794805" y="-160"/>
            <a:ext cx="6461195" cy="9171869"/>
          </a:xfrm>
          <a:prstGeom prst="rect">
            <a:avLst/>
          </a:prstGeom>
        </p:spPr>
      </p:pic>
      <p:sp>
        <p:nvSpPr>
          <p:cNvPr id="9" name="Text Placeholder 8"/>
          <p:cNvSpPr>
            <a:spLocks noGrp="1"/>
          </p:cNvSpPr>
          <p:nvPr>
            <p:ph type="body" sz="quarter" idx="10" hasCustomPrompt="1"/>
          </p:nvPr>
        </p:nvSpPr>
        <p:spPr>
          <a:xfrm>
            <a:off x="620712" y="5096708"/>
            <a:ext cx="7696200" cy="553998"/>
          </a:xfrm>
        </p:spPr>
        <p:txBody>
          <a:bodyPr/>
          <a:lstStyle>
            <a:lvl1pPr>
              <a:defRPr sz="3600">
                <a:solidFill>
                  <a:srgbClr val="18AAD9"/>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add sub heading</a:t>
            </a:r>
          </a:p>
        </p:txBody>
      </p:sp>
      <p:pic>
        <p:nvPicPr>
          <p:cNvPr id="6" name="Picture 5">
            <a:extLst>
              <a:ext uri="{FF2B5EF4-FFF2-40B4-BE49-F238E27FC236}">
                <a16:creationId xmlns:a16="http://schemas.microsoft.com/office/drawing/2014/main" id="{1EC6D53B-D7B9-CE4B-BE75-0760BD20D69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024544" y="179512"/>
            <a:ext cx="3024336" cy="115127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bg>
      <p:bgPr>
        <a:solidFill>
          <a:schemeClr val="tx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55600" y="1691680"/>
            <a:ext cx="13965088" cy="5472608"/>
          </a:xfrm>
        </p:spPr>
        <p:txBody>
          <a:bodyPr/>
          <a:lstStyle>
            <a:lvl1pPr>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800089" indent="-342900">
              <a:lnSpc>
                <a:spcPct val="100000"/>
              </a:lnSpc>
              <a:spcBef>
                <a:spcPts val="600"/>
              </a:spcBef>
              <a:spcAft>
                <a:spcPts val="600"/>
              </a:spcAft>
              <a:buFont typeface="Wingdings" panose="05000000000000000000" pitchFamily="2" charset="2"/>
              <a:buChar char="§"/>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257277" indent="-342900">
              <a:lnSpc>
                <a:spcPct val="100000"/>
              </a:lnSpc>
              <a:spcBef>
                <a:spcPts val="600"/>
              </a:spcBef>
              <a:spcAft>
                <a:spcPts val="600"/>
              </a:spcAft>
              <a:buFont typeface="Wingdings" panose="05000000000000000000" pitchFamily="2" charset="2"/>
              <a:buChar char="§"/>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714466" indent="-342900">
              <a:lnSpc>
                <a:spcPct val="100000"/>
              </a:lnSpc>
              <a:spcBef>
                <a:spcPts val="600"/>
              </a:spcBef>
              <a:spcAft>
                <a:spcPts val="600"/>
              </a:spcAft>
              <a:buFont typeface="Wingdings" panose="05000000000000000000" pitchFamily="2" charset="2"/>
              <a:buChar char="§"/>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171654" indent="-342900">
              <a:lnSpc>
                <a:spcPct val="100000"/>
              </a:lnSpc>
              <a:spcBef>
                <a:spcPts val="600"/>
              </a:spcBef>
              <a:spcAft>
                <a:spcPts val="600"/>
              </a:spcAft>
              <a:buFont typeface="Wingdings" panose="05000000000000000000" pitchFamily="2" charset="2"/>
              <a:buChar char="§"/>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p:cNvSpPr>
            <a:spLocks noGrp="1"/>
          </p:cNvSpPr>
          <p:nvPr>
            <p:ph type="title" hasCustomPrompt="1"/>
          </p:nvPr>
        </p:nvSpPr>
        <p:spPr>
          <a:xfrm>
            <a:off x="355600" y="457201"/>
            <a:ext cx="9829800" cy="990600"/>
          </a:xfrm>
          <a:prstGeom prst="rect">
            <a:avLst/>
          </a:prstGeom>
        </p:spPr>
        <p:txBody>
          <a:bodyPr/>
          <a:lstStyle>
            <a:lvl1pPr>
              <a:defRPr sz="44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heading</a:t>
            </a:r>
            <a:endParaRPr lang="en-GB" dirty="0"/>
          </a:p>
        </p:txBody>
      </p:sp>
      <p:pic>
        <p:nvPicPr>
          <p:cNvPr id="9" name="Picture 8" descr="LOGO.png">
            <a:extLst>
              <a:ext uri="{FF2B5EF4-FFF2-40B4-BE49-F238E27FC236}">
                <a16:creationId xmlns:a16="http://schemas.microsoft.com/office/drawing/2014/main" id="{38BEA7D2-483F-DF46-A80B-2420CDD5052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60401" y="7623735"/>
            <a:ext cx="3505199" cy="910664"/>
          </a:xfrm>
          <a:prstGeom prst="rect">
            <a:avLst/>
          </a:prstGeom>
        </p:spPr>
      </p:pic>
      <p:pic>
        <p:nvPicPr>
          <p:cNvPr id="10" name="Picture 9">
            <a:extLst>
              <a:ext uri="{FF2B5EF4-FFF2-40B4-BE49-F238E27FC236}">
                <a16:creationId xmlns:a16="http://schemas.microsoft.com/office/drawing/2014/main" id="{D662E402-5458-5A4F-AD2D-B09C7C03CC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24544" y="179512"/>
            <a:ext cx="3024336" cy="115127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altern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2159" y="1447801"/>
            <a:ext cx="13683841" cy="7696199"/>
          </a:xfrm>
          <a:prstGeom prst="rect">
            <a:avLst/>
          </a:prstGeom>
        </p:spPr>
      </p:pic>
      <p:sp>
        <p:nvSpPr>
          <p:cNvPr id="5" name="Text Placeholder 4"/>
          <p:cNvSpPr>
            <a:spLocks noGrp="1"/>
          </p:cNvSpPr>
          <p:nvPr>
            <p:ph type="body" sz="quarter" idx="10" hasCustomPrompt="1"/>
          </p:nvPr>
        </p:nvSpPr>
        <p:spPr>
          <a:xfrm>
            <a:off x="355600" y="1893545"/>
            <a:ext cx="8077200" cy="2139047"/>
          </a:xfrm>
        </p:spPr>
        <p:txBody>
          <a:bodyPr/>
          <a:lstStyle>
            <a:lvl1pPr>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800089" indent="-342900">
              <a:lnSpc>
                <a:spcPct val="100000"/>
              </a:lnSpc>
              <a:spcBef>
                <a:spcPts val="600"/>
              </a:spcBef>
              <a:spcAft>
                <a:spcPts val="600"/>
              </a:spcAft>
              <a:buClr>
                <a:srgbClr val="18AAD9"/>
              </a:buClr>
              <a:buFont typeface="Wingdings" panose="05000000000000000000" pitchFamily="2" charset="2"/>
              <a:buChar char="§"/>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257277" indent="-342900">
              <a:lnSpc>
                <a:spcPct val="100000"/>
              </a:lnSpc>
              <a:spcBef>
                <a:spcPts val="600"/>
              </a:spcBef>
              <a:spcAft>
                <a:spcPts val="600"/>
              </a:spcAft>
              <a:buClr>
                <a:srgbClr val="18AAD9"/>
              </a:buClr>
              <a:buFont typeface="Wingdings" panose="05000000000000000000" pitchFamily="2" charset="2"/>
              <a:buChar char="§"/>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714466" indent="-342900">
              <a:lnSpc>
                <a:spcPct val="100000"/>
              </a:lnSpc>
              <a:spcBef>
                <a:spcPts val="600"/>
              </a:spcBef>
              <a:spcAft>
                <a:spcPts val="600"/>
              </a:spcAft>
              <a:buClr>
                <a:srgbClr val="18AAD9"/>
              </a:buClr>
              <a:buFont typeface="Wingdings" panose="05000000000000000000" pitchFamily="2" charset="2"/>
              <a:buChar char="§"/>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171654" indent="-342900">
              <a:lnSpc>
                <a:spcPct val="100000"/>
              </a:lnSpc>
              <a:spcBef>
                <a:spcPts val="600"/>
              </a:spcBef>
              <a:spcAft>
                <a:spcPts val="600"/>
              </a:spcAft>
              <a:buClr>
                <a:srgbClr val="18AAD9"/>
              </a:buClr>
              <a:buFont typeface="Wingdings" panose="05000000000000000000" pitchFamily="2" charset="2"/>
              <a:buChar char="§"/>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p:cNvSpPr>
            <a:spLocks noGrp="1"/>
          </p:cNvSpPr>
          <p:nvPr>
            <p:ph type="title" hasCustomPrompt="1"/>
          </p:nvPr>
        </p:nvSpPr>
        <p:spPr>
          <a:xfrm>
            <a:off x="355600" y="457201"/>
            <a:ext cx="9829800" cy="990600"/>
          </a:xfrm>
          <a:prstGeom prst="rect">
            <a:avLst/>
          </a:prstGeom>
        </p:spPr>
        <p:txBody>
          <a:bodyPr/>
          <a:lstStyle>
            <a:lvl1pPr>
              <a:defRPr sz="4400" b="1">
                <a:solidFill>
                  <a:srgbClr val="18AAD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heading</a:t>
            </a:r>
            <a:endParaRPr lang="en-GB" dirty="0"/>
          </a:p>
        </p:txBody>
      </p:sp>
      <p:pic>
        <p:nvPicPr>
          <p:cNvPr id="8" name="Picture 7" descr="LOGO.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600" y="7946278"/>
            <a:ext cx="3505200" cy="910665"/>
          </a:xfrm>
          <a:prstGeom prst="rect">
            <a:avLst/>
          </a:prstGeom>
        </p:spPr>
      </p:pic>
    </p:spTree>
    <p:extLst>
      <p:ext uri="{BB962C8B-B14F-4D97-AF65-F5344CB8AC3E}">
        <p14:creationId xmlns:p14="http://schemas.microsoft.com/office/powerpoint/2010/main" val="1628875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hart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1"/>
            <a:ext cx="16257016" cy="9143429"/>
          </a:xfrm>
          <a:prstGeom prst="rect">
            <a:avLst/>
          </a:prstGeom>
        </p:spPr>
      </p:pic>
      <p:sp>
        <p:nvSpPr>
          <p:cNvPr id="6" name="Title 5"/>
          <p:cNvSpPr>
            <a:spLocks noGrp="1"/>
          </p:cNvSpPr>
          <p:nvPr>
            <p:ph type="title"/>
          </p:nvPr>
        </p:nvSpPr>
        <p:spPr>
          <a:xfrm>
            <a:off x="355600" y="381000"/>
            <a:ext cx="9829800" cy="1766887"/>
          </a:xfrm>
          <a:prstGeom prst="rect">
            <a:avLst/>
          </a:prstGeom>
        </p:spPr>
        <p:txBody>
          <a:bodyPr/>
          <a:lstStyle>
            <a:lvl1pPr>
              <a:defRPr sz="44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GB" dirty="0"/>
          </a:p>
        </p:txBody>
      </p:sp>
      <p:pic>
        <p:nvPicPr>
          <p:cNvPr id="8" name="Picture 7" descr="LOGO.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600" y="7946278"/>
            <a:ext cx="3505200" cy="910665"/>
          </a:xfrm>
          <a:prstGeom prst="rect">
            <a:avLst/>
          </a:prstGeom>
        </p:spPr>
      </p:pic>
      <p:sp>
        <p:nvSpPr>
          <p:cNvPr id="14" name="Content Placeholder 13"/>
          <p:cNvSpPr>
            <a:spLocks noGrp="1"/>
          </p:cNvSpPr>
          <p:nvPr>
            <p:ph sz="quarter" idx="10"/>
          </p:nvPr>
        </p:nvSpPr>
        <p:spPr>
          <a:xfrm>
            <a:off x="355600" y="2286000"/>
            <a:ext cx="9829800" cy="5181600"/>
          </a:xfrm>
        </p:spPr>
        <p:txBody>
          <a:bodyPr/>
          <a:lstStyle/>
          <a:p>
            <a:pPr lvl="0"/>
            <a:r>
              <a:rPr lang="en-US"/>
              <a:t>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ixe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1"/>
            <a:ext cx="16257016" cy="9143429"/>
          </a:xfrm>
          <a:prstGeom prst="rect">
            <a:avLst/>
          </a:prstGeom>
        </p:spPr>
      </p:pic>
      <p:pic>
        <p:nvPicPr>
          <p:cNvPr id="6" name="Picture 5" descr="LOGO.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600" y="7946278"/>
            <a:ext cx="3505200" cy="910665"/>
          </a:xfrm>
          <a:prstGeom prst="rect">
            <a:avLst/>
          </a:prstGeom>
        </p:spPr>
      </p:pic>
      <p:sp>
        <p:nvSpPr>
          <p:cNvPr id="11" name="Title 5"/>
          <p:cNvSpPr>
            <a:spLocks noGrp="1"/>
          </p:cNvSpPr>
          <p:nvPr>
            <p:ph type="title" hasCustomPrompt="1"/>
          </p:nvPr>
        </p:nvSpPr>
        <p:spPr>
          <a:xfrm>
            <a:off x="355600" y="457201"/>
            <a:ext cx="9829800" cy="990600"/>
          </a:xfrm>
          <a:prstGeom prst="rect">
            <a:avLst/>
          </a:prstGeom>
        </p:spPr>
        <p:txBody>
          <a:bodyPr/>
          <a:lstStyle>
            <a:lvl1pPr>
              <a:defRPr sz="4400" b="1">
                <a:solidFill>
                  <a:srgbClr val="18AAD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heading</a:t>
            </a:r>
            <a:endParaRPr lang="en-GB" dirty="0"/>
          </a:p>
        </p:txBody>
      </p:sp>
      <p:sp>
        <p:nvSpPr>
          <p:cNvPr id="12" name="Text Placeholder 4"/>
          <p:cNvSpPr>
            <a:spLocks noGrp="1"/>
          </p:cNvSpPr>
          <p:nvPr>
            <p:ph type="body" sz="quarter" idx="10" hasCustomPrompt="1"/>
          </p:nvPr>
        </p:nvSpPr>
        <p:spPr>
          <a:xfrm>
            <a:off x="355600" y="1893545"/>
            <a:ext cx="4876800" cy="5650255"/>
          </a:xfrm>
        </p:spPr>
        <p:txBody>
          <a:bodyPr/>
          <a:lstStyle>
            <a:lvl1pPr>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800089" indent="-342900">
              <a:lnSpc>
                <a:spcPct val="100000"/>
              </a:lnSpc>
              <a:spcBef>
                <a:spcPts val="600"/>
              </a:spcBef>
              <a:spcAft>
                <a:spcPts val="600"/>
              </a:spcAft>
              <a:buClr>
                <a:srgbClr val="18AAD9"/>
              </a:buClr>
              <a:buFont typeface="Wingdings" panose="05000000000000000000" pitchFamily="2" charset="2"/>
              <a:buChar char="§"/>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257277" indent="-342900">
              <a:lnSpc>
                <a:spcPct val="100000"/>
              </a:lnSpc>
              <a:spcBef>
                <a:spcPts val="600"/>
              </a:spcBef>
              <a:spcAft>
                <a:spcPts val="600"/>
              </a:spcAft>
              <a:buClr>
                <a:srgbClr val="18AAD9"/>
              </a:buClr>
              <a:buFont typeface="Wingdings" panose="05000000000000000000" pitchFamily="2" charset="2"/>
              <a:buChar char="§"/>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714466" indent="-342900">
              <a:lnSpc>
                <a:spcPct val="100000"/>
              </a:lnSpc>
              <a:spcBef>
                <a:spcPts val="600"/>
              </a:spcBef>
              <a:spcAft>
                <a:spcPts val="600"/>
              </a:spcAft>
              <a:buClr>
                <a:srgbClr val="18AAD9"/>
              </a:buClr>
              <a:buFont typeface="Wingdings" panose="05000000000000000000" pitchFamily="2" charset="2"/>
              <a:buChar char="§"/>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171654" indent="-342900">
              <a:lnSpc>
                <a:spcPct val="100000"/>
              </a:lnSpc>
              <a:spcBef>
                <a:spcPts val="600"/>
              </a:spcBef>
              <a:spcAft>
                <a:spcPts val="600"/>
              </a:spcAft>
              <a:buClr>
                <a:srgbClr val="18AAD9"/>
              </a:buClr>
              <a:buFont typeface="Wingdings" panose="05000000000000000000" pitchFamily="2" charset="2"/>
              <a:buChar char="§"/>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Picture Placeholder 12"/>
          <p:cNvSpPr>
            <a:spLocks noGrp="1"/>
          </p:cNvSpPr>
          <p:nvPr>
            <p:ph type="pic" sz="quarter" idx="11"/>
          </p:nvPr>
        </p:nvSpPr>
        <p:spPr>
          <a:xfrm>
            <a:off x="6451600" y="2590800"/>
            <a:ext cx="5867400" cy="3962400"/>
          </a:xfrm>
        </p:spPr>
        <p:txBody>
          <a:bodyPr/>
          <a:lstStyle/>
          <a:p>
            <a:r>
              <a:rPr lang="en-US"/>
              <a:t>Click icon to add picture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73"/>
            <a:ext cx="16257016" cy="9143429"/>
          </a:xfrm>
          <a:prstGeom prst="rect">
            <a:avLst/>
          </a:prstGeom>
        </p:spPr>
      </p:pic>
      <p:sp>
        <p:nvSpPr>
          <p:cNvPr id="3" name="Holder 3"/>
          <p:cNvSpPr>
            <a:spLocks noGrp="1"/>
          </p:cNvSpPr>
          <p:nvPr>
            <p:ph type="body" idx="1"/>
          </p:nvPr>
        </p:nvSpPr>
        <p:spPr>
          <a:xfrm>
            <a:off x="667659" y="2514600"/>
            <a:ext cx="8080375" cy="2067560"/>
          </a:xfrm>
          <a:prstGeom prst="rect">
            <a:avLst/>
          </a:prstGeom>
        </p:spPr>
        <p:txBody>
          <a:bodyPr wrap="square" lIns="0" tIns="0" rIns="0" bIns="0">
            <a:spAutoFit/>
          </a:bodyPr>
          <a:lstStyle>
            <a:lvl1pPr>
              <a:defRPr sz="13400" b="0" i="0">
                <a:solidFill>
                  <a:schemeClr val="bg1"/>
                </a:solidFill>
                <a:latin typeface="Verdana"/>
                <a:cs typeface="Verdana"/>
              </a:defRPr>
            </a:lvl1pPr>
          </a:lstStyle>
          <a:p>
            <a:endParaRPr dirty="0"/>
          </a:p>
        </p:txBody>
      </p:sp>
      <p:pic>
        <p:nvPicPr>
          <p:cNvPr id="7" name="Picture 6" descr="LOGO.pn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660401" y="7623735"/>
            <a:ext cx="3505199" cy="910664"/>
          </a:xfrm>
          <a:prstGeom prst="rect">
            <a:avLst/>
          </a:prstGeom>
        </p:spPr>
      </p:pic>
      <p:pic>
        <p:nvPicPr>
          <p:cNvPr id="4" name="Picture 3">
            <a:extLst>
              <a:ext uri="{FF2B5EF4-FFF2-40B4-BE49-F238E27FC236}">
                <a16:creationId xmlns:a16="http://schemas.microsoft.com/office/drawing/2014/main" id="{FDF87EC4-6ADE-7147-A4F2-2792B5DADF3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3024544" y="179512"/>
            <a:ext cx="3024336" cy="1151276"/>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1" r:id="rId2"/>
    <p:sldLayoutId id="2147483667" r:id="rId3"/>
    <p:sldLayoutId id="2147483663" r:id="rId4"/>
    <p:sldLayoutId id="2147483664" r:id="rId5"/>
  </p:sldLayoutIdLst>
  <p:txStyles>
    <p:titleStyle>
      <a:lvl1pPr eaLnBrk="1" hangingPunct="1">
        <a:defRPr>
          <a:latin typeface="+mj-lt"/>
          <a:ea typeface="+mj-ea"/>
          <a:cs typeface="+mj-cs"/>
        </a:defRPr>
      </a:lvl1pPr>
    </p:titleStyle>
    <p:bodyStyle>
      <a:lvl1pPr marL="0" eaLnBrk="1" hangingPunct="1">
        <a:defRPr sz="10000">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p:bodyStyle>
    <p:other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a:ext>
            </a:extLst>
          </a:blip>
          <a:srcRect l="-2022" r="44295"/>
          <a:stretch/>
        </p:blipFill>
        <p:spPr>
          <a:xfrm>
            <a:off x="9794805" y="-160"/>
            <a:ext cx="6461195" cy="9171869"/>
          </a:xfrm>
          <a:prstGeom prst="rect">
            <a:avLst/>
          </a:prstGeom>
        </p:spPr>
      </p:pic>
      <p:sp>
        <p:nvSpPr>
          <p:cNvPr id="6" name="object 6"/>
          <p:cNvSpPr txBox="1">
            <a:spLocks noGrp="1"/>
          </p:cNvSpPr>
          <p:nvPr>
            <p:ph type="body" idx="1"/>
          </p:nvPr>
        </p:nvSpPr>
        <p:spPr>
          <a:xfrm>
            <a:off x="620712" y="2286000"/>
            <a:ext cx="15014576" cy="2980303"/>
          </a:xfrm>
          <a:prstGeom prst="rect">
            <a:avLst/>
          </a:prstGeom>
        </p:spPr>
        <p:txBody>
          <a:bodyPr vert="horz" wrap="square" lIns="0" tIns="12700" rIns="0" bIns="0" rtlCol="0">
            <a:spAutoFit/>
          </a:bodyPr>
          <a:lstStyle/>
          <a:p>
            <a:pPr marL="12700">
              <a:spcBef>
                <a:spcPts val="100"/>
              </a:spcBef>
            </a:pPr>
            <a:r>
              <a:rPr lang="en-GB" sz="9600" spc="-371" dirty="0"/>
              <a:t>D2.1 Digital Skills: </a:t>
            </a:r>
          </a:p>
          <a:p>
            <a:pPr marL="12700">
              <a:spcBef>
                <a:spcPts val="100"/>
              </a:spcBef>
            </a:pPr>
            <a:r>
              <a:rPr lang="en-GB" sz="9600" spc="-371" dirty="0"/>
              <a:t>A Landscape Report </a:t>
            </a:r>
          </a:p>
        </p:txBody>
      </p:sp>
      <p:sp>
        <p:nvSpPr>
          <p:cNvPr id="3" name="Text Placeholder 2">
            <a:extLst>
              <a:ext uri="{FF2B5EF4-FFF2-40B4-BE49-F238E27FC236}">
                <a16:creationId xmlns:a16="http://schemas.microsoft.com/office/drawing/2014/main" id="{6B1ADA83-3409-8E4C-B499-2691FB1ACFFC}"/>
              </a:ext>
            </a:extLst>
          </p:cNvPr>
          <p:cNvSpPr>
            <a:spLocks noGrp="1"/>
          </p:cNvSpPr>
          <p:nvPr>
            <p:ph type="body" sz="quarter" idx="10"/>
          </p:nvPr>
        </p:nvSpPr>
        <p:spPr>
          <a:xfrm>
            <a:off x="620712" y="5096708"/>
            <a:ext cx="7696200" cy="1107996"/>
          </a:xfrm>
        </p:spPr>
        <p:txBody>
          <a:bodyPr/>
          <a:lstStyle/>
          <a:p>
            <a:r>
              <a:rPr lang="en-GB" dirty="0"/>
              <a:t>Darren Dancey</a:t>
            </a:r>
          </a:p>
          <a:p>
            <a:endParaRPr lang="en-US" dirty="0"/>
          </a:p>
        </p:txBody>
      </p:sp>
      <p:pic>
        <p:nvPicPr>
          <p:cNvPr id="2" name="Picture 1" descr="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0401" y="7445562"/>
            <a:ext cx="4191000" cy="1088839"/>
          </a:xfrm>
          <a:prstGeom prst="rect">
            <a:avLst/>
          </a:prstGeom>
        </p:spPr>
      </p:pic>
      <p:pic>
        <p:nvPicPr>
          <p:cNvPr id="7" name="Picture 6">
            <a:extLst>
              <a:ext uri="{FF2B5EF4-FFF2-40B4-BE49-F238E27FC236}">
                <a16:creationId xmlns:a16="http://schemas.microsoft.com/office/drawing/2014/main" id="{F619455D-BD08-E041-AF9E-EB3A1C39E4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24544" y="179512"/>
            <a:ext cx="3024336" cy="11512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62A657-99E2-8B42-8AC0-EDDEE951E639}"/>
              </a:ext>
            </a:extLst>
          </p:cNvPr>
          <p:cNvSpPr>
            <a:spLocks noGrp="1"/>
          </p:cNvSpPr>
          <p:nvPr>
            <p:ph type="body" sz="quarter" idx="10"/>
          </p:nvPr>
        </p:nvSpPr>
        <p:spPr>
          <a:xfrm>
            <a:off x="355600" y="1691680"/>
            <a:ext cx="13965088" cy="2585323"/>
          </a:xfrm>
        </p:spPr>
        <p:txBody>
          <a:bodyPr/>
          <a:lstStyle/>
          <a:p>
            <a:r>
              <a:rPr lang="en-GB" dirty="0"/>
              <a:t>That universities have a very important role to play is emphasised by the fact that in a recent Tech Nation survey, 60% of hubs felt that proximity of a university was a top three strength (Tech Nation 2018). But “computer science graduates are becoming ‘very unemployable’ perhaps because of the focus on theory during their computer science education, leaving out some other skills required in tech roles, says Alex Bailey, of Makers’ Academy” (McDonald, 2018).</a:t>
            </a:r>
          </a:p>
          <a:p>
            <a:endParaRPr lang="en-US" dirty="0"/>
          </a:p>
        </p:txBody>
      </p:sp>
      <p:sp>
        <p:nvSpPr>
          <p:cNvPr id="3" name="Title 2">
            <a:extLst>
              <a:ext uri="{FF2B5EF4-FFF2-40B4-BE49-F238E27FC236}">
                <a16:creationId xmlns:a16="http://schemas.microsoft.com/office/drawing/2014/main" id="{214B57F4-16C0-7D44-A7C8-580FF26D259B}"/>
              </a:ext>
            </a:extLst>
          </p:cNvPr>
          <p:cNvSpPr>
            <a:spLocks noGrp="1"/>
          </p:cNvSpPr>
          <p:nvPr>
            <p:ph type="title"/>
          </p:nvPr>
        </p:nvSpPr>
        <p:spPr/>
        <p:txBody>
          <a:bodyPr/>
          <a:lstStyle/>
          <a:p>
            <a:r>
              <a:rPr lang="en-US" dirty="0"/>
              <a:t>The Role of Universities</a:t>
            </a:r>
          </a:p>
        </p:txBody>
      </p:sp>
    </p:spTree>
    <p:extLst>
      <p:ext uri="{BB962C8B-B14F-4D97-AF65-F5344CB8AC3E}">
        <p14:creationId xmlns:p14="http://schemas.microsoft.com/office/powerpoint/2010/main" val="1493022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C2E802-5912-834D-9059-37778C76DD1C}"/>
              </a:ext>
            </a:extLst>
          </p:cNvPr>
          <p:cNvSpPr>
            <a:spLocks noGrp="1"/>
          </p:cNvSpPr>
          <p:nvPr>
            <p:ph type="body" sz="quarter" idx="10"/>
          </p:nvPr>
        </p:nvSpPr>
        <p:spPr>
          <a:xfrm>
            <a:off x="355600" y="1893545"/>
            <a:ext cx="9212560" cy="2954655"/>
          </a:xfrm>
        </p:spPr>
        <p:txBody>
          <a:bodyPr/>
          <a:lstStyle/>
          <a:p>
            <a:r>
              <a:rPr lang="en-GB" dirty="0"/>
              <a:t>Desk-based survey of material that was accessible online as at 1</a:t>
            </a:r>
            <a:r>
              <a:rPr lang="en-GB" baseline="30000" dirty="0"/>
              <a:t>st</a:t>
            </a:r>
            <a:r>
              <a:rPr lang="en-GB" dirty="0"/>
              <a:t> October 2018.</a:t>
            </a:r>
          </a:p>
          <a:p>
            <a:endParaRPr lang="en-GB" dirty="0"/>
          </a:p>
          <a:p>
            <a:r>
              <a:rPr lang="en-GB" dirty="0"/>
              <a:t>125 published reports, surveys, papers, commentaries and presentations were identified</a:t>
            </a:r>
          </a:p>
          <a:p>
            <a:endParaRPr lang="en-GB" dirty="0"/>
          </a:p>
          <a:p>
            <a:r>
              <a:rPr lang="en-GB" dirty="0"/>
              <a:t>120 online articles were accessed.</a:t>
            </a:r>
          </a:p>
          <a:p>
            <a:endParaRPr lang="en-US" dirty="0"/>
          </a:p>
        </p:txBody>
      </p:sp>
      <p:sp>
        <p:nvSpPr>
          <p:cNvPr id="3" name="Title 2">
            <a:extLst>
              <a:ext uri="{FF2B5EF4-FFF2-40B4-BE49-F238E27FC236}">
                <a16:creationId xmlns:a16="http://schemas.microsoft.com/office/drawing/2014/main" id="{5DE639B5-24A7-6145-990D-8E41F72554B3}"/>
              </a:ext>
            </a:extLst>
          </p:cNvPr>
          <p:cNvSpPr>
            <a:spLocks noGrp="1"/>
          </p:cNvSpPr>
          <p:nvPr>
            <p:ph type="title"/>
          </p:nvPr>
        </p:nvSpPr>
        <p:spPr/>
        <p:txBody>
          <a:bodyPr/>
          <a:lstStyle/>
          <a:p>
            <a:r>
              <a:rPr lang="en-US" dirty="0"/>
              <a:t>Methodology</a:t>
            </a:r>
          </a:p>
        </p:txBody>
      </p:sp>
    </p:spTree>
    <p:extLst>
      <p:ext uri="{BB962C8B-B14F-4D97-AF65-F5344CB8AC3E}">
        <p14:creationId xmlns:p14="http://schemas.microsoft.com/office/powerpoint/2010/main" val="1136026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DD6506-615A-7540-8E7D-5D96AC5AE35B}"/>
              </a:ext>
            </a:extLst>
          </p:cNvPr>
          <p:cNvSpPr>
            <a:spLocks noGrp="1"/>
          </p:cNvSpPr>
          <p:nvPr>
            <p:ph type="body" sz="quarter" idx="10"/>
          </p:nvPr>
        </p:nvSpPr>
        <p:spPr>
          <a:xfrm>
            <a:off x="355600" y="1893545"/>
            <a:ext cx="14037096" cy="5909310"/>
          </a:xfrm>
        </p:spPr>
        <p:txBody>
          <a:bodyPr/>
          <a:lstStyle/>
          <a:p>
            <a:r>
              <a:rPr lang="en-GB" dirty="0"/>
              <a:t>2M employed in “digital tech” jobs</a:t>
            </a:r>
          </a:p>
          <a:p>
            <a:endParaRPr lang="en-GB" dirty="0"/>
          </a:p>
          <a:p>
            <a:r>
              <a:rPr lang="en-GB" dirty="0"/>
              <a:t>1M are digital tech specialists. </a:t>
            </a:r>
          </a:p>
          <a:p>
            <a:endParaRPr lang="en-GB" dirty="0"/>
          </a:p>
          <a:p>
            <a:r>
              <a:rPr lang="en-GB" dirty="0"/>
              <a:t>1.2 million will be needed by 2022.</a:t>
            </a:r>
          </a:p>
          <a:p>
            <a:endParaRPr lang="en-GB" dirty="0"/>
          </a:p>
          <a:p>
            <a:r>
              <a:rPr lang="en-GB" dirty="0"/>
              <a:t>Employment increased by 13.2 per cent between 2014 and 2017,  twice as fast as the average, </a:t>
            </a:r>
          </a:p>
          <a:p>
            <a:r>
              <a:rPr lang="en-GB" dirty="0"/>
              <a:t>	more productive and earning more than average. </a:t>
            </a:r>
          </a:p>
          <a:p>
            <a:endParaRPr lang="en-GB" dirty="0"/>
          </a:p>
          <a:p>
            <a:r>
              <a:rPr lang="en-GB" dirty="0"/>
              <a:t>Sector contributes £184 billion to the UK economy, </a:t>
            </a:r>
          </a:p>
          <a:p>
            <a:endParaRPr lang="en-GB" dirty="0"/>
          </a:p>
          <a:p>
            <a:r>
              <a:rPr lang="en-GB" dirty="0"/>
              <a:t>There is a not inconsiderable cost resulting from this imbalance: a subsequent loss of economic output could cost the UK between £1.6 billion and £2.4 billion annually.</a:t>
            </a:r>
          </a:p>
          <a:p>
            <a:endParaRPr lang="en-GB" dirty="0"/>
          </a:p>
          <a:p>
            <a:endParaRPr lang="en-US" dirty="0"/>
          </a:p>
        </p:txBody>
      </p:sp>
      <p:sp>
        <p:nvSpPr>
          <p:cNvPr id="3" name="Title 2">
            <a:extLst>
              <a:ext uri="{FF2B5EF4-FFF2-40B4-BE49-F238E27FC236}">
                <a16:creationId xmlns:a16="http://schemas.microsoft.com/office/drawing/2014/main" id="{C99C0FBA-7A00-2042-AF1F-9078480F2CF3}"/>
              </a:ext>
            </a:extLst>
          </p:cNvPr>
          <p:cNvSpPr>
            <a:spLocks noGrp="1"/>
          </p:cNvSpPr>
          <p:nvPr>
            <p:ph type="title"/>
          </p:nvPr>
        </p:nvSpPr>
        <p:spPr/>
        <p:txBody>
          <a:bodyPr/>
          <a:lstStyle/>
          <a:p>
            <a:r>
              <a:rPr lang="en-US" dirty="0"/>
              <a:t>Digital Skills Gap</a:t>
            </a:r>
          </a:p>
        </p:txBody>
      </p:sp>
    </p:spTree>
    <p:extLst>
      <p:ext uri="{BB962C8B-B14F-4D97-AF65-F5344CB8AC3E}">
        <p14:creationId xmlns:p14="http://schemas.microsoft.com/office/powerpoint/2010/main" val="4106713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DD6506-615A-7540-8E7D-5D96AC5AE35B}"/>
              </a:ext>
            </a:extLst>
          </p:cNvPr>
          <p:cNvSpPr>
            <a:spLocks noGrp="1"/>
          </p:cNvSpPr>
          <p:nvPr>
            <p:ph type="body" sz="quarter" idx="10"/>
          </p:nvPr>
        </p:nvSpPr>
        <p:spPr>
          <a:xfrm>
            <a:off x="355600" y="1893545"/>
            <a:ext cx="14037096" cy="1477328"/>
          </a:xfrm>
        </p:spPr>
        <p:txBody>
          <a:bodyPr/>
          <a:lstStyle/>
          <a:p>
            <a:r>
              <a:rPr lang="en-US" dirty="0"/>
              <a:t>Employers have a need for more digital specialists</a:t>
            </a:r>
          </a:p>
          <a:p>
            <a:endParaRPr lang="en-US" dirty="0"/>
          </a:p>
          <a:p>
            <a:endParaRPr lang="en-US" dirty="0"/>
          </a:p>
          <a:p>
            <a:r>
              <a:rPr lang="en-US" dirty="0"/>
              <a:t>Graduate Computer Science unemployment 13%</a:t>
            </a:r>
          </a:p>
        </p:txBody>
      </p:sp>
      <p:sp>
        <p:nvSpPr>
          <p:cNvPr id="3" name="Title 2">
            <a:extLst>
              <a:ext uri="{FF2B5EF4-FFF2-40B4-BE49-F238E27FC236}">
                <a16:creationId xmlns:a16="http://schemas.microsoft.com/office/drawing/2014/main" id="{C99C0FBA-7A00-2042-AF1F-9078480F2CF3}"/>
              </a:ext>
            </a:extLst>
          </p:cNvPr>
          <p:cNvSpPr>
            <a:spLocks noGrp="1"/>
          </p:cNvSpPr>
          <p:nvPr>
            <p:ph type="title"/>
          </p:nvPr>
        </p:nvSpPr>
        <p:spPr/>
        <p:txBody>
          <a:bodyPr/>
          <a:lstStyle/>
          <a:p>
            <a:r>
              <a:rPr lang="en-US" dirty="0"/>
              <a:t>The ‘Paradox’</a:t>
            </a:r>
          </a:p>
        </p:txBody>
      </p:sp>
    </p:spTree>
    <p:extLst>
      <p:ext uri="{BB962C8B-B14F-4D97-AF65-F5344CB8AC3E}">
        <p14:creationId xmlns:p14="http://schemas.microsoft.com/office/powerpoint/2010/main" val="3984225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9C0FBA-7A00-2042-AF1F-9078480F2CF3}"/>
              </a:ext>
            </a:extLst>
          </p:cNvPr>
          <p:cNvSpPr>
            <a:spLocks noGrp="1"/>
          </p:cNvSpPr>
          <p:nvPr>
            <p:ph type="title"/>
          </p:nvPr>
        </p:nvSpPr>
        <p:spPr/>
        <p:txBody>
          <a:bodyPr/>
          <a:lstStyle/>
          <a:p>
            <a:endParaRPr lang="en-US"/>
          </a:p>
        </p:txBody>
      </p:sp>
      <p:sp>
        <p:nvSpPr>
          <p:cNvPr id="7" name="Rectangle 2">
            <a:extLst>
              <a:ext uri="{FF2B5EF4-FFF2-40B4-BE49-F238E27FC236}">
                <a16:creationId xmlns:a16="http://schemas.microsoft.com/office/drawing/2014/main" id="{8F1CA932-DC60-C544-B2B1-1B5A427A63A0}"/>
              </a:ext>
            </a:extLst>
          </p:cNvPr>
          <p:cNvSpPr>
            <a:spLocks noGrp="1" noChangeArrowheads="1"/>
          </p:cNvSpPr>
          <p:nvPr>
            <p:ph type="body" sz="quarter" idx="10"/>
          </p:nvPr>
        </p:nvSpPr>
        <p:spPr bwMode="auto">
          <a:xfrm>
            <a:off x="355600" y="1893888"/>
            <a:ext cx="140366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his review was carried out as a short (5 day) desk-based survey of material that was accessible online as at 1</a:t>
            </a:r>
            <a:r>
              <a:rPr kumimoji="0" lang="en-US" altLang="en-US" sz="1200" b="0" i="0" u="none" strike="noStrike" cap="none" normalizeH="0" baseline="3000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
            </a:r>
            <a: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October 2018. Some 125 published reports, surveys, papers, commentaries and presentations were identified. In addition, 120 online articles were accessed.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BBFC3150-5EED-E34C-A992-78EFD9D6D0C4}"/>
              </a:ext>
            </a:extLst>
          </p:cNvPr>
          <p:cNvPicPr>
            <a:picLocks noChangeAspect="1"/>
          </p:cNvPicPr>
          <p:nvPr/>
        </p:nvPicPr>
        <p:blipFill>
          <a:blip r:embed="rId2"/>
          <a:stretch>
            <a:fillRect/>
          </a:stretch>
        </p:blipFill>
        <p:spPr>
          <a:xfrm>
            <a:off x="2278978" y="-61056"/>
            <a:ext cx="10520064" cy="9205056"/>
          </a:xfrm>
          <a:prstGeom prst="rect">
            <a:avLst/>
          </a:prstGeom>
        </p:spPr>
      </p:pic>
    </p:spTree>
    <p:extLst>
      <p:ext uri="{BB962C8B-B14F-4D97-AF65-F5344CB8AC3E}">
        <p14:creationId xmlns:p14="http://schemas.microsoft.com/office/powerpoint/2010/main" val="3343521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DD6506-615A-7540-8E7D-5D96AC5AE35B}"/>
              </a:ext>
            </a:extLst>
          </p:cNvPr>
          <p:cNvSpPr>
            <a:spLocks noGrp="1"/>
          </p:cNvSpPr>
          <p:nvPr>
            <p:ph type="body" sz="quarter" idx="10"/>
          </p:nvPr>
        </p:nvSpPr>
        <p:spPr>
          <a:xfrm>
            <a:off x="355600" y="1893545"/>
            <a:ext cx="14037096" cy="4431983"/>
          </a:xfrm>
        </p:spPr>
        <p:txBody>
          <a:bodyPr/>
          <a:lstStyle/>
          <a:p>
            <a:endParaRPr lang="en-GB" dirty="0"/>
          </a:p>
          <a:p>
            <a:r>
              <a:rPr lang="en-GB" dirty="0"/>
              <a:t>Headline topics within the surveyed reports resulting from the Digital Skills Gap include :</a:t>
            </a:r>
          </a:p>
          <a:p>
            <a:pPr lvl="0"/>
            <a:endParaRPr lang="en-GB" dirty="0"/>
          </a:p>
          <a:p>
            <a:pPr lvl="0"/>
            <a:r>
              <a:rPr lang="en-GB" dirty="0"/>
              <a:t>Graduate unemployment</a:t>
            </a:r>
          </a:p>
          <a:p>
            <a:pPr lvl="0"/>
            <a:r>
              <a:rPr lang="en-GB" dirty="0"/>
              <a:t>Graduate over-qualification</a:t>
            </a:r>
          </a:p>
          <a:p>
            <a:pPr lvl="0"/>
            <a:r>
              <a:rPr lang="en-GB" dirty="0"/>
              <a:t>Loss of production/profits by industry</a:t>
            </a:r>
          </a:p>
          <a:p>
            <a:pPr lvl="0"/>
            <a:r>
              <a:rPr lang="en-GB" dirty="0"/>
              <a:t>Companies forced to turn away work</a:t>
            </a:r>
          </a:p>
          <a:p>
            <a:pPr lvl="0"/>
            <a:r>
              <a:rPr lang="en-GB" dirty="0"/>
              <a:t>Failure to retain talent</a:t>
            </a:r>
          </a:p>
          <a:p>
            <a:pPr lvl="0"/>
            <a:r>
              <a:rPr lang="en-GB" dirty="0"/>
              <a:t>Salary inflation to attract/retain skilled individuals</a:t>
            </a:r>
          </a:p>
          <a:p>
            <a:pPr lvl="0"/>
            <a:r>
              <a:rPr lang="en-GB" dirty="0"/>
              <a:t>Gender inequality/diversity/inclusion</a:t>
            </a:r>
          </a:p>
          <a:p>
            <a:pPr lvl="0"/>
            <a:r>
              <a:rPr lang="en-GB" dirty="0"/>
              <a:t>Regional differences</a:t>
            </a:r>
          </a:p>
          <a:p>
            <a:endParaRPr lang="en-US" dirty="0"/>
          </a:p>
        </p:txBody>
      </p:sp>
      <p:sp>
        <p:nvSpPr>
          <p:cNvPr id="3" name="Title 2">
            <a:extLst>
              <a:ext uri="{FF2B5EF4-FFF2-40B4-BE49-F238E27FC236}">
                <a16:creationId xmlns:a16="http://schemas.microsoft.com/office/drawing/2014/main" id="{C99C0FBA-7A00-2042-AF1F-9078480F2CF3}"/>
              </a:ext>
            </a:extLst>
          </p:cNvPr>
          <p:cNvSpPr>
            <a:spLocks noGrp="1"/>
          </p:cNvSpPr>
          <p:nvPr>
            <p:ph type="title"/>
          </p:nvPr>
        </p:nvSpPr>
        <p:spPr>
          <a:xfrm>
            <a:off x="355600" y="457201"/>
            <a:ext cx="11372800" cy="990600"/>
          </a:xfrm>
        </p:spPr>
        <p:txBody>
          <a:bodyPr/>
          <a:lstStyle/>
          <a:p>
            <a:r>
              <a:rPr lang="en-US" dirty="0"/>
              <a:t>Issues caused by Digital Skills Gap</a:t>
            </a:r>
          </a:p>
        </p:txBody>
      </p:sp>
    </p:spTree>
    <p:extLst>
      <p:ext uri="{BB962C8B-B14F-4D97-AF65-F5344CB8AC3E}">
        <p14:creationId xmlns:p14="http://schemas.microsoft.com/office/powerpoint/2010/main" val="3196912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DD6506-615A-7540-8E7D-5D96AC5AE35B}"/>
              </a:ext>
            </a:extLst>
          </p:cNvPr>
          <p:cNvSpPr>
            <a:spLocks noGrp="1"/>
          </p:cNvSpPr>
          <p:nvPr>
            <p:ph type="body" sz="quarter" idx="10"/>
          </p:nvPr>
        </p:nvSpPr>
        <p:spPr>
          <a:xfrm>
            <a:off x="355600" y="1893545"/>
            <a:ext cx="14037096" cy="4062651"/>
          </a:xfrm>
        </p:spPr>
        <p:txBody>
          <a:bodyPr/>
          <a:lstStyle/>
          <a:p>
            <a:r>
              <a:rPr lang="en-GB" dirty="0"/>
              <a:t>The material in this review suggests that the skills gap could be addressed by:</a:t>
            </a:r>
          </a:p>
          <a:p>
            <a:pPr marL="342900" lvl="0" indent="-342900">
              <a:buFont typeface="Arial" panose="020B0604020202020204" pitchFamily="34" charset="0"/>
              <a:buChar char="•"/>
            </a:pPr>
            <a:r>
              <a:rPr lang="en-GB" dirty="0"/>
              <a:t>tackling gender diversity</a:t>
            </a:r>
          </a:p>
          <a:p>
            <a:pPr marL="342900" lvl="0" indent="-342900">
              <a:buFont typeface="Arial" panose="020B0604020202020204" pitchFamily="34" charset="0"/>
              <a:buChar char="•"/>
            </a:pPr>
            <a:r>
              <a:rPr lang="en-GB" dirty="0"/>
              <a:t>increasing digital work experience opportunities</a:t>
            </a:r>
          </a:p>
          <a:p>
            <a:pPr marL="342900" lvl="0" indent="-342900">
              <a:buFont typeface="Arial" panose="020B0604020202020204" pitchFamily="34" charset="0"/>
              <a:buChar char="•"/>
            </a:pPr>
            <a:r>
              <a:rPr lang="en-GB" dirty="0"/>
              <a:t>up-skilling existing digital workers</a:t>
            </a:r>
          </a:p>
          <a:p>
            <a:pPr marL="342900" lvl="0" indent="-342900">
              <a:buFont typeface="Arial" panose="020B0604020202020204" pitchFamily="34" charset="0"/>
              <a:buChar char="•"/>
            </a:pPr>
            <a:r>
              <a:rPr lang="en-GB" dirty="0"/>
              <a:t>upskilling digital decision-makers</a:t>
            </a:r>
          </a:p>
          <a:p>
            <a:pPr marL="342900" lvl="0" indent="-342900">
              <a:buFont typeface="Arial" panose="020B0604020202020204" pitchFamily="34" charset="0"/>
              <a:buChar char="•"/>
            </a:pPr>
            <a:r>
              <a:rPr lang="en-GB" dirty="0"/>
              <a:t>increasing research into skills needs</a:t>
            </a:r>
          </a:p>
          <a:p>
            <a:pPr marL="342900" lvl="0" indent="-342900">
              <a:buFont typeface="Arial" panose="020B0604020202020204" pitchFamily="34" charset="0"/>
              <a:buChar char="•"/>
            </a:pPr>
            <a:r>
              <a:rPr lang="en-GB" dirty="0"/>
              <a:t>up-skilling teachers from primary levels upwards</a:t>
            </a:r>
          </a:p>
          <a:p>
            <a:pPr marL="342900" lvl="0" indent="-342900">
              <a:buFont typeface="Arial" panose="020B0604020202020204" pitchFamily="34" charset="0"/>
              <a:buChar char="•"/>
            </a:pPr>
            <a:r>
              <a:rPr lang="en-GB" dirty="0"/>
              <a:t>increasing high level apprenticeships</a:t>
            </a:r>
          </a:p>
          <a:p>
            <a:pPr marL="342900" lvl="0" indent="-342900">
              <a:buFont typeface="Arial" panose="020B0604020202020204" pitchFamily="34" charset="0"/>
              <a:buChar char="•"/>
            </a:pPr>
            <a:r>
              <a:rPr lang="en-GB" dirty="0"/>
              <a:t>ensuring continued availability of workers from abroad</a:t>
            </a:r>
          </a:p>
          <a:p>
            <a:pPr marL="342900" lvl="0" indent="-342900">
              <a:buFont typeface="Arial" panose="020B0604020202020204" pitchFamily="34" charset="0"/>
              <a:buChar char="•"/>
            </a:pPr>
            <a:r>
              <a:rPr lang="en-GB" dirty="0"/>
              <a:t>encouraging and supporting </a:t>
            </a:r>
            <a:r>
              <a:rPr lang="en-GB" dirty="0" err="1"/>
              <a:t>digital-business:digital-education</a:t>
            </a:r>
            <a:r>
              <a:rPr lang="en-GB" dirty="0"/>
              <a:t> relationships</a:t>
            </a:r>
          </a:p>
          <a:p>
            <a:endParaRPr lang="en-US" dirty="0"/>
          </a:p>
        </p:txBody>
      </p:sp>
      <p:sp>
        <p:nvSpPr>
          <p:cNvPr id="3" name="Title 2">
            <a:extLst>
              <a:ext uri="{FF2B5EF4-FFF2-40B4-BE49-F238E27FC236}">
                <a16:creationId xmlns:a16="http://schemas.microsoft.com/office/drawing/2014/main" id="{C99C0FBA-7A00-2042-AF1F-9078480F2CF3}"/>
              </a:ext>
            </a:extLst>
          </p:cNvPr>
          <p:cNvSpPr>
            <a:spLocks noGrp="1"/>
          </p:cNvSpPr>
          <p:nvPr>
            <p:ph type="title"/>
          </p:nvPr>
        </p:nvSpPr>
        <p:spPr/>
        <p:txBody>
          <a:bodyPr/>
          <a:lstStyle/>
          <a:p>
            <a:r>
              <a:rPr lang="en-US" dirty="0"/>
              <a:t>Areas to be addressed</a:t>
            </a:r>
          </a:p>
        </p:txBody>
      </p:sp>
    </p:spTree>
    <p:extLst>
      <p:ext uri="{BB962C8B-B14F-4D97-AF65-F5344CB8AC3E}">
        <p14:creationId xmlns:p14="http://schemas.microsoft.com/office/powerpoint/2010/main" val="844230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66F82B-A606-A249-9D4A-FA6340805400}"/>
              </a:ext>
            </a:extLst>
          </p:cNvPr>
          <p:cNvSpPr>
            <a:spLocks noGrp="1"/>
          </p:cNvSpPr>
          <p:nvPr>
            <p:ph type="body" sz="quarter" idx="10"/>
          </p:nvPr>
        </p:nvSpPr>
        <p:spPr>
          <a:xfrm>
            <a:off x="355600" y="1691680"/>
            <a:ext cx="13965088" cy="4801314"/>
          </a:xfrm>
        </p:spPr>
        <p:txBody>
          <a:bodyPr/>
          <a:lstStyle/>
          <a:p>
            <a:r>
              <a:rPr lang="en-US" dirty="0"/>
              <a:t>By 2020, investment will have shifted to Artificial intelligence, Blockchain, Internet of things, augmented and virtual reality. During 2017-2018, investment in AI doubled” (Deloitte 2018).</a:t>
            </a:r>
          </a:p>
          <a:p>
            <a:endParaRPr lang="en-GB" dirty="0"/>
          </a:p>
          <a:p>
            <a:endParaRPr lang="en-GB" dirty="0"/>
          </a:p>
          <a:p>
            <a:r>
              <a:rPr lang="en-GB" dirty="0"/>
              <a:t>“a lot of employers don’t need new recruits to understand a particular language when they arrive. They need people with good analytical skills and underpinning computational skills. They can then train them to learn a specific language.  Coding isn’t the only “hard” or technical skills that employers are looking for. Data analysis, cyber security and website design are all high up on the agenda too” (</a:t>
            </a:r>
            <a:r>
              <a:rPr lang="en-GB" dirty="0" err="1"/>
              <a:t>Ranscombe</a:t>
            </a:r>
            <a:r>
              <a:rPr lang="en-GB" dirty="0"/>
              <a:t> 2015)</a:t>
            </a:r>
          </a:p>
          <a:p>
            <a:endParaRPr lang="en-GB" dirty="0"/>
          </a:p>
          <a:p>
            <a:endParaRPr lang="en-GB" dirty="0"/>
          </a:p>
          <a:p>
            <a:endParaRPr lang="en-US" dirty="0"/>
          </a:p>
        </p:txBody>
      </p:sp>
      <p:sp>
        <p:nvSpPr>
          <p:cNvPr id="3" name="Title 2">
            <a:extLst>
              <a:ext uri="{FF2B5EF4-FFF2-40B4-BE49-F238E27FC236}">
                <a16:creationId xmlns:a16="http://schemas.microsoft.com/office/drawing/2014/main" id="{0C8046BE-B534-DF43-B4A4-27B9BDFA2D9A}"/>
              </a:ext>
            </a:extLst>
          </p:cNvPr>
          <p:cNvSpPr>
            <a:spLocks noGrp="1"/>
          </p:cNvSpPr>
          <p:nvPr>
            <p:ph type="title"/>
          </p:nvPr>
        </p:nvSpPr>
        <p:spPr/>
        <p:txBody>
          <a:bodyPr/>
          <a:lstStyle/>
          <a:p>
            <a:r>
              <a:rPr lang="en-US" dirty="0"/>
              <a:t>Hard vs Soft Skills</a:t>
            </a:r>
          </a:p>
        </p:txBody>
      </p:sp>
    </p:spTree>
    <p:extLst>
      <p:ext uri="{BB962C8B-B14F-4D97-AF65-F5344CB8AC3E}">
        <p14:creationId xmlns:p14="http://schemas.microsoft.com/office/powerpoint/2010/main" val="2282031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FE97FB-6959-FB48-998D-74307EAAF6CD}"/>
              </a:ext>
            </a:extLst>
          </p:cNvPr>
          <p:cNvSpPr>
            <a:spLocks noGrp="1"/>
          </p:cNvSpPr>
          <p:nvPr>
            <p:ph type="body" sz="quarter" idx="10"/>
          </p:nvPr>
        </p:nvSpPr>
        <p:spPr>
          <a:xfrm>
            <a:off x="383333" y="2555776"/>
            <a:ext cx="13965088" cy="3323987"/>
          </a:xfrm>
        </p:spPr>
        <p:txBody>
          <a:bodyPr/>
          <a:lstStyle/>
          <a:p>
            <a:r>
              <a:rPr lang="en-GB" dirty="0"/>
              <a:t>While the tech industry employs a higher proportion than the UK average of BAME workers (15 per cent compared to 10 per cent), every recent survey reports a vast gender imbalance, with only 19 per cent female workers in the sector, against a UK average of 48 per cent. The number of tech specialists is even smaller. Many small companies have completely male staff. Change is occurring, but at a snail’s pace. “</a:t>
            </a:r>
            <a:r>
              <a:rPr lang="en-US" dirty="0"/>
              <a:t>IT still appears a relatively unattractive study or career choice” (women in IT scorecard 2016, 4). In 2015, only 15 per cent of applicants for computer science courses were female (women in IT scorecard 2016, 4), the lowest of all disciplines.</a:t>
            </a:r>
            <a:endParaRPr lang="en-GB" dirty="0"/>
          </a:p>
          <a:p>
            <a:endParaRPr lang="en-US" dirty="0"/>
          </a:p>
        </p:txBody>
      </p:sp>
      <p:sp>
        <p:nvSpPr>
          <p:cNvPr id="3" name="Title 2">
            <a:extLst>
              <a:ext uri="{FF2B5EF4-FFF2-40B4-BE49-F238E27FC236}">
                <a16:creationId xmlns:a16="http://schemas.microsoft.com/office/drawing/2014/main" id="{505D59E7-9D42-4345-9F1B-BD26541F7296}"/>
              </a:ext>
            </a:extLst>
          </p:cNvPr>
          <p:cNvSpPr>
            <a:spLocks noGrp="1"/>
          </p:cNvSpPr>
          <p:nvPr>
            <p:ph type="title"/>
          </p:nvPr>
        </p:nvSpPr>
        <p:spPr>
          <a:xfrm>
            <a:off x="355600" y="457201"/>
            <a:ext cx="13677056" cy="990600"/>
          </a:xfrm>
        </p:spPr>
        <p:txBody>
          <a:bodyPr/>
          <a:lstStyle/>
          <a:p>
            <a:r>
              <a:rPr lang="en-GB" dirty="0"/>
              <a:t>Women, ethnic minority groups and mature students</a:t>
            </a:r>
            <a:br>
              <a:rPr lang="en-GB" dirty="0"/>
            </a:br>
            <a:endParaRPr lang="en-US" dirty="0"/>
          </a:p>
        </p:txBody>
      </p:sp>
    </p:spTree>
    <p:extLst>
      <p:ext uri="{BB962C8B-B14F-4D97-AF65-F5344CB8AC3E}">
        <p14:creationId xmlns:p14="http://schemas.microsoft.com/office/powerpoint/2010/main" val="2945794800"/>
      </p:ext>
    </p:extLst>
  </p:cSld>
  <p:clrMapOvr>
    <a:masterClrMapping/>
  </p:clrMapOvr>
</p:sld>
</file>

<file path=ppt/theme/theme1.xml><?xml version="1.0" encoding="utf-8"?>
<a:theme xmlns:a="http://schemas.openxmlformats.org/drawingml/2006/main" name="IoC Theme">
  <a:themeElements>
    <a:clrScheme name="Custom 1">
      <a:dk1>
        <a:srgbClr val="0B2637"/>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oC ppt template_v1.pptx" id="{185BE9AA-B846-4EE0-998B-0D336B170F18}" vid="{A3588317-56BF-464F-96C0-67BEE321D6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IoC Theme</Template>
  <TotalTime>60</TotalTime>
  <Words>625</Words>
  <Application>Microsoft Macintosh PowerPoint</Application>
  <PresentationFormat>Custom</PresentationFormat>
  <Paragraphs>62</Paragraphs>
  <Slides>10</Slides>
  <Notes>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Verdana</vt:lpstr>
      <vt:lpstr>Wingdings</vt:lpstr>
      <vt:lpstr>IoC Theme</vt:lpstr>
      <vt:lpstr>PowerPoint Presentation</vt:lpstr>
      <vt:lpstr>Methodology</vt:lpstr>
      <vt:lpstr>Digital Skills Gap</vt:lpstr>
      <vt:lpstr>The ‘Paradox’</vt:lpstr>
      <vt:lpstr>PowerPoint Presentation</vt:lpstr>
      <vt:lpstr>Issues caused by Digital Skills Gap</vt:lpstr>
      <vt:lpstr>Areas to be addressed</vt:lpstr>
      <vt:lpstr>Hard vs Soft Skills</vt:lpstr>
      <vt:lpstr>Women, ethnic minority groups and mature students </vt:lpstr>
      <vt:lpstr>The Role of Universities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Darren Dancey</dc:creator>
  <cp:lastModifiedBy>Darren Dancey</cp:lastModifiedBy>
  <cp:revision>7</cp:revision>
  <dcterms:created xsi:type="dcterms:W3CDTF">2019-03-11T18:12:58Z</dcterms:created>
  <dcterms:modified xsi:type="dcterms:W3CDTF">2019-03-11T22:33:08Z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2017-12-10T00:00:00Z</vt:filetime>
  </property>
</Properties>
</file>