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58" r:id="rId6"/>
    <p:sldId id="269" r:id="rId7"/>
    <p:sldId id="272" r:id="rId8"/>
    <p:sldId id="276" r:id="rId9"/>
    <p:sldId id="267" r:id="rId10"/>
    <p:sldId id="261" r:id="rId11"/>
    <p:sldId id="264" r:id="rId12"/>
    <p:sldId id="284" r:id="rId13"/>
    <p:sldId id="268" r:id="rId14"/>
    <p:sldId id="274" r:id="rId15"/>
    <p:sldId id="275" r:id="rId16"/>
    <p:sldId id="273" r:id="rId17"/>
    <p:sldId id="262" r:id="rId18"/>
    <p:sldId id="277" r:id="rId19"/>
    <p:sldId id="278" r:id="rId20"/>
    <p:sldId id="279" r:id="rId21"/>
  </p:sldIdLst>
  <p:sldSz cx="12192000" cy="6858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620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6BB5"/>
    <a:srgbClr val="18AAD9"/>
    <a:srgbClr val="0C2600"/>
    <a:srgbClr val="69B137"/>
    <a:srgbClr val="FBDF33"/>
    <a:srgbClr val="FBE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1"/>
    <p:restoredTop sz="94636"/>
  </p:normalViewPr>
  <p:slideViewPr>
    <p:cSldViewPr snapToGrid="0">
      <p:cViewPr varScale="1">
        <p:scale>
          <a:sx n="61" d="100"/>
          <a:sy n="61" d="100"/>
        </p:scale>
        <p:origin x="248" y="792"/>
      </p:cViewPr>
      <p:guideLst>
        <p:guide orient="horz" pos="2160"/>
        <p:guide pos="1620"/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F90FA-CA26-B44D-B7D5-9A63A23A602E}" type="datetimeFigureOut">
              <a:rPr lang="en-US" smtClean="0"/>
              <a:t>3/13/19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6F902-F214-6B44-BF4B-B7F9C0E96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17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465535" y="1714500"/>
            <a:ext cx="6060281" cy="2031326"/>
          </a:xfrm>
        </p:spPr>
        <p:txBody>
          <a:bodyPr lIns="0" tIns="0" rIns="0" bIns="0"/>
          <a:lstStyle>
            <a:lvl1pPr>
              <a:defRPr sz="66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65534" y="3822531"/>
            <a:ext cx="5772150" cy="415499"/>
          </a:xfrm>
        </p:spPr>
        <p:txBody>
          <a:bodyPr/>
          <a:lstStyle>
            <a:lvl1pPr>
              <a:defRPr sz="2700">
                <a:solidFill>
                  <a:srgbClr val="18AA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add sub heading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2" t="29626" r="9000" b="36199"/>
          <a:stretch/>
        </p:blipFill>
        <p:spPr>
          <a:xfrm>
            <a:off x="152400" y="6032499"/>
            <a:ext cx="2895600" cy="6434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0" y="1771971"/>
            <a:ext cx="12057281" cy="5086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"/>
            <a:ext cx="12192762" cy="685757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1420160"/>
            <a:ext cx="6057900" cy="1649169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0067" indent="-257175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42958" indent="-257175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85850" indent="-257175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628741" indent="-257175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66700" y="342901"/>
            <a:ext cx="7372350" cy="742950"/>
          </a:xfrm>
          <a:prstGeom prst="rect">
            <a:avLst/>
          </a:prstGeom>
        </p:spPr>
        <p:txBody>
          <a:bodyPr/>
          <a:lstStyle>
            <a:lvl1pPr>
              <a:defRPr sz="33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heading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2" t="29626" r="9000" b="36199"/>
          <a:stretch/>
        </p:blipFill>
        <p:spPr>
          <a:xfrm>
            <a:off x="152400" y="6032499"/>
            <a:ext cx="2895600" cy="6434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120" y="1085852"/>
            <a:ext cx="10262881" cy="577214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1420160"/>
            <a:ext cx="6057900" cy="1649169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0067" indent="-257175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18AAD9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42958" indent="-257175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18AAD9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85850" indent="-257175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18AAD9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628741" indent="-257175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18AAD9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66700" y="342901"/>
            <a:ext cx="7372350" cy="742950"/>
          </a:xfrm>
          <a:prstGeom prst="rect">
            <a:avLst/>
          </a:prstGeom>
        </p:spPr>
        <p:txBody>
          <a:bodyPr/>
          <a:lstStyle>
            <a:lvl1pPr>
              <a:defRPr sz="3300" b="1">
                <a:solidFill>
                  <a:srgbClr val="18AA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heading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2" t="29626" r="9000" b="36199"/>
          <a:stretch/>
        </p:blipFill>
        <p:spPr>
          <a:xfrm>
            <a:off x="152400" y="6032499"/>
            <a:ext cx="2895600" cy="64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75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"/>
            <a:ext cx="12192762" cy="685757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6700" y="285751"/>
            <a:ext cx="7372350" cy="1325165"/>
          </a:xfrm>
          <a:prstGeom prst="rect">
            <a:avLst/>
          </a:prstGeom>
        </p:spPr>
        <p:txBody>
          <a:bodyPr/>
          <a:lstStyle>
            <a:lvl1pPr>
              <a:defRPr sz="33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266700" y="1714501"/>
            <a:ext cx="7372350" cy="8248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2" t="29626" r="9000" b="36199"/>
          <a:stretch/>
        </p:blipFill>
        <p:spPr>
          <a:xfrm>
            <a:off x="152400" y="6032499"/>
            <a:ext cx="2895600" cy="6434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x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"/>
            <a:ext cx="12192762" cy="6857572"/>
          </a:xfrm>
          <a:prstGeom prst="rect">
            <a:avLst/>
          </a:prstGeom>
        </p:spPr>
      </p:pic>
      <p:sp>
        <p:nvSpPr>
          <p:cNvPr id="11" name="Title 5"/>
          <p:cNvSpPr>
            <a:spLocks noGrp="1"/>
          </p:cNvSpPr>
          <p:nvPr>
            <p:ph type="title" hasCustomPrompt="1"/>
          </p:nvPr>
        </p:nvSpPr>
        <p:spPr>
          <a:xfrm>
            <a:off x="266700" y="342901"/>
            <a:ext cx="6667500" cy="742950"/>
          </a:xfrm>
          <a:prstGeom prst="rect">
            <a:avLst/>
          </a:prstGeom>
        </p:spPr>
        <p:txBody>
          <a:bodyPr/>
          <a:lstStyle>
            <a:lvl1pPr>
              <a:defRPr sz="3300" b="1">
                <a:solidFill>
                  <a:srgbClr val="18AA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heading</a:t>
            </a:r>
            <a:endParaRPr lang="en-GB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1420159"/>
            <a:ext cx="5067300" cy="1649169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0067" indent="-257175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18AAD9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42958" indent="-257175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18AAD9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85850" indent="-257175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18AAD9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628741" indent="-257175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18AAD9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943600" y="3371850"/>
            <a:ext cx="5448300" cy="1031051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2" t="29626" r="9000" b="36199"/>
          <a:stretch/>
        </p:blipFill>
        <p:spPr>
          <a:xfrm>
            <a:off x="152400" y="6032499"/>
            <a:ext cx="2895600" cy="64346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" y="1714500"/>
            <a:ext cx="12193526" cy="5143500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1001" y="1085850"/>
            <a:ext cx="6060281" cy="61863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GB"/>
              <a:t>Click to add text</a:t>
            </a:r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2" t="29626" r="9000" b="36199"/>
          <a:stretch/>
        </p:blipFill>
        <p:spPr>
          <a:xfrm>
            <a:off x="152400" y="6032499"/>
            <a:ext cx="2895600" cy="6434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7" r:id="rId3"/>
    <p:sldLayoutId id="2147483663" r:id="rId4"/>
    <p:sldLayoutId id="2147483664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 sz="8400">
          <a:latin typeface="+mn-lt"/>
          <a:ea typeface="+mn-ea"/>
          <a:cs typeface="+mn-cs"/>
        </a:defRPr>
      </a:lvl1pPr>
      <a:lvl2pPr marL="342892" eaLnBrk="1" hangingPunct="1">
        <a:defRPr>
          <a:latin typeface="+mn-lt"/>
          <a:ea typeface="+mn-ea"/>
          <a:cs typeface="+mn-cs"/>
        </a:defRPr>
      </a:lvl2pPr>
      <a:lvl3pPr marL="685783" eaLnBrk="1" hangingPunct="1">
        <a:defRPr>
          <a:latin typeface="+mn-lt"/>
          <a:ea typeface="+mn-ea"/>
          <a:cs typeface="+mn-cs"/>
        </a:defRPr>
      </a:lvl3pPr>
      <a:lvl4pPr marL="1028675" eaLnBrk="1" hangingPunct="1">
        <a:defRPr>
          <a:latin typeface="+mn-lt"/>
          <a:ea typeface="+mn-ea"/>
          <a:cs typeface="+mn-cs"/>
        </a:defRPr>
      </a:lvl4pPr>
      <a:lvl5pPr marL="1371566" eaLnBrk="1" hangingPunct="1">
        <a:defRPr>
          <a:latin typeface="+mn-lt"/>
          <a:ea typeface="+mn-ea"/>
          <a:cs typeface="+mn-cs"/>
        </a:defRPr>
      </a:lvl5pPr>
      <a:lvl6pPr marL="1714457" eaLnBrk="1" hangingPunct="1">
        <a:defRPr>
          <a:latin typeface="+mn-lt"/>
          <a:ea typeface="+mn-ea"/>
          <a:cs typeface="+mn-cs"/>
        </a:defRPr>
      </a:lvl6pPr>
      <a:lvl7pPr marL="2057348" eaLnBrk="1" hangingPunct="1">
        <a:defRPr>
          <a:latin typeface="+mn-lt"/>
          <a:ea typeface="+mn-ea"/>
          <a:cs typeface="+mn-cs"/>
        </a:defRPr>
      </a:lvl7pPr>
      <a:lvl8pPr marL="2400240" eaLnBrk="1" hangingPunct="1">
        <a:defRPr>
          <a:latin typeface="+mn-lt"/>
          <a:ea typeface="+mn-ea"/>
          <a:cs typeface="+mn-cs"/>
        </a:defRPr>
      </a:lvl8pPr>
      <a:lvl9pPr marL="2743132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342892" eaLnBrk="1" hangingPunct="1">
        <a:defRPr>
          <a:latin typeface="+mn-lt"/>
          <a:ea typeface="+mn-ea"/>
          <a:cs typeface="+mn-cs"/>
        </a:defRPr>
      </a:lvl2pPr>
      <a:lvl3pPr marL="685783" eaLnBrk="1" hangingPunct="1">
        <a:defRPr>
          <a:latin typeface="+mn-lt"/>
          <a:ea typeface="+mn-ea"/>
          <a:cs typeface="+mn-cs"/>
        </a:defRPr>
      </a:lvl3pPr>
      <a:lvl4pPr marL="1028675" eaLnBrk="1" hangingPunct="1">
        <a:defRPr>
          <a:latin typeface="+mn-lt"/>
          <a:ea typeface="+mn-ea"/>
          <a:cs typeface="+mn-cs"/>
        </a:defRPr>
      </a:lvl4pPr>
      <a:lvl5pPr marL="1371566" eaLnBrk="1" hangingPunct="1">
        <a:defRPr>
          <a:latin typeface="+mn-lt"/>
          <a:ea typeface="+mn-ea"/>
          <a:cs typeface="+mn-cs"/>
        </a:defRPr>
      </a:lvl5pPr>
      <a:lvl6pPr marL="1714457" eaLnBrk="1" hangingPunct="1">
        <a:defRPr>
          <a:latin typeface="+mn-lt"/>
          <a:ea typeface="+mn-ea"/>
          <a:cs typeface="+mn-cs"/>
        </a:defRPr>
      </a:lvl6pPr>
      <a:lvl7pPr marL="2057348" eaLnBrk="1" hangingPunct="1">
        <a:defRPr>
          <a:latin typeface="+mn-lt"/>
          <a:ea typeface="+mn-ea"/>
          <a:cs typeface="+mn-cs"/>
        </a:defRPr>
      </a:lvl7pPr>
      <a:lvl8pPr marL="2400240" eaLnBrk="1" hangingPunct="1">
        <a:defRPr>
          <a:latin typeface="+mn-lt"/>
          <a:ea typeface="+mn-ea"/>
          <a:cs typeface="+mn-cs"/>
        </a:defRPr>
      </a:lvl8pPr>
      <a:lvl9pPr marL="2743132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sv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tiff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9.svg"/><Relationship Id="rId21" Type="http://schemas.openxmlformats.org/officeDocument/2006/relationships/image" Target="../media/image40.tiff"/><Relationship Id="rId7" Type="http://schemas.openxmlformats.org/officeDocument/2006/relationships/image" Target="../media/image26.tiff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8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11" Type="http://schemas.openxmlformats.org/officeDocument/2006/relationships/image" Target="../media/image30.tiff"/><Relationship Id="rId5" Type="http://schemas.openxmlformats.org/officeDocument/2006/relationships/image" Target="../media/image24.tiff"/><Relationship Id="rId15" Type="http://schemas.openxmlformats.org/officeDocument/2006/relationships/image" Target="../media/image34.png"/><Relationship Id="rId10" Type="http://schemas.openxmlformats.org/officeDocument/2006/relationships/image" Target="../media/image29.tiff"/><Relationship Id="rId19" Type="http://schemas.openxmlformats.org/officeDocument/2006/relationships/image" Target="../media/image38.png"/><Relationship Id="rId4" Type="http://schemas.openxmlformats.org/officeDocument/2006/relationships/image" Target="../media/image23.tiff"/><Relationship Id="rId9" Type="http://schemas.openxmlformats.org/officeDocument/2006/relationships/image" Target="../media/image28.tiff"/><Relationship Id="rId14" Type="http://schemas.openxmlformats.org/officeDocument/2006/relationships/image" Target="../media/image33.png"/><Relationship Id="rId22" Type="http://schemas.openxmlformats.org/officeDocument/2006/relationships/image" Target="../media/image41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CAABF87-7C2B-D948-9EE6-16FC3C6FD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8168" y="260648"/>
            <a:ext cx="4318480" cy="1224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6F77FD-E253-714A-AC70-00B8DBA52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"/>
          <a:stretch/>
        </p:blipFill>
        <p:spPr>
          <a:xfrm>
            <a:off x="0" y="1919262"/>
            <a:ext cx="7897554" cy="49411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661248"/>
            <a:ext cx="8064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Development Workshop</a:t>
            </a:r>
          </a:p>
        </p:txBody>
      </p:sp>
    </p:spTree>
    <p:extLst>
      <p:ext uri="{BB962C8B-B14F-4D97-AF65-F5344CB8AC3E}">
        <p14:creationId xmlns:p14="http://schemas.microsoft.com/office/powerpoint/2010/main" val="1989437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9973" y="208254"/>
            <a:ext cx="11475357" cy="1224642"/>
          </a:xfrm>
        </p:spPr>
        <p:txBody>
          <a:bodyPr/>
          <a:lstStyle/>
          <a:p>
            <a:r>
              <a:rPr lang="en-GB" dirty="0"/>
              <a:t>Methods of Engagement Manufacturing, Automotive, Engineering and FinTech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D9968-BC4C-B646-B8D8-0CC045EC0050}"/>
              </a:ext>
            </a:extLst>
          </p:cNvPr>
          <p:cNvSpPr txBox="1"/>
          <p:nvPr/>
        </p:nvSpPr>
        <p:spPr>
          <a:xfrm>
            <a:off x="1199456" y="1432896"/>
            <a:ext cx="4752528" cy="369332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chemeClr val="bg1"/>
                </a:solidFill>
                <a:cs typeface="Calibri" panose="020F0502020204030204" pitchFamily="34" charset="0"/>
              </a:rPr>
              <a:t>Internal workshops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ED9968-BC4C-B646-B8D8-0CC045EC0050}"/>
              </a:ext>
            </a:extLst>
          </p:cNvPr>
          <p:cNvSpPr txBox="1"/>
          <p:nvPr/>
        </p:nvSpPr>
        <p:spPr>
          <a:xfrm>
            <a:off x="5447928" y="2044599"/>
            <a:ext cx="4752528" cy="369332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bg1"/>
                </a:solidFill>
                <a:cs typeface="Calibri"/>
              </a:rPr>
              <a:t>Partnered workshops – Catapult </a:t>
            </a:r>
            <a:endParaRPr lang="en-GB" altLang="en-US" sz="20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ED9968-BC4C-B646-B8D8-0CC045EC0050}"/>
              </a:ext>
            </a:extLst>
          </p:cNvPr>
          <p:cNvSpPr txBox="1"/>
          <p:nvPr/>
        </p:nvSpPr>
        <p:spPr>
          <a:xfrm>
            <a:off x="1221323" y="2731783"/>
            <a:ext cx="4746329" cy="369332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chemeClr val="bg1"/>
                </a:solidFill>
                <a:cs typeface="Calibri" panose="020F0502020204030204" pitchFamily="34" charset="0"/>
              </a:rPr>
              <a:t>Speaking opportunities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ED9968-BC4C-B646-B8D8-0CC045EC0050}"/>
              </a:ext>
            </a:extLst>
          </p:cNvPr>
          <p:cNvSpPr txBox="1"/>
          <p:nvPr/>
        </p:nvSpPr>
        <p:spPr>
          <a:xfrm>
            <a:off x="5447928" y="3354215"/>
            <a:ext cx="4752528" cy="369332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Raising awareness internally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D9968-BC4C-B646-B8D8-0CC045EC0050}"/>
              </a:ext>
            </a:extLst>
          </p:cNvPr>
          <p:cNvSpPr txBox="1"/>
          <p:nvPr/>
        </p:nvSpPr>
        <p:spPr>
          <a:xfrm>
            <a:off x="1221323" y="3976647"/>
            <a:ext cx="4752528" cy="371788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Utilising existing relationships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ED9968-BC4C-B646-B8D8-0CC045EC0050}"/>
              </a:ext>
            </a:extLst>
          </p:cNvPr>
          <p:cNvSpPr txBox="1"/>
          <p:nvPr/>
        </p:nvSpPr>
        <p:spPr>
          <a:xfrm>
            <a:off x="5447928" y="4663831"/>
            <a:ext cx="4752528" cy="369332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Exhibitions and conferences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3A634-0E79-2347-B3F7-3C5063807A5D}"/>
              </a:ext>
            </a:extLst>
          </p:cNvPr>
          <p:cNvSpPr txBox="1"/>
          <p:nvPr/>
        </p:nvSpPr>
        <p:spPr>
          <a:xfrm>
            <a:off x="1221323" y="5288719"/>
            <a:ext cx="4752528" cy="369332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Public Relation Management </a:t>
            </a:r>
          </a:p>
        </p:txBody>
      </p:sp>
    </p:spTree>
    <p:extLst>
      <p:ext uri="{BB962C8B-B14F-4D97-AF65-F5344CB8AC3E}">
        <p14:creationId xmlns:p14="http://schemas.microsoft.com/office/powerpoint/2010/main" val="307875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700" y="342901"/>
            <a:ext cx="8964386" cy="742950"/>
          </a:xfrm>
        </p:spPr>
        <p:txBody>
          <a:bodyPr/>
          <a:lstStyle/>
          <a:p>
            <a:r>
              <a:rPr lang="en-GB" dirty="0"/>
              <a:t>Key Activity to Date Healthcare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5D7F21-CFE7-7342-9889-025B9F36463E}"/>
              </a:ext>
            </a:extLst>
          </p:cNvPr>
          <p:cNvSpPr/>
          <p:nvPr/>
        </p:nvSpPr>
        <p:spPr>
          <a:xfrm>
            <a:off x="4319661" y="3169970"/>
            <a:ext cx="3218213" cy="124690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Understand the Healthcare Sector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B971C29-5DA3-E74A-9924-A8BED8A64981}"/>
              </a:ext>
            </a:extLst>
          </p:cNvPr>
          <p:cNvSpPr/>
          <p:nvPr/>
        </p:nvSpPr>
        <p:spPr>
          <a:xfrm flipH="1">
            <a:off x="8662180" y="1834737"/>
            <a:ext cx="2364972" cy="73627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West Midlands Digital Health Learning Community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63D95E7-F644-B548-9A1A-A814DD05BA7C}"/>
              </a:ext>
            </a:extLst>
          </p:cNvPr>
          <p:cNvSpPr/>
          <p:nvPr/>
        </p:nvSpPr>
        <p:spPr>
          <a:xfrm>
            <a:off x="8734323" y="5070368"/>
            <a:ext cx="2220686" cy="76002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Digital Health Congress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9CC6EBD-636A-1B48-85E6-BF57BEE343E5}"/>
              </a:ext>
            </a:extLst>
          </p:cNvPr>
          <p:cNvSpPr/>
          <p:nvPr/>
        </p:nvSpPr>
        <p:spPr>
          <a:xfrm>
            <a:off x="991589" y="1888177"/>
            <a:ext cx="1983180" cy="64126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GIANT Health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F06E6BB-5CC1-7940-B960-22F53B55B040}"/>
              </a:ext>
            </a:extLst>
          </p:cNvPr>
          <p:cNvSpPr/>
          <p:nvPr/>
        </p:nvSpPr>
        <p:spPr>
          <a:xfrm>
            <a:off x="938151" y="4952010"/>
            <a:ext cx="2185059" cy="92627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Health 2.0 West Midlands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CE3A38-D4B3-1D47-A191-5ADD7E3F6B6B}"/>
              </a:ext>
            </a:extLst>
          </p:cNvPr>
          <p:cNvSpPr/>
          <p:nvPr/>
        </p:nvSpPr>
        <p:spPr>
          <a:xfrm>
            <a:off x="4871864" y="1793174"/>
            <a:ext cx="2113808" cy="81939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West Midlands Life Sciences Networking Group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A88D7F3-685C-ED40-AC75-3CB612B4E535}"/>
              </a:ext>
            </a:extLst>
          </p:cNvPr>
          <p:cNvSpPr/>
          <p:nvPr/>
        </p:nvSpPr>
        <p:spPr>
          <a:xfrm>
            <a:off x="4616543" y="5023262"/>
            <a:ext cx="2624447" cy="7837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Breakthrough in Healthcare Technology Conference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BEDA8E2-8A16-A246-B108-0F63A232E662}"/>
              </a:ext>
            </a:extLst>
          </p:cNvPr>
          <p:cNvSpPr/>
          <p:nvPr/>
        </p:nvSpPr>
        <p:spPr>
          <a:xfrm>
            <a:off x="8720681" y="3452552"/>
            <a:ext cx="2232562" cy="73627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NHS Engagement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410523A-75FA-4F47-966B-3C47C0E2FEF2}"/>
              </a:ext>
            </a:extLst>
          </p:cNvPr>
          <p:cNvSpPr/>
          <p:nvPr/>
        </p:nvSpPr>
        <p:spPr>
          <a:xfrm>
            <a:off x="546264" y="3325091"/>
            <a:ext cx="2968831" cy="73627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Private Sector Engagement </a:t>
            </a:r>
          </a:p>
        </p:txBody>
      </p:sp>
    </p:spTree>
    <p:extLst>
      <p:ext uri="{BB962C8B-B14F-4D97-AF65-F5344CB8AC3E}">
        <p14:creationId xmlns:p14="http://schemas.microsoft.com/office/powerpoint/2010/main" val="3530762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Opportunities &amp; Pipeline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51F18C-55BA-514A-A1AF-007B887EC9D4}"/>
              </a:ext>
            </a:extLst>
          </p:cNvPr>
          <p:cNvSpPr txBox="1"/>
          <p:nvPr/>
        </p:nvSpPr>
        <p:spPr>
          <a:xfrm>
            <a:off x="839416" y="1700808"/>
            <a:ext cx="8974423" cy="4093428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Health Education England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UHCW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George Eliot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Lloyds Pharmacy</a:t>
            </a:r>
          </a:p>
          <a:p>
            <a:r>
              <a:rPr lang="en-US" sz="200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Wellbeing Teams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EIT Digital Summer Schools</a:t>
            </a:r>
          </a:p>
          <a:p>
            <a:r>
              <a:rPr lang="en-US" sz="200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16</a:t>
            </a:r>
            <a:r>
              <a:rPr lang="en-US" sz="2000" baseline="30000">
                <a:solidFill>
                  <a:schemeClr val="bg1"/>
                </a:solidFill>
              </a:rPr>
              <a:t>th</a:t>
            </a:r>
            <a:r>
              <a:rPr lang="en-US" sz="2000">
                <a:solidFill>
                  <a:schemeClr val="bg1"/>
                </a:solidFill>
              </a:rPr>
              <a:t> March – Introduction to Cyber Security for Healthcare Professionals</a:t>
            </a:r>
          </a:p>
        </p:txBody>
      </p:sp>
    </p:spTree>
    <p:extLst>
      <p:ext uri="{BB962C8B-B14F-4D97-AF65-F5344CB8AC3E}">
        <p14:creationId xmlns:p14="http://schemas.microsoft.com/office/powerpoint/2010/main" val="527858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AC131-CC75-9A4B-9306-80821DEC2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376855"/>
            <a:ext cx="4464496" cy="1020586"/>
          </a:xfrm>
        </p:spPr>
        <p:txBody>
          <a:bodyPr/>
          <a:lstStyle/>
          <a:p>
            <a:r>
              <a:rPr lang="en-US" sz="3200"/>
              <a:t>My Objectives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8CAC875-FC23-9F4C-8514-41C3C3CA35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9992" y="192503"/>
            <a:ext cx="3600400" cy="10205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ADFA1A-1B9E-3A42-A1C5-F5166849DA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575" r="5885" b="38873"/>
          <a:stretch/>
        </p:blipFill>
        <p:spPr>
          <a:xfrm>
            <a:off x="9346949" y="933921"/>
            <a:ext cx="2110848" cy="5506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F51F18C-55BA-514A-A1AF-007B887EC9D4}"/>
              </a:ext>
            </a:extLst>
          </p:cNvPr>
          <p:cNvSpPr txBox="1"/>
          <p:nvPr/>
        </p:nvSpPr>
        <p:spPr>
          <a:xfrm>
            <a:off x="359065" y="1571392"/>
            <a:ext cx="7555171" cy="4093428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To raise the profile of the IoC through local, regional and national networking 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To be the lead on Healthcare content development at Level 6 and 7 and be the link between industry and academics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To have a good understanding of the Healthcare sector, its barriers and its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To have a good understanding of digital technology and the capabilities within the IoC Coventry team and wider consortium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To ultimately support with the NHS long term digital strategy </a:t>
            </a:r>
          </a:p>
        </p:txBody>
      </p:sp>
      <p:pic>
        <p:nvPicPr>
          <p:cNvPr id="1026" name="Picture 2" descr="Image result for west midlands digital health learning communi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949" y="4151672"/>
            <a:ext cx="1209925" cy="1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ealth 2.0 west midland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623" y="2650048"/>
            <a:ext cx="1362019" cy="136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nhs west midland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047" y="5664820"/>
            <a:ext cx="1996689" cy="99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aliciy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642" y="6038785"/>
            <a:ext cx="2003326" cy="45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health education engla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029" y="1624095"/>
            <a:ext cx="1274579" cy="127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uhc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159" y="3194456"/>
            <a:ext cx="1835969" cy="62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george eliot hospital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2"/>
          <a:stretch/>
        </p:blipFill>
        <p:spPr bwMode="auto">
          <a:xfrm>
            <a:off x="8791426" y="1718979"/>
            <a:ext cx="1397248" cy="6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eit digita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044" y="4358765"/>
            <a:ext cx="1166001" cy="158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964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AC131-CC75-9A4B-9306-80821DEC2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376855"/>
            <a:ext cx="6253911" cy="1020586"/>
          </a:xfrm>
        </p:spPr>
        <p:txBody>
          <a:bodyPr anchor="t"/>
          <a:lstStyle/>
          <a:p>
            <a:r>
              <a:rPr lang="en-US" sz="3200">
                <a:latin typeface="Verdana"/>
                <a:ea typeface="Verdana"/>
              </a:rPr>
              <a:t>My </a:t>
            </a:r>
            <a:r>
              <a:rPr lang="en-US" sz="3200" err="1">
                <a:latin typeface="Verdana"/>
                <a:ea typeface="Verdana"/>
              </a:rPr>
              <a:t>IoC</a:t>
            </a:r>
            <a:r>
              <a:rPr lang="en-US" sz="3200">
                <a:latin typeface="Verdana"/>
                <a:ea typeface="Verdana"/>
              </a:rPr>
              <a:t> Aims &amp; Objectives 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8CAC875-FC23-9F4C-8514-41C3C3CA35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37969" y="124009"/>
            <a:ext cx="2281884" cy="6609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9B0B1B-828C-FE4A-99DB-AB4719354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960" y="1176804"/>
            <a:ext cx="1086397" cy="821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E98FEE-55B7-D14F-8E7C-483718FB6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0584" y="2187659"/>
            <a:ext cx="1892041" cy="5705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63F325-F7B5-B144-AA4D-097F4F051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9072" y="2590432"/>
            <a:ext cx="1233697" cy="629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C5C217-98C9-C241-BDB1-2D60D41D9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9942" y="5258944"/>
            <a:ext cx="1080416" cy="7738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7DA0DB-7BFC-E449-B5ED-6849249930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4839" y="2846191"/>
            <a:ext cx="1049335" cy="9995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1191EA-32E2-CD45-BA39-C79B8B4233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2744" y="3354658"/>
            <a:ext cx="1552551" cy="4980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B7EB28-28BC-6A44-8B77-8CD8A25414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7086" y="5136265"/>
            <a:ext cx="941941" cy="8972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5A1FB7-9751-5E44-BD56-73D03CFF7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44764" y="3406029"/>
            <a:ext cx="1706505" cy="1625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449E17-A31D-504A-93C0-EF4A30243158}"/>
              </a:ext>
            </a:extLst>
          </p:cNvPr>
          <p:cNvSpPr/>
          <p:nvPr/>
        </p:nvSpPr>
        <p:spPr>
          <a:xfrm>
            <a:off x="265741" y="1309213"/>
            <a:ext cx="6096000" cy="5355312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 raise the profile of the </a:t>
            </a:r>
            <a:r>
              <a:rPr lang="en-US" dirty="0" err="1">
                <a:solidFill>
                  <a:schemeClr val="bg1"/>
                </a:solidFill>
              </a:rPr>
              <a:t>IoC</a:t>
            </a:r>
            <a:r>
              <a:rPr lang="en-US" dirty="0">
                <a:solidFill>
                  <a:schemeClr val="bg1"/>
                </a:solidFill>
              </a:rPr>
              <a:t> through local, regional and national networking and marketing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 be the lead on Automotive and Manufacturing Level 6 and 7 qualification development opportunities and be the link between industry and academics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Be the first point of contact for new businesses within the sector wanting to engage with </a:t>
            </a:r>
            <a:r>
              <a:rPr lang="en-US" dirty="0" err="1">
                <a:solidFill>
                  <a:schemeClr val="bg1"/>
                </a:solidFill>
              </a:rPr>
              <a:t>IoC</a:t>
            </a:r>
            <a:r>
              <a:rPr lang="en-US" dirty="0">
                <a:solidFill>
                  <a:schemeClr val="bg1"/>
                </a:solidFill>
              </a:rPr>
              <a:t> CU or are seeking digital transformation.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 manage customer and partner 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 actively seek out opportunities to support digital skills growth in industry.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cs typeface="Arial"/>
              </a:rPr>
              <a:t>To develop a diagnostics tool 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45B19969-1E7C-48E2-A757-8DB62F7BD8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0639" y="3992740"/>
            <a:ext cx="1055777" cy="1030093"/>
          </a:xfrm>
          <a:prstGeom prst="rect">
            <a:avLst/>
          </a:prstGeom>
        </p:spPr>
      </p:pic>
      <p:pic>
        <p:nvPicPr>
          <p:cNvPr id="11" name="Picture 20" descr="A close up of a logo&#10;&#10;Description generated with high confidence">
            <a:extLst>
              <a:ext uri="{FF2B5EF4-FFF2-40B4-BE49-F238E27FC236}">
                <a16:creationId xmlns:a16="http://schemas.microsoft.com/office/drawing/2014/main" id="{9678DB94-9BC7-4841-B3EB-33BC76738E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668" y="918252"/>
            <a:ext cx="1083068" cy="1083068"/>
          </a:xfrm>
          <a:prstGeom prst="rect">
            <a:avLst/>
          </a:prstGeom>
        </p:spPr>
      </p:pic>
      <p:pic>
        <p:nvPicPr>
          <p:cNvPr id="26" name="Picture 26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0379F87F-4D16-4E44-AB92-E9832CAF30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40939" y="3898259"/>
            <a:ext cx="1493178" cy="465616"/>
          </a:xfrm>
          <a:prstGeom prst="rect">
            <a:avLst/>
          </a:prstGeom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8E4C3DDF-34F3-465C-BD75-AFEF4BA87F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68647" y="4510087"/>
            <a:ext cx="1493178" cy="680344"/>
          </a:xfrm>
          <a:prstGeom prst="rect">
            <a:avLst/>
          </a:prstGeom>
        </p:spPr>
      </p:pic>
      <p:pic>
        <p:nvPicPr>
          <p:cNvPr id="30" name="Picture 3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4124552-D7D9-48E3-A8E9-766EEB2EF3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7861" y="6115809"/>
            <a:ext cx="2015448" cy="671012"/>
          </a:xfrm>
          <a:prstGeom prst="rect">
            <a:avLst/>
          </a:prstGeom>
        </p:spPr>
      </p:pic>
      <p:pic>
        <p:nvPicPr>
          <p:cNvPr id="32" name="Picture 32">
            <a:extLst>
              <a:ext uri="{FF2B5EF4-FFF2-40B4-BE49-F238E27FC236}">
                <a16:creationId xmlns:a16="http://schemas.microsoft.com/office/drawing/2014/main" id="{9BB75D76-20D8-4BE0-BD86-846CF66FEF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30276" y="5358080"/>
            <a:ext cx="1557606" cy="1150491"/>
          </a:xfrm>
          <a:prstGeom prst="rect">
            <a:avLst/>
          </a:prstGeom>
        </p:spPr>
      </p:pic>
      <p:pic>
        <p:nvPicPr>
          <p:cNvPr id="34" name="Picture 34">
            <a:extLst>
              <a:ext uri="{FF2B5EF4-FFF2-40B4-BE49-F238E27FC236}">
                <a16:creationId xmlns:a16="http://schemas.microsoft.com/office/drawing/2014/main" id="{F7C9B56B-87A1-4312-AA92-9084B2D54D7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86490" y="4486825"/>
            <a:ext cx="1373313" cy="701182"/>
          </a:xfrm>
          <a:prstGeom prst="rect">
            <a:avLst/>
          </a:prstGeom>
        </p:spPr>
      </p:pic>
      <p:pic>
        <p:nvPicPr>
          <p:cNvPr id="36" name="Picture 36">
            <a:extLst>
              <a:ext uri="{FF2B5EF4-FFF2-40B4-BE49-F238E27FC236}">
                <a16:creationId xmlns:a16="http://schemas.microsoft.com/office/drawing/2014/main" id="{C89D4CB3-8823-41A0-A6F3-91FC78B21BD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03368" y="1306915"/>
            <a:ext cx="2015448" cy="596860"/>
          </a:xfrm>
          <a:prstGeom prst="rect">
            <a:avLst/>
          </a:prstGeom>
        </p:spPr>
      </p:pic>
      <p:pic>
        <p:nvPicPr>
          <p:cNvPr id="38" name="Picture 38">
            <a:extLst>
              <a:ext uri="{FF2B5EF4-FFF2-40B4-BE49-F238E27FC236}">
                <a16:creationId xmlns:a16="http://schemas.microsoft.com/office/drawing/2014/main" id="{814F5275-346A-491C-B035-8489674C8E5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76198" y="300929"/>
            <a:ext cx="2263740" cy="485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B870D2-2DEE-FA47-AD26-19115BACC4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50551" y="5520955"/>
            <a:ext cx="1282228" cy="609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FA641F-00F2-FE42-94F0-EE208DA0338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508290" y="2094725"/>
            <a:ext cx="1372809" cy="8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1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6700" y="285751"/>
            <a:ext cx="7372350" cy="1325165"/>
          </a:xfrm>
        </p:spPr>
        <p:txBody>
          <a:bodyPr/>
          <a:lstStyle/>
          <a:p>
            <a:r>
              <a:rPr lang="en-GB" dirty="0"/>
              <a:t>Task 2 : Key Objectives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1F18C-55BA-514A-A1AF-007B887EC9D4}"/>
              </a:ext>
            </a:extLst>
          </p:cNvPr>
          <p:cNvSpPr txBox="1"/>
          <p:nvPr/>
        </p:nvSpPr>
        <p:spPr>
          <a:xfrm>
            <a:off x="477785" y="3832185"/>
            <a:ext cx="6076043" cy="1200329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Identify your 5 key objectives and discuss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CBFE2-4E03-D84A-9093-FAA7C3F49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718" y="1610916"/>
            <a:ext cx="3010178" cy="14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15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8173"/>
            <a:ext cx="7904843" cy="1325165"/>
          </a:xfrm>
        </p:spPr>
        <p:txBody>
          <a:bodyPr/>
          <a:lstStyle/>
          <a:p>
            <a:r>
              <a:rPr lang="en-GB" dirty="0"/>
              <a:t>Task 3: Collaborative approach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51F18C-55BA-514A-A1AF-007B887EC9D4}"/>
              </a:ext>
            </a:extLst>
          </p:cNvPr>
          <p:cNvSpPr txBox="1"/>
          <p:nvPr/>
        </p:nvSpPr>
        <p:spPr>
          <a:xfrm>
            <a:off x="370114" y="1383338"/>
            <a:ext cx="6096000" cy="1569660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What opportunities are there for collaboration across the consortium?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3AFBE4-FE22-3148-BAE8-50D95FCF8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286" y="3033485"/>
            <a:ext cx="4905828" cy="308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02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5BAC87-8065-F247-A017-DC9CA7ACFFFB}"/>
              </a:ext>
            </a:extLst>
          </p:cNvPr>
          <p:cNvSpPr txBox="1"/>
          <p:nvPr/>
        </p:nvSpPr>
        <p:spPr>
          <a:xfrm>
            <a:off x="343408" y="2723853"/>
            <a:ext cx="3325058" cy="1200329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SohoGothicPro"/>
              </a:rPr>
              <a:t>Deepak </a:t>
            </a:r>
            <a:r>
              <a:rPr lang="en-GB" sz="2400" dirty="0" err="1">
                <a:solidFill>
                  <a:schemeClr val="bg1"/>
                </a:solidFill>
                <a:latin typeface="SohoGothicPro"/>
              </a:rPr>
              <a:t>Farmah</a:t>
            </a:r>
            <a:endParaRPr lang="en-GB" sz="2400" dirty="0">
              <a:solidFill>
                <a:schemeClr val="bg1"/>
              </a:solidFill>
              <a:latin typeface="SohoGothicPro"/>
            </a:endParaRPr>
          </a:p>
          <a:p>
            <a:pPr algn="ctr"/>
            <a:r>
              <a:rPr lang="en-GB" sz="2400" dirty="0" err="1">
                <a:solidFill>
                  <a:schemeClr val="bg1"/>
                </a:solidFill>
              </a:rPr>
              <a:t>dfarmah@cueltd.co.uk</a:t>
            </a:r>
            <a:endParaRPr lang="en-GB" sz="2400" dirty="0">
              <a:solidFill>
                <a:schemeClr val="bg1"/>
              </a:solidFill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07392 096215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BAC87-8065-F247-A017-DC9CA7ACFFFB}"/>
              </a:ext>
            </a:extLst>
          </p:cNvPr>
          <p:cNvSpPr txBox="1"/>
          <p:nvPr/>
        </p:nvSpPr>
        <p:spPr>
          <a:xfrm>
            <a:off x="4281110" y="2723853"/>
            <a:ext cx="3325058" cy="1200329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SohoGothicPro"/>
              </a:rPr>
              <a:t>Louise Phipps</a:t>
            </a:r>
          </a:p>
          <a:p>
            <a:pPr algn="ctr"/>
            <a:r>
              <a:rPr lang="en-GB" sz="2400" dirty="0" err="1">
                <a:solidFill>
                  <a:schemeClr val="bg1"/>
                </a:solidFill>
              </a:rPr>
              <a:t>lphipps@cueltd.co.uk</a:t>
            </a:r>
            <a:endParaRPr lang="en-GB" sz="2400" dirty="0">
              <a:solidFill>
                <a:schemeClr val="bg1"/>
              </a:solidFill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07392 096318</a:t>
            </a:r>
          </a:p>
        </p:txBody>
      </p:sp>
      <p:pic>
        <p:nvPicPr>
          <p:cNvPr id="6" name="Graphic 3">
            <a:extLst>
              <a:ext uri="{FF2B5EF4-FFF2-40B4-BE49-F238E27FC236}">
                <a16:creationId xmlns:a16="http://schemas.microsoft.com/office/drawing/2014/main" id="{ECAABF87-7C2B-D948-9EE6-16FC3C6FD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1784" y="5669868"/>
            <a:ext cx="3810424" cy="1080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6F77FD-E253-714A-AC70-00B8DBA52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" t="26923" r="11672" b="32692"/>
          <a:stretch/>
        </p:blipFill>
        <p:spPr>
          <a:xfrm>
            <a:off x="0" y="5561856"/>
            <a:ext cx="401187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39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Workshop Objectives</a:t>
            </a:r>
            <a:br>
              <a:rPr lang="en-GB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ED9968-BC4C-B646-B8D8-0CC045EC0050}"/>
              </a:ext>
            </a:extLst>
          </p:cNvPr>
          <p:cNvSpPr txBox="1"/>
          <p:nvPr/>
        </p:nvSpPr>
        <p:spPr>
          <a:xfrm>
            <a:off x="276572" y="1340768"/>
            <a:ext cx="6107460" cy="3970318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•"/>
            </a:pPr>
            <a:endParaRPr lang="en-GB" altLang="en-US" sz="2000" dirty="0"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•"/>
            </a:pPr>
            <a:r>
              <a:rPr lang="en-GB" altLang="en-US" sz="2000" dirty="0">
                <a:cs typeface="Calibri" panose="020F0502020204030204" pitchFamily="34" charset="0"/>
              </a:rPr>
              <a:t>To understand some of the main challenges of engaging with industry/businesses</a:t>
            </a:r>
          </a:p>
          <a:p>
            <a:pPr marL="285750" indent="-285750">
              <a:lnSpc>
                <a:spcPct val="9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•"/>
            </a:pPr>
            <a:endParaRPr lang="en-GB" altLang="en-US" sz="2000" dirty="0"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•"/>
            </a:pPr>
            <a:r>
              <a:rPr lang="en-GB" altLang="en-US" sz="2000" dirty="0">
                <a:cs typeface="Calibri" panose="020F0502020204030204" pitchFamily="34" charset="0"/>
              </a:rPr>
              <a:t>To identify the various avenues through which </a:t>
            </a:r>
            <a:r>
              <a:rPr lang="en-GB" altLang="en-US" sz="2000" dirty="0" err="1">
                <a:cs typeface="Calibri" panose="020F0502020204030204" pitchFamily="34" charset="0"/>
              </a:rPr>
              <a:t>IoC</a:t>
            </a:r>
            <a:r>
              <a:rPr lang="en-GB" altLang="en-US" sz="2000" dirty="0">
                <a:cs typeface="Calibri" panose="020F0502020204030204" pitchFamily="34" charset="0"/>
              </a:rPr>
              <a:t> can engage with local firms, businesses and other intermediaries in relation to course development research and innovative activity.</a:t>
            </a:r>
          </a:p>
          <a:p>
            <a:pPr marL="285750" indent="-285750">
              <a:lnSpc>
                <a:spcPct val="9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•"/>
            </a:pPr>
            <a:endParaRPr lang="en-GB" altLang="en-US" sz="2000" dirty="0"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•"/>
            </a:pPr>
            <a:r>
              <a:rPr lang="en-GB" altLang="en-US" sz="2000" dirty="0">
                <a:cs typeface="Calibri" panose="020F0502020204030204" pitchFamily="34" charset="0"/>
              </a:rPr>
              <a:t>Sector focused activity </a:t>
            </a:r>
          </a:p>
          <a:p>
            <a:pPr marL="285750" indent="-285750">
              <a:lnSpc>
                <a:spcPct val="9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•"/>
            </a:pPr>
            <a:endParaRPr lang="en-GB" altLang="en-US" sz="2000" dirty="0"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Clr>
                <a:schemeClr val="tx1"/>
              </a:buClr>
              <a:buSzPct val="50000"/>
              <a:buFont typeface="Arial" panose="020B0604020202020204" pitchFamily="34" charset="0"/>
              <a:buChar char="•"/>
            </a:pPr>
            <a:r>
              <a:rPr lang="en-GB" altLang="en-US" sz="2000" dirty="0">
                <a:cs typeface="Calibri" panose="020F0502020204030204" pitchFamily="34" charset="0"/>
              </a:rPr>
              <a:t>To explore opportunities to support business engagement 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50000"/>
            </a:pPr>
            <a:endParaRPr lang="en-GB" altLang="en-US" sz="20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0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342901"/>
            <a:ext cx="6667500" cy="1384870"/>
          </a:xfrm>
        </p:spPr>
        <p:txBody>
          <a:bodyPr/>
          <a:lstStyle/>
          <a:p>
            <a:r>
              <a:rPr lang="en-GB" dirty="0"/>
              <a:t>Deepak </a:t>
            </a:r>
            <a:r>
              <a:rPr lang="en-GB" dirty="0" err="1"/>
              <a:t>Farmah</a:t>
            </a:r>
            <a:r>
              <a:rPr lang="en-GB" dirty="0"/>
              <a:t> – Business Development Manager CU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0A99FC-931B-4AAE-B21B-5B94EC557F8D}"/>
              </a:ext>
            </a:extLst>
          </p:cNvPr>
          <p:cNvSpPr txBox="1"/>
          <p:nvPr/>
        </p:nvSpPr>
        <p:spPr>
          <a:xfrm>
            <a:off x="556516" y="1727771"/>
            <a:ext cx="6377683" cy="501675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  <a:cs typeface="Arial"/>
              </a:rPr>
              <a:t>Graduate of Coventry university (Automotive Engineering)</a:t>
            </a:r>
          </a:p>
          <a:p>
            <a:endParaRPr lang="en-US" dirty="0">
              <a:solidFill>
                <a:srgbClr val="FFFFFF"/>
              </a:solidFill>
              <a:cs typeface="Arial"/>
            </a:endParaRPr>
          </a:p>
          <a:p>
            <a:r>
              <a:rPr lang="en-US" dirty="0">
                <a:solidFill>
                  <a:srgbClr val="FFFFFF"/>
                </a:solidFill>
                <a:cs typeface="Arial"/>
              </a:rPr>
              <a:t>5 years as an Automotive Engineer (Honda and Aston Martin)</a:t>
            </a:r>
            <a:endParaRPr lang="en-US" dirty="0"/>
          </a:p>
          <a:p>
            <a:endParaRPr lang="en-US" dirty="0">
              <a:solidFill>
                <a:srgbClr val="FFFFFF"/>
              </a:solidFill>
              <a:cs typeface="Arial"/>
            </a:endParaRPr>
          </a:p>
          <a:p>
            <a:r>
              <a:rPr lang="en-US" dirty="0">
                <a:solidFill>
                  <a:srgbClr val="FFFFFF"/>
                </a:solidFill>
                <a:cs typeface="Arial"/>
              </a:rPr>
              <a:t>10 years' experience in Education – Teacher, Senior Manager and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Ofsted</a:t>
            </a:r>
            <a:r>
              <a:rPr lang="en-US" dirty="0">
                <a:solidFill>
                  <a:srgbClr val="FFFFFF"/>
                </a:solidFill>
                <a:cs typeface="Arial"/>
              </a:rPr>
              <a:t> inspector </a:t>
            </a:r>
          </a:p>
          <a:p>
            <a:endParaRPr lang="en-US" dirty="0">
              <a:cs typeface="Arial"/>
            </a:endParaRP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cs typeface="Arial"/>
              </a:rPr>
              <a:t> Chair of the Innovation to Inspire Education Trust</a:t>
            </a:r>
          </a:p>
          <a:p>
            <a:pPr>
              <a:buFont typeface="Arial"/>
              <a:buChar char="•"/>
            </a:pPr>
            <a:endParaRPr lang="en-US" dirty="0">
              <a:solidFill>
                <a:srgbClr val="FFFFFF"/>
              </a:solidFill>
              <a:cs typeface="Arial"/>
            </a:endParaRP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cs typeface="Arial"/>
              </a:rPr>
              <a:t> Business Owner</a:t>
            </a:r>
            <a:r>
              <a:rPr lang="en-US">
                <a:solidFill>
                  <a:srgbClr val="FFFFFF"/>
                </a:solidFill>
                <a:cs typeface="Arial"/>
              </a:rPr>
              <a:t> (Since </a:t>
            </a:r>
            <a:r>
              <a:rPr lang="en-US" dirty="0">
                <a:solidFill>
                  <a:srgbClr val="FFFFFF"/>
                </a:solidFill>
                <a:cs typeface="Arial"/>
              </a:rPr>
              <a:t>2015)</a:t>
            </a:r>
          </a:p>
          <a:p>
            <a:pPr>
              <a:buFont typeface="Arial"/>
              <a:buChar char="•"/>
            </a:pPr>
            <a:endParaRPr lang="en-US" dirty="0">
              <a:solidFill>
                <a:srgbClr val="FFFFFF"/>
              </a:solidFill>
              <a:cs typeface="Arial"/>
            </a:endParaRP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cs typeface="Arial"/>
              </a:rPr>
              <a:t> Why this role? </a:t>
            </a: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1400" dirty="0">
                <a:solidFill>
                  <a:srgbClr val="FFFFFF"/>
                </a:solidFill>
                <a:cs typeface="Arial"/>
              </a:rPr>
              <a:t>I am a Digital Technology advocate and enthusiast </a:t>
            </a:r>
          </a:p>
          <a:p>
            <a:pPr lvl="1">
              <a:buFont typeface="Arial"/>
              <a:buChar char="•"/>
            </a:pPr>
            <a:r>
              <a:rPr lang="en-US" sz="1400" dirty="0">
                <a:solidFill>
                  <a:srgbClr val="FFFFFF"/>
                </a:solidFill>
                <a:cs typeface="Arial"/>
              </a:rPr>
              <a:t> To raise my business development portfolio in the digital economy </a:t>
            </a:r>
          </a:p>
          <a:p>
            <a:pPr>
              <a:buFont typeface="Arial"/>
              <a:buChar char="•"/>
            </a:pPr>
            <a:endParaRPr lang="en-US" dirty="0">
              <a:solidFill>
                <a:srgbClr val="FFFFFF"/>
              </a:solidFill>
              <a:cs typeface="Arial"/>
            </a:endParaRPr>
          </a:p>
          <a:p>
            <a:pPr>
              <a:buFont typeface="Arial"/>
              <a:buChar char="•"/>
            </a:pPr>
            <a:endParaRPr lang="en-US" dirty="0">
              <a:solidFill>
                <a:srgbClr val="FFFFFF"/>
              </a:solidFill>
              <a:cs typeface="Arial"/>
            </a:endParaRPr>
          </a:p>
          <a:p>
            <a:r>
              <a:rPr lang="en-US" dirty="0">
                <a:cs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01653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Louise Phipps – Business Development Manager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D9968-BC4C-B646-B8D8-0CC045EC0050}"/>
              </a:ext>
            </a:extLst>
          </p:cNvPr>
          <p:cNvSpPr txBox="1"/>
          <p:nvPr/>
        </p:nvSpPr>
        <p:spPr>
          <a:xfrm>
            <a:off x="463137" y="1521921"/>
            <a:ext cx="6696744" cy="4401205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6 years experience in FE in a variety of BDM roles and as Apprenticeship Manager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5 years on various DWP contracts including Work </a:t>
            </a:r>
            <a:r>
              <a:rPr lang="en-US" sz="2000" dirty="0" err="1"/>
              <a:t>Programme</a:t>
            </a:r>
            <a:r>
              <a:rPr lang="en-US" sz="2000" dirty="0"/>
              <a:t>, Flexible New Deal and Pathways for private training </a:t>
            </a:r>
            <a:r>
              <a:rPr lang="en-US" sz="2000" dirty="0" err="1"/>
              <a:t>organisations</a:t>
            </a:r>
            <a:r>
              <a:rPr lang="en-US" sz="2000" dirty="0"/>
              <a:t> such as </a:t>
            </a:r>
            <a:r>
              <a:rPr lang="en-US" sz="2000" dirty="0" err="1"/>
              <a:t>LearnDirect</a:t>
            </a:r>
            <a:r>
              <a:rPr lang="en-US" sz="2000" dirty="0"/>
              <a:t> and Working Links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 years as an Enterprise Advisor for the Growth Hub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Qualified in IAG, Management and LLB (Hons) Criminal Law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Why this role? Comfort zone </a:t>
            </a:r>
            <a:endParaRPr lang="en-GB" altLang="en-US" sz="20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410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85751"/>
            <a:ext cx="7372350" cy="63915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Task 1: </a:t>
            </a:r>
            <a:r>
              <a:rPr lang="en-US" sz="3200" dirty="0"/>
              <a:t>Introduce yourself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1F18C-55BA-514A-A1AF-007B887EC9D4}"/>
              </a:ext>
            </a:extLst>
          </p:cNvPr>
          <p:cNvSpPr txBox="1"/>
          <p:nvPr/>
        </p:nvSpPr>
        <p:spPr>
          <a:xfrm>
            <a:off x="266700" y="3966783"/>
            <a:ext cx="7372350" cy="1569661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Where are you from?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What is your job role?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What is your background?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615CD-65EB-0B42-8B01-2A9942438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946" y="1253861"/>
            <a:ext cx="2238829" cy="223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59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700" y="342901"/>
            <a:ext cx="9717732" cy="74295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Theme 3: Digitising the Professions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D9968-BC4C-B646-B8D8-0CC045EC0050}"/>
              </a:ext>
            </a:extLst>
          </p:cNvPr>
          <p:cNvSpPr txBox="1"/>
          <p:nvPr/>
        </p:nvSpPr>
        <p:spPr>
          <a:xfrm>
            <a:off x="391886" y="1291772"/>
            <a:ext cx="6554990" cy="3693319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342900" indent="-342900">
              <a:lnSpc>
                <a:spcPct val="90000"/>
              </a:lnSpc>
              <a:buClr>
                <a:schemeClr val="bg1"/>
              </a:buClr>
              <a:buSzPct val="50000"/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SzPct val="50000"/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Sectors Coventry University engage with: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SzPct val="50000"/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914400" lvl="1" indent="-457200">
              <a:lnSpc>
                <a:spcPct val="90000"/>
              </a:lnSpc>
              <a:buClr>
                <a:schemeClr val="bg1"/>
              </a:buClr>
              <a:buSzPct val="50000"/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Engineering and Manufacturing</a:t>
            </a:r>
          </a:p>
          <a:p>
            <a:pPr marL="914400" lvl="1" indent="-457200">
              <a:lnSpc>
                <a:spcPct val="90000"/>
              </a:lnSpc>
              <a:buClr>
                <a:schemeClr val="bg1"/>
              </a:buClr>
              <a:buSzPct val="50000"/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914400" lvl="1" indent="-457200">
              <a:lnSpc>
                <a:spcPct val="90000"/>
              </a:lnSpc>
              <a:buClr>
                <a:schemeClr val="bg1"/>
              </a:buClr>
              <a:buSzPct val="50000"/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Automotive</a:t>
            </a:r>
          </a:p>
          <a:p>
            <a:pPr marL="800100" lvl="1" indent="-342900">
              <a:lnSpc>
                <a:spcPct val="90000"/>
              </a:lnSpc>
              <a:buClr>
                <a:schemeClr val="bg1"/>
              </a:buClr>
              <a:buSzPct val="50000"/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914400" lvl="1" indent="-457200">
              <a:lnSpc>
                <a:spcPct val="90000"/>
              </a:lnSpc>
              <a:buClr>
                <a:schemeClr val="bg1"/>
              </a:buClr>
              <a:buSzPct val="50000"/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Healthcare</a:t>
            </a:r>
          </a:p>
          <a:p>
            <a:pPr marL="800100" lvl="1" indent="-342900">
              <a:lnSpc>
                <a:spcPct val="90000"/>
              </a:lnSpc>
              <a:buClr>
                <a:schemeClr val="bg1"/>
              </a:buClr>
              <a:buSzPct val="50000"/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914400" lvl="1" indent="-457200">
              <a:lnSpc>
                <a:spcPct val="90000"/>
              </a:lnSpc>
              <a:buClr>
                <a:schemeClr val="bg1"/>
              </a:buClr>
              <a:buSzPct val="50000"/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Creative Industries </a:t>
            </a:r>
          </a:p>
          <a:p>
            <a:pPr marL="914400" lvl="1" indent="-457200">
              <a:lnSpc>
                <a:spcPct val="90000"/>
              </a:lnSpc>
              <a:buClr>
                <a:srgbClr val="FFFFFF"/>
              </a:buClr>
              <a:buSzPct val="50000"/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914400" lvl="1" indent="-457200">
              <a:lnSpc>
                <a:spcPct val="90000"/>
              </a:lnSpc>
              <a:buClr>
                <a:srgbClr val="FFFFFF"/>
              </a:buClr>
              <a:buSzPct val="50000"/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bg1"/>
                </a:solidFill>
                <a:cs typeface="Calibri"/>
              </a:rPr>
              <a:t>FinTech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SzPct val="50000"/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51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B29598-A063-F14E-AFED-00FC150DF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74" y="260648"/>
            <a:ext cx="7046362" cy="1045867"/>
          </a:xfrm>
        </p:spPr>
        <p:txBody>
          <a:bodyPr/>
          <a:lstStyle/>
          <a:p>
            <a:r>
              <a:rPr lang="en-US" altLang="en-US" sz="2800"/>
              <a:t>Number of major challenges in university–industry interactions:</a:t>
            </a:r>
            <a:br>
              <a:rPr lang="en-US" altLang="en-US"/>
            </a:br>
            <a:br>
              <a:rPr lang="en-US"/>
            </a:b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51F18C-55BA-514A-A1AF-007B887EC9D4}"/>
              </a:ext>
            </a:extLst>
          </p:cNvPr>
          <p:cNvSpPr txBox="1"/>
          <p:nvPr/>
        </p:nvSpPr>
        <p:spPr>
          <a:xfrm>
            <a:off x="551384" y="1556792"/>
            <a:ext cx="11089232" cy="3785652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Lack of quality information about what is on offer from the </a:t>
            </a:r>
            <a:r>
              <a:rPr lang="en-US" altLang="en-US" sz="2000" dirty="0" err="1"/>
              <a:t>IoC</a:t>
            </a:r>
            <a:r>
              <a:rPr lang="en-US" altLang="en-US" sz="2000" dirty="0"/>
              <a:t> (internal and external)</a:t>
            </a:r>
            <a:endParaRPr lang="en-US" altLang="en-US" sz="2000" dirty="0">
              <a:cs typeface="Arial"/>
            </a:endParaRPr>
          </a:p>
          <a:p>
            <a:endParaRPr lang="en-US" altLang="en-US" sz="20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Industry cannot see the relevance of the </a:t>
            </a:r>
            <a:r>
              <a:rPr lang="en-US" altLang="en-US" sz="2000" dirty="0" err="1"/>
              <a:t>IoC</a:t>
            </a:r>
            <a:r>
              <a:rPr lang="en-US" altLang="en-US" sz="2000" dirty="0"/>
              <a:t> in terms of the their business needs</a:t>
            </a:r>
            <a:endParaRPr lang="en-US" altLang="en-US" sz="2000" dirty="0">
              <a:cs typeface="Arial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Understanding the business/industry needs 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cs typeface="Arial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Raising </a:t>
            </a:r>
            <a:r>
              <a:rPr lang="en-US" altLang="en-US" sz="2000" dirty="0" err="1"/>
              <a:t>IoC</a:t>
            </a:r>
            <a:r>
              <a:rPr lang="en-US" altLang="en-US" sz="2000" dirty="0"/>
              <a:t> awareness </a:t>
            </a:r>
            <a:endParaRPr lang="en-US" altLang="en-US" sz="2000" dirty="0">
              <a:cs typeface="Arial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Coordinating academic and industry collaboration </a:t>
            </a:r>
            <a:endParaRPr lang="en-US" altLang="en-US" sz="2000" dirty="0">
              <a:cs typeface="Arial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SMEs resources and time are limited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19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CAABF87-7C2B-D948-9EE6-16FC3C6FD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44272" y="342860"/>
            <a:ext cx="32258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F4001D-A9AD-1E41-82F6-A1365649E506}"/>
              </a:ext>
            </a:extLst>
          </p:cNvPr>
          <p:cNvSpPr txBox="1"/>
          <p:nvPr/>
        </p:nvSpPr>
        <p:spPr>
          <a:xfrm>
            <a:off x="301161" y="338395"/>
            <a:ext cx="832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err="1">
                <a:solidFill>
                  <a:schemeClr val="bg1"/>
                </a:solidFill>
              </a:rPr>
              <a:t>IoC</a:t>
            </a:r>
            <a:r>
              <a:rPr lang="en-GB" sz="2400" b="1">
                <a:solidFill>
                  <a:schemeClr val="bg1"/>
                </a:solidFill>
              </a:rPr>
              <a:t> Coventry University Industry Engagement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5BAC87-8065-F247-A017-DC9CA7ACFFFB}"/>
              </a:ext>
            </a:extLst>
          </p:cNvPr>
          <p:cNvSpPr txBox="1"/>
          <p:nvPr/>
        </p:nvSpPr>
        <p:spPr>
          <a:xfrm>
            <a:off x="301163" y="1017505"/>
            <a:ext cx="2160240" cy="646331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SohoGothicPro"/>
              </a:rPr>
              <a:t>Clarity about the purpose of </a:t>
            </a:r>
            <a:r>
              <a:rPr lang="en-GB" err="1">
                <a:solidFill>
                  <a:schemeClr val="bg1"/>
                </a:solidFill>
                <a:latin typeface="SohoGothicPro"/>
              </a:rPr>
              <a:t>IoC</a:t>
            </a:r>
            <a:r>
              <a:rPr lang="en-GB">
                <a:solidFill>
                  <a:schemeClr val="bg1"/>
                </a:solidFill>
                <a:latin typeface="SohoGothicPro"/>
              </a:rPr>
              <a:t>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2DC44A-90FC-A147-B58D-9F0CC6DECD43}"/>
              </a:ext>
            </a:extLst>
          </p:cNvPr>
          <p:cNvSpPr txBox="1"/>
          <p:nvPr/>
        </p:nvSpPr>
        <p:spPr>
          <a:xfrm>
            <a:off x="301162" y="1798738"/>
            <a:ext cx="2160240" cy="646331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SohoGothicPro"/>
              </a:rPr>
              <a:t>Expressing </a:t>
            </a:r>
            <a:r>
              <a:rPr lang="en-GB" err="1">
                <a:solidFill>
                  <a:schemeClr val="bg1"/>
                </a:solidFill>
                <a:latin typeface="SohoGothicPro"/>
              </a:rPr>
              <a:t>IoC</a:t>
            </a:r>
            <a:r>
              <a:rPr lang="en-GB">
                <a:solidFill>
                  <a:schemeClr val="bg1"/>
                </a:solidFill>
                <a:latin typeface="SohoGothicPro"/>
              </a:rPr>
              <a:t>  benefits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FA02AA-66CB-6A4F-9D46-5FA96AD6DA8F}"/>
              </a:ext>
            </a:extLst>
          </p:cNvPr>
          <p:cNvSpPr txBox="1"/>
          <p:nvPr/>
        </p:nvSpPr>
        <p:spPr>
          <a:xfrm>
            <a:off x="301161" y="2562745"/>
            <a:ext cx="2160241" cy="923330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SohoGothicPro"/>
              </a:rPr>
              <a:t>Use alternative</a:t>
            </a:r>
          </a:p>
          <a:p>
            <a:pPr algn="ctr"/>
            <a:r>
              <a:rPr lang="en-GB">
                <a:solidFill>
                  <a:schemeClr val="bg1"/>
                </a:solidFill>
                <a:latin typeface="SohoGothicPro"/>
              </a:rPr>
              <a:t>/ intermediary  organisations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C08963-DA99-BC48-9900-C650573FAD8C}"/>
              </a:ext>
            </a:extLst>
          </p:cNvPr>
          <p:cNvSpPr txBox="1"/>
          <p:nvPr/>
        </p:nvSpPr>
        <p:spPr>
          <a:xfrm>
            <a:off x="301161" y="4344272"/>
            <a:ext cx="2170583" cy="646331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SohoGothicPro"/>
              </a:rPr>
              <a:t>Create long-term relationships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6F3DC9-1909-AF4C-A3E8-E8435E46B771}"/>
              </a:ext>
            </a:extLst>
          </p:cNvPr>
          <p:cNvSpPr txBox="1"/>
          <p:nvPr/>
        </p:nvSpPr>
        <p:spPr>
          <a:xfrm>
            <a:off x="290819" y="5075415"/>
            <a:ext cx="2170583" cy="923330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SohoGothicPro"/>
              </a:rPr>
              <a:t>How to involve industry in course development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41E40F-BF01-0D45-BD09-A9B533884360}"/>
              </a:ext>
            </a:extLst>
          </p:cNvPr>
          <p:cNvSpPr txBox="1"/>
          <p:nvPr/>
        </p:nvSpPr>
        <p:spPr>
          <a:xfrm>
            <a:off x="301161" y="3592008"/>
            <a:ext cx="2160241" cy="646331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SohoGothicPro"/>
              </a:rPr>
              <a:t>Time Management</a:t>
            </a:r>
          </a:p>
          <a:p>
            <a:pPr algn="ctr"/>
            <a:endParaRPr lang="en-GB">
              <a:solidFill>
                <a:schemeClr val="bg1"/>
              </a:solidFill>
              <a:latin typeface="SohoGothicPro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7AB7C7-CE4F-D149-AAC4-73F99CCBA1C7}"/>
              </a:ext>
            </a:extLst>
          </p:cNvPr>
          <p:cNvSpPr txBox="1"/>
          <p:nvPr/>
        </p:nvSpPr>
        <p:spPr>
          <a:xfrm>
            <a:off x="2783631" y="1017504"/>
            <a:ext cx="5184575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 consistent and clear business message (sector specific)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4208AE-08EA-5147-849C-11389AFC34A3}"/>
              </a:ext>
            </a:extLst>
          </p:cNvPr>
          <p:cNvSpPr txBox="1"/>
          <p:nvPr/>
        </p:nvSpPr>
        <p:spPr>
          <a:xfrm>
            <a:off x="2783632" y="1791061"/>
            <a:ext cx="518457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Understand and promote the benefits of working with a national government initiative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4009F7-F2C3-5446-8C62-FC0C1EB66E6C}"/>
              </a:ext>
            </a:extLst>
          </p:cNvPr>
          <p:cNvSpPr txBox="1"/>
          <p:nvPr/>
        </p:nvSpPr>
        <p:spPr>
          <a:xfrm>
            <a:off x="2783632" y="3607777"/>
            <a:ext cx="5184575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Make yourself available and work around industry timing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D59528-2720-6E4B-B5DB-3CC7B696245C}"/>
              </a:ext>
            </a:extLst>
          </p:cNvPr>
          <p:cNvSpPr txBox="1"/>
          <p:nvPr/>
        </p:nvSpPr>
        <p:spPr>
          <a:xfrm>
            <a:off x="2783632" y="4375810"/>
            <a:ext cx="5184575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 Use an internal customer management system</a:t>
            </a:r>
          </a:p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BC8240-CF4E-9341-85A6-F35EBF21969D}"/>
              </a:ext>
            </a:extLst>
          </p:cNvPr>
          <p:cNvSpPr txBox="1"/>
          <p:nvPr/>
        </p:nvSpPr>
        <p:spPr>
          <a:xfrm>
            <a:off x="2783632" y="5097271"/>
            <a:ext cx="5184575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Organise workshops in collaboration with other organisation to get the right people in open discussion with academics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F77650-23E6-314A-B4D1-60323832AFE2}"/>
              </a:ext>
            </a:extLst>
          </p:cNvPr>
          <p:cNvSpPr txBox="1"/>
          <p:nvPr/>
        </p:nvSpPr>
        <p:spPr>
          <a:xfrm>
            <a:off x="2783632" y="2562745"/>
            <a:ext cx="5184576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By using other government initiates, trade associations and business support organisations to endorse </a:t>
            </a:r>
            <a:r>
              <a:rPr lang="en-GB" err="1">
                <a:solidFill>
                  <a:schemeClr val="bg1"/>
                </a:solidFill>
              </a:rPr>
              <a:t>IoC</a:t>
            </a:r>
            <a:r>
              <a:rPr lang="en-GB">
                <a:solidFill>
                  <a:schemeClr val="bg1"/>
                </a:solidFill>
              </a:rPr>
              <a:t> will force engagement </a:t>
            </a:r>
          </a:p>
        </p:txBody>
      </p:sp>
    </p:spTree>
    <p:extLst>
      <p:ext uri="{BB962C8B-B14F-4D97-AF65-F5344CB8AC3E}">
        <p14:creationId xmlns:p14="http://schemas.microsoft.com/office/powerpoint/2010/main" val="305060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F52FA9-9D5C-5248-9EC7-EACF94D07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50487" cy="5931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A53B2-875E-704D-85AC-44CDA8BC17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2" t="14815" r="30423" b="31428"/>
          <a:stretch/>
        </p:blipFill>
        <p:spPr>
          <a:xfrm>
            <a:off x="7094515" y="2423886"/>
            <a:ext cx="5097485" cy="443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9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oC Theme">
  <a:themeElements>
    <a:clrScheme name="Custom 1">
      <a:dk1>
        <a:srgbClr val="0B2637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C ppt template_v2.potx" id="{0772AA68-14B9-46CD-A568-7C296134ACA7}" vid="{9505235B-B9FC-4E6F-8FB0-0FA0E19C53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1B1CC67BCFB2449202615980B035CC" ma:contentTypeVersion="8" ma:contentTypeDescription="Create a new document." ma:contentTypeScope="" ma:versionID="bfcd6f709f3a549b83e5ca158d220207">
  <xsd:schema xmlns:xsd="http://www.w3.org/2001/XMLSchema" xmlns:xs="http://www.w3.org/2001/XMLSchema" xmlns:p="http://schemas.microsoft.com/office/2006/metadata/properties" xmlns:ns2="8bf5dd2e-d2b0-47d7-908d-1e2ac4497665" xmlns:ns3="3b6559f8-0ba1-4a53-b3b5-33804451e659" targetNamespace="http://schemas.microsoft.com/office/2006/metadata/properties" ma:root="true" ma:fieldsID="4df5e5a268d69bc3cfa46ce672e575fb" ns2:_="" ns3:_="">
    <xsd:import namespace="8bf5dd2e-d2b0-47d7-908d-1e2ac4497665"/>
    <xsd:import namespace="3b6559f8-0ba1-4a53-b3b5-33804451e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f5dd2e-d2b0-47d7-908d-1e2ac44976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6559f8-0ba1-4a53-b3b5-33804451e65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CDBB068-68CB-40A5-91CA-F27B44A9DE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744279-99C3-4A21-A1E6-F37D1D104445}">
  <ds:schemaRefs>
    <ds:schemaRef ds:uri="3b6559f8-0ba1-4a53-b3b5-33804451e659"/>
    <ds:schemaRef ds:uri="8bf5dd2e-d2b0-47d7-908d-1e2ac449766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EE988F0-81C9-4767-9E42-B4267897684F}">
  <ds:schemaRefs>
    <ds:schemaRef ds:uri="3b6559f8-0ba1-4a53-b3b5-33804451e659"/>
    <ds:schemaRef ds:uri="8bf5dd2e-d2b0-47d7-908d-1e2ac449766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IoC Theme</Template>
  <TotalTime>182</TotalTime>
  <Words>632</Words>
  <Application>Microsoft Macintosh PowerPoint</Application>
  <PresentationFormat>Widescreen</PresentationFormat>
  <Paragraphs>145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SohoGothicPro</vt:lpstr>
      <vt:lpstr>Verdana</vt:lpstr>
      <vt:lpstr>Wingdings</vt:lpstr>
      <vt:lpstr>IoC Theme</vt:lpstr>
      <vt:lpstr>PowerPoint Presentation</vt:lpstr>
      <vt:lpstr>Workshop Objectives </vt:lpstr>
      <vt:lpstr>Deepak Farmah – Business Development Manager CU</vt:lpstr>
      <vt:lpstr>Louise Phipps – Business Development Manager</vt:lpstr>
      <vt:lpstr>Task 1: Introduce yourself</vt:lpstr>
      <vt:lpstr>Theme 3: Digitising the Professions</vt:lpstr>
      <vt:lpstr>Number of major challenges in university–industry interactions:  </vt:lpstr>
      <vt:lpstr>PowerPoint Presentation</vt:lpstr>
      <vt:lpstr>PowerPoint Presentation</vt:lpstr>
      <vt:lpstr>Methods of Engagement Manufacturing, Automotive, Engineering and FinTech</vt:lpstr>
      <vt:lpstr>Key Activity to Date Healthcare</vt:lpstr>
      <vt:lpstr>Current Opportunities &amp; Pipeline</vt:lpstr>
      <vt:lpstr>My Objectives</vt:lpstr>
      <vt:lpstr>My IoC Aims &amp; Objectives </vt:lpstr>
      <vt:lpstr>Task 2 : Key Objectives </vt:lpstr>
      <vt:lpstr>Task 3: Collaborative approach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Deepak Farmah</dc:creator>
  <cp:lastModifiedBy>Deepak Farmah</cp:lastModifiedBy>
  <cp:revision>23</cp:revision>
  <dcterms:created xsi:type="dcterms:W3CDTF">2018-09-20T10:00:55Z</dcterms:created>
  <dcterms:modified xsi:type="dcterms:W3CDTF">2019-03-13T07:54:49Z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2017-12-10T00:00:00Z</vt:filetime>
  </property>
  <property fmtid="{D5CDD505-2E9C-101B-9397-08002B2CF9AE}" pid="3" name="ContentTypeId">
    <vt:lpwstr>0x010100101B1CC67BCFB2449202615980B035CC</vt:lpwstr>
  </property>
</Properties>
</file>