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9EDAD-E62C-C341-8BD5-0CC0B80C4DAE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58138-4A4F-A045-87F3-E0BC4F22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7A4444-EF4A-4745-B9A6-1F897AB05819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3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7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11CA8-3154-354A-999C-49CCF9577A39}" type="datetimeFigureOut">
              <a:rPr lang="en-US" smtClean="0"/>
              <a:t>12/03/19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B3C6-72D6-C944-B82A-1005CBD9F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9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logo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4" y="1726666"/>
            <a:ext cx="3169427" cy="150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386" y="5866826"/>
            <a:ext cx="3126658" cy="809901"/>
          </a:xfrm>
          <a:prstGeom prst="rect">
            <a:avLst/>
          </a:prstGeom>
        </p:spPr>
      </p:pic>
      <p:pic>
        <p:nvPicPr>
          <p:cNvPr id="3" name="Picture 2" descr="aston logo birm P74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" y="3228332"/>
            <a:ext cx="3344614" cy="23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Sunderland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Opportunity to target new market</a:t>
            </a:r>
          </a:p>
          <a:p>
            <a:r>
              <a:rPr lang="en-GB" dirty="0" smtClean="0"/>
              <a:t>Broaden subject portfolio</a:t>
            </a:r>
          </a:p>
          <a:p>
            <a:r>
              <a:rPr lang="en-GB" dirty="0" smtClean="0"/>
              <a:t>Opportunity to work closely with industrial partners</a:t>
            </a:r>
          </a:p>
          <a:p>
            <a:r>
              <a:rPr lang="en-GB" dirty="0" smtClean="0"/>
              <a:t>Develop opportunities for different type of student</a:t>
            </a:r>
          </a:p>
          <a:p>
            <a:r>
              <a:rPr lang="en-GB" dirty="0" smtClean="0"/>
              <a:t>First degree apprenticeship in the University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33618" y="70668"/>
            <a:ext cx="8876764" cy="453980"/>
            <a:chOff x="-115910" y="386367"/>
            <a:chExt cx="11835685" cy="605307"/>
          </a:xfrm>
          <a:solidFill>
            <a:srgbClr val="0C2738"/>
          </a:solidFill>
        </p:grpSpPr>
        <p:sp>
          <p:nvSpPr>
            <p:cNvPr id="5" name="Round Single Corner Rectangle 4"/>
            <p:cNvSpPr/>
            <p:nvPr/>
          </p:nvSpPr>
          <p:spPr>
            <a:xfrm>
              <a:off x="-115910" y="386367"/>
              <a:ext cx="11835685" cy="605307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730" y="425004"/>
              <a:ext cx="1918893" cy="49643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7014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660"/>
            <a:ext cx="8229600" cy="50681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Year 1 </a:t>
            </a:r>
          </a:p>
          <a:p>
            <a:pPr lvl="1"/>
            <a:r>
              <a:rPr lang="en-US" dirty="0" smtClean="0"/>
              <a:t>1 employer</a:t>
            </a:r>
          </a:p>
          <a:p>
            <a:pPr lvl="1"/>
            <a:r>
              <a:rPr lang="en-US" dirty="0" smtClean="0"/>
              <a:t>Approached University</a:t>
            </a:r>
          </a:p>
          <a:p>
            <a:pPr lvl="1"/>
            <a:r>
              <a:rPr lang="en-US" dirty="0" smtClean="0"/>
              <a:t>History of apprentice engagement</a:t>
            </a:r>
          </a:p>
          <a:p>
            <a:pPr lvl="1"/>
            <a:r>
              <a:rPr lang="en-US" dirty="0" smtClean="0"/>
              <a:t>Level 4</a:t>
            </a:r>
          </a:p>
          <a:p>
            <a:pPr lvl="1"/>
            <a:r>
              <a:rPr lang="en-US" dirty="0" smtClean="0"/>
              <a:t>15 started and 15 </a:t>
            </a:r>
            <a:r>
              <a:rPr lang="en-US" dirty="0" err="1" smtClean="0"/>
              <a:t>finishd</a:t>
            </a:r>
            <a:r>
              <a:rPr lang="en-US" dirty="0" smtClean="0"/>
              <a:t> (9 !s and 3 2.1)</a:t>
            </a:r>
          </a:p>
          <a:p>
            <a:r>
              <a:rPr lang="en-US" dirty="0" smtClean="0"/>
              <a:t>Year 2</a:t>
            </a:r>
          </a:p>
          <a:p>
            <a:pPr lvl="1"/>
            <a:r>
              <a:rPr lang="en-US" dirty="0" smtClean="0"/>
              <a:t>Continued with year 1 employer</a:t>
            </a:r>
          </a:p>
          <a:p>
            <a:pPr lvl="1"/>
            <a:r>
              <a:rPr lang="en-US" dirty="0" smtClean="0"/>
              <a:t>New employer (one year only)</a:t>
            </a:r>
          </a:p>
          <a:p>
            <a:r>
              <a:rPr lang="en-US" dirty="0" smtClean="0"/>
              <a:t>Year 3</a:t>
            </a:r>
          </a:p>
          <a:p>
            <a:pPr lvl="1"/>
            <a:r>
              <a:rPr lang="en-US" dirty="0" smtClean="0"/>
              <a:t>Continued with year 1 employer (although complications)</a:t>
            </a:r>
          </a:p>
          <a:p>
            <a:pPr lvl="1"/>
            <a:r>
              <a:rPr lang="en-US" dirty="0" smtClean="0"/>
              <a:t>New large employer</a:t>
            </a:r>
          </a:p>
          <a:p>
            <a:pPr lvl="1"/>
            <a:r>
              <a:rPr lang="en-US" dirty="0" smtClean="0"/>
              <a:t>Multiple small employers</a:t>
            </a:r>
          </a:p>
          <a:p>
            <a:pPr lvl="1"/>
            <a:r>
              <a:rPr lang="en-US" dirty="0" smtClean="0"/>
              <a:t>Advanced entry to level 5 and level 6</a:t>
            </a:r>
          </a:p>
          <a:p>
            <a:r>
              <a:rPr lang="en-US" dirty="0" smtClean="0"/>
              <a:t>Year 4</a:t>
            </a:r>
          </a:p>
          <a:p>
            <a:pPr lvl="1"/>
            <a:r>
              <a:rPr lang="en-US" dirty="0" smtClean="0"/>
              <a:t>14 employers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3618" y="70668"/>
            <a:ext cx="8876764" cy="453980"/>
            <a:chOff x="-115910" y="386367"/>
            <a:chExt cx="11835685" cy="605307"/>
          </a:xfrm>
          <a:solidFill>
            <a:srgbClr val="0C2738"/>
          </a:solidFill>
        </p:grpSpPr>
        <p:sp>
          <p:nvSpPr>
            <p:cNvPr id="5" name="Round Single Corner Rectangle 4"/>
            <p:cNvSpPr/>
            <p:nvPr/>
          </p:nvSpPr>
          <p:spPr>
            <a:xfrm>
              <a:off x="-115910" y="386367"/>
              <a:ext cx="11835685" cy="605307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730" y="425004"/>
              <a:ext cx="1918893" cy="49643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9052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Development Process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Approached by employer</a:t>
            </a:r>
          </a:p>
          <a:p>
            <a:r>
              <a:rPr lang="en-GB" dirty="0" smtClean="0"/>
              <a:t>Internal process</a:t>
            </a:r>
          </a:p>
          <a:p>
            <a:r>
              <a:rPr lang="en-GB" dirty="0" smtClean="0"/>
              <a:t>Discussions with Tech Partnership</a:t>
            </a:r>
          </a:p>
          <a:p>
            <a:r>
              <a:rPr lang="en-GB" dirty="0" smtClean="0"/>
              <a:t>Discussions with employer</a:t>
            </a:r>
          </a:p>
          <a:p>
            <a:r>
              <a:rPr lang="en-GB" dirty="0" smtClean="0"/>
              <a:t>Very short time period</a:t>
            </a:r>
          </a:p>
          <a:p>
            <a:pPr lvl="1"/>
            <a:r>
              <a:rPr lang="en-GB" dirty="0" smtClean="0"/>
              <a:t>March 15 initiation</a:t>
            </a:r>
          </a:p>
          <a:p>
            <a:pPr lvl="1"/>
            <a:r>
              <a:rPr lang="en-GB" dirty="0" smtClean="0"/>
              <a:t>July 15 validation</a:t>
            </a:r>
          </a:p>
          <a:p>
            <a:pPr lvl="1"/>
            <a:r>
              <a:rPr lang="en-GB" dirty="0" smtClean="0"/>
              <a:t>July 15 SFA sign on</a:t>
            </a:r>
          </a:p>
          <a:p>
            <a:pPr lvl="1"/>
            <a:r>
              <a:rPr lang="en-GB" dirty="0" smtClean="0"/>
              <a:t>Sept 15 Tech Partnership endorsement</a:t>
            </a:r>
          </a:p>
          <a:p>
            <a:pPr lvl="1"/>
            <a:r>
              <a:rPr lang="en-GB" dirty="0" smtClean="0"/>
              <a:t>Sept 15 cohort start</a:t>
            </a:r>
          </a:p>
          <a:p>
            <a:r>
              <a:rPr lang="en-GB" dirty="0" smtClean="0"/>
              <a:t>Operational impact</a:t>
            </a:r>
          </a:p>
          <a:p>
            <a:r>
              <a:rPr lang="en-GB" dirty="0" smtClean="0"/>
              <a:t>Review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3618" y="70668"/>
            <a:ext cx="8876764" cy="453980"/>
            <a:chOff x="-115910" y="386367"/>
            <a:chExt cx="11835685" cy="605307"/>
          </a:xfrm>
          <a:solidFill>
            <a:srgbClr val="0C2738"/>
          </a:solidFill>
        </p:grpSpPr>
        <p:sp>
          <p:nvSpPr>
            <p:cNvPr id="5" name="Round Single Corner Rectangle 4"/>
            <p:cNvSpPr/>
            <p:nvPr/>
          </p:nvSpPr>
          <p:spPr>
            <a:xfrm>
              <a:off x="-115910" y="386367"/>
              <a:ext cx="11835685" cy="605307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730" y="425004"/>
              <a:ext cx="1918893" cy="49643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9391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936" y="591081"/>
            <a:ext cx="8726115" cy="5143500"/>
            <a:chOff x="142875" y="571500"/>
            <a:chExt cx="8726115" cy="5143500"/>
          </a:xfrm>
        </p:grpSpPr>
        <p:sp>
          <p:nvSpPr>
            <p:cNvPr id="44" name="Rounded Rectangle 43"/>
            <p:cNvSpPr/>
            <p:nvPr/>
          </p:nvSpPr>
          <p:spPr>
            <a:xfrm>
              <a:off x="4374915" y="2936866"/>
              <a:ext cx="2653457" cy="12144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2938" y="4500563"/>
              <a:ext cx="8226052" cy="12144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51" name="TextBox 23"/>
            <p:cNvSpPr txBox="1">
              <a:spLocks noChangeArrowheads="1"/>
            </p:cNvSpPr>
            <p:nvPr/>
          </p:nvSpPr>
          <p:spPr bwMode="auto">
            <a:xfrm>
              <a:off x="2751484" y="4763169"/>
              <a:ext cx="3929063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CET119 </a:t>
              </a:r>
              <a:endParaRPr lang="en-GB" sz="1400" b="1" dirty="0">
                <a:latin typeface="Calibri" pitchFamily="34" charset="0"/>
              </a:endParaRPr>
            </a:p>
            <a:p>
              <a:pPr algn="ctr"/>
              <a:r>
                <a:rPr lang="en-GB" sz="1400" b="1" dirty="0">
                  <a:latin typeface="Calibri" pitchFamily="34" charset="0"/>
                </a:rPr>
                <a:t>Fundamentals of </a:t>
              </a:r>
              <a:r>
                <a:rPr lang="en-GB" sz="1400" b="1" dirty="0" smtClean="0">
                  <a:latin typeface="Calibri" pitchFamily="34" charset="0"/>
                </a:rPr>
                <a:t>Digital and Technology Solutions</a:t>
              </a:r>
              <a:endParaRPr lang="en-GB" sz="1400" b="1" dirty="0">
                <a:latin typeface="Calibri" pitchFamily="34" charset="0"/>
              </a:endParaRPr>
            </a:p>
            <a:p>
              <a:pPr algn="ctr"/>
              <a:endParaRPr lang="en-GB" sz="1400" b="1" dirty="0">
                <a:latin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2938" y="2924944"/>
              <a:ext cx="3659969" cy="121443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TextBox 22"/>
            <p:cNvSpPr txBox="1"/>
            <p:nvPr/>
          </p:nvSpPr>
          <p:spPr>
            <a:xfrm>
              <a:off x="142875" y="571500"/>
              <a:ext cx="63733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BSc</a:t>
              </a:r>
              <a:r>
                <a:rPr lang="en-GB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(</a:t>
              </a:r>
              <a:r>
                <a:rPr lang="en-GB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Hons</a:t>
              </a:r>
              <a:r>
                <a:rPr lang="en-GB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 Digital &amp; Technology Solutions</a:t>
              </a: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2938" y="1071563"/>
              <a:ext cx="2714625" cy="12144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429001" y="1071563"/>
              <a:ext cx="2644328" cy="12144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  <p:grpSp>
          <p:nvGrpSpPr>
            <p:cNvPr id="2067" name="Group 58"/>
            <p:cNvGrpSpPr>
              <a:grpSpLocks/>
            </p:cNvGrpSpPr>
            <p:nvPr/>
          </p:nvGrpSpPr>
          <p:grpSpPr bwMode="auto">
            <a:xfrm>
              <a:off x="142875" y="1071563"/>
              <a:ext cx="400050" cy="1200150"/>
              <a:chOff x="1" y="1471622"/>
              <a:chExt cx="400052" cy="1200158"/>
            </a:xfrm>
          </p:grpSpPr>
          <p:sp>
            <p:nvSpPr>
              <p:cNvPr id="60" name="Chevron 59"/>
              <p:cNvSpPr/>
              <p:nvPr/>
            </p:nvSpPr>
            <p:spPr>
              <a:xfrm rot="16200000">
                <a:off x="-400052" y="1871675"/>
                <a:ext cx="1200158" cy="40005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Chevron 4"/>
              <p:cNvSpPr/>
              <p:nvPr/>
            </p:nvSpPr>
            <p:spPr>
              <a:xfrm rot="10800000">
                <a:off x="1" y="1671648"/>
                <a:ext cx="400052" cy="8001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vert" lIns="12700" tIns="12700" rIns="12700" bIns="127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2000" dirty="0"/>
                  <a:t>Stage 3</a:t>
                </a:r>
              </a:p>
            </p:txBody>
          </p:sp>
        </p:grpSp>
        <p:grpSp>
          <p:nvGrpSpPr>
            <p:cNvPr id="2068" name="Group 61"/>
            <p:cNvGrpSpPr>
              <a:grpSpLocks/>
            </p:cNvGrpSpPr>
            <p:nvPr/>
          </p:nvGrpSpPr>
          <p:grpSpPr bwMode="auto">
            <a:xfrm>
              <a:off x="142875" y="4500563"/>
              <a:ext cx="400050" cy="1200150"/>
              <a:chOff x="1" y="1471622"/>
              <a:chExt cx="400052" cy="1200158"/>
            </a:xfrm>
          </p:grpSpPr>
          <p:sp>
            <p:nvSpPr>
              <p:cNvPr id="63" name="Chevron 62"/>
              <p:cNvSpPr/>
              <p:nvPr/>
            </p:nvSpPr>
            <p:spPr>
              <a:xfrm rot="16200000">
                <a:off x="-400052" y="1871675"/>
                <a:ext cx="1200158" cy="40005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Chevron 4"/>
              <p:cNvSpPr/>
              <p:nvPr/>
            </p:nvSpPr>
            <p:spPr>
              <a:xfrm rot="10800000">
                <a:off x="1" y="1671648"/>
                <a:ext cx="400052" cy="8001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vert" lIns="12700" tIns="12700" rIns="12700" bIns="127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2000" dirty="0"/>
                  <a:t>Stage 1</a:t>
                </a:r>
              </a:p>
            </p:txBody>
          </p:sp>
        </p:grpSp>
        <p:grpSp>
          <p:nvGrpSpPr>
            <p:cNvPr id="2069" name="Group 64"/>
            <p:cNvGrpSpPr>
              <a:grpSpLocks/>
            </p:cNvGrpSpPr>
            <p:nvPr/>
          </p:nvGrpSpPr>
          <p:grpSpPr bwMode="auto">
            <a:xfrm>
              <a:off x="142875" y="2857341"/>
              <a:ext cx="400050" cy="1200150"/>
              <a:chOff x="1" y="1542900"/>
              <a:chExt cx="400052" cy="1200158"/>
            </a:xfrm>
          </p:grpSpPr>
          <p:sp>
            <p:nvSpPr>
              <p:cNvPr id="66" name="Chevron 65"/>
              <p:cNvSpPr/>
              <p:nvPr/>
            </p:nvSpPr>
            <p:spPr>
              <a:xfrm rot="16200000">
                <a:off x="-400052" y="1942953"/>
                <a:ext cx="1200158" cy="40005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Chevron 4"/>
              <p:cNvSpPr/>
              <p:nvPr/>
            </p:nvSpPr>
            <p:spPr>
              <a:xfrm rot="10800000">
                <a:off x="1" y="1671648"/>
                <a:ext cx="400052" cy="8001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vert" lIns="12700" tIns="12700" rIns="12700" bIns="127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2000" dirty="0"/>
                  <a:t>Stage 2</a:t>
                </a:r>
              </a:p>
            </p:txBody>
          </p:sp>
        </p:grpSp>
        <p:sp>
          <p:nvSpPr>
            <p:cNvPr id="2070" name="TextBox 23"/>
            <p:cNvSpPr txBox="1">
              <a:spLocks noChangeArrowheads="1"/>
            </p:cNvSpPr>
            <p:nvPr/>
          </p:nvSpPr>
          <p:spPr bwMode="auto">
            <a:xfrm>
              <a:off x="4950979" y="3031956"/>
              <a:ext cx="1287016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CET230 </a:t>
              </a:r>
              <a:endParaRPr lang="en-GB" sz="1400" b="1" dirty="0">
                <a:latin typeface="Calibri" pitchFamily="34" charset="0"/>
              </a:endParaRPr>
            </a:p>
            <a:p>
              <a:pPr algn="ctr"/>
              <a:r>
                <a:rPr lang="en-GB" sz="1400" b="1" dirty="0">
                  <a:latin typeface="Calibri" pitchFamily="34" charset="0"/>
                </a:rPr>
                <a:t> </a:t>
              </a:r>
              <a:r>
                <a:rPr lang="en-GB" sz="1400" b="1" dirty="0" smtClean="0">
                  <a:latin typeface="Calibri" pitchFamily="34" charset="0"/>
                </a:rPr>
                <a:t>Principles of Software Engineering</a:t>
              </a:r>
            </a:p>
            <a:p>
              <a:pPr algn="ctr"/>
              <a:r>
                <a:rPr lang="en-GB" sz="1400" b="1" dirty="0" smtClean="0">
                  <a:latin typeface="Calibri" pitchFamily="34" charset="0"/>
                </a:rPr>
                <a:t> </a:t>
              </a:r>
              <a:endParaRPr lang="en-GB" sz="1400" b="1" dirty="0">
                <a:latin typeface="Calibri" pitchFamily="34" charset="0"/>
              </a:endParaRPr>
            </a:p>
          </p:txBody>
        </p:sp>
        <p:sp>
          <p:nvSpPr>
            <p:cNvPr id="2071" name="TextBox 23"/>
            <p:cNvSpPr txBox="1">
              <a:spLocks noChangeArrowheads="1"/>
            </p:cNvSpPr>
            <p:nvPr/>
          </p:nvSpPr>
          <p:spPr bwMode="auto">
            <a:xfrm>
              <a:off x="4132668" y="1194584"/>
              <a:ext cx="1296145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CET331</a:t>
              </a:r>
            </a:p>
            <a:p>
              <a:pPr algn="ctr"/>
              <a:r>
                <a:rPr lang="en-GB" sz="1400" b="1" dirty="0" smtClean="0">
                  <a:latin typeface="Calibri" pitchFamily="34" charset="0"/>
                </a:rPr>
                <a:t>Software Engineering Applications</a:t>
              </a:r>
            </a:p>
            <a:p>
              <a:pPr algn="ctr"/>
              <a:r>
                <a:rPr lang="en-GB" sz="1400" b="1" dirty="0" smtClean="0">
                  <a:latin typeface="Calibri" pitchFamily="34" charset="0"/>
                </a:rPr>
                <a:t> </a:t>
              </a:r>
              <a:endParaRPr lang="en-GB" sz="1400" b="1" dirty="0">
                <a:latin typeface="Calibri" pitchFamily="34" charset="0"/>
              </a:endParaRPr>
            </a:p>
          </p:txBody>
        </p:sp>
        <p:sp>
          <p:nvSpPr>
            <p:cNvPr id="2074" name="TextBox 23"/>
            <p:cNvSpPr txBox="1">
              <a:spLocks noChangeArrowheads="1"/>
            </p:cNvSpPr>
            <p:nvPr/>
          </p:nvSpPr>
          <p:spPr bwMode="auto">
            <a:xfrm>
              <a:off x="987550" y="1318125"/>
              <a:ext cx="20002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CET330</a:t>
              </a:r>
              <a:endParaRPr lang="en-GB" sz="1400" b="1" dirty="0">
                <a:latin typeface="Calibri" pitchFamily="34" charset="0"/>
              </a:endParaRPr>
            </a:p>
            <a:p>
              <a:pPr algn="ctr"/>
              <a:r>
                <a:rPr lang="en-GB" sz="1400" b="1" dirty="0" smtClean="0">
                  <a:latin typeface="Calibri" pitchFamily="34" charset="0"/>
                </a:rPr>
                <a:t>Degree Apprenticeship Project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167015" y="1084272"/>
              <a:ext cx="2653457" cy="1214437"/>
              <a:chOff x="6167015" y="1084272"/>
              <a:chExt cx="2653457" cy="1214437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167015" y="1084272"/>
                <a:ext cx="2653457" cy="1214437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7" name="TextBox 23"/>
              <p:cNvSpPr txBox="1">
                <a:spLocks noChangeArrowheads="1"/>
              </p:cNvSpPr>
              <p:nvPr/>
            </p:nvSpPr>
            <p:spPr bwMode="auto">
              <a:xfrm>
                <a:off x="6463147" y="1106714"/>
                <a:ext cx="2232248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" pitchFamily="34" charset="0"/>
                  </a:rPr>
                  <a:t>CET332</a:t>
                </a:r>
              </a:p>
              <a:p>
                <a:pPr algn="ctr"/>
                <a:r>
                  <a:rPr lang="en-GB" sz="1400" b="1" dirty="0" smtClean="0">
                    <a:latin typeface="Calibri" pitchFamily="34" charset="0"/>
                  </a:rPr>
                  <a:t>Advanced Skills and Techniques in Digital and Technology Solutions</a:t>
                </a:r>
              </a:p>
              <a:p>
                <a:pPr algn="ctr"/>
                <a:r>
                  <a:rPr lang="en-GB" sz="1400" b="1" dirty="0" smtClean="0">
                    <a:latin typeface="Calibri" pitchFamily="34" charset="0"/>
                  </a:rPr>
                  <a:t> </a:t>
                </a:r>
                <a:endParaRPr lang="en-GB" sz="1400" b="1" dirty="0">
                  <a:latin typeface="Calibri" pitchFamily="34" charset="0"/>
                </a:endParaRPr>
              </a:p>
            </p:txBody>
          </p:sp>
        </p:grpSp>
        <p:sp>
          <p:nvSpPr>
            <p:cNvPr id="54" name="TextBox 23"/>
            <p:cNvSpPr txBox="1">
              <a:spLocks noChangeArrowheads="1"/>
            </p:cNvSpPr>
            <p:nvPr/>
          </p:nvSpPr>
          <p:spPr bwMode="auto">
            <a:xfrm>
              <a:off x="1457859" y="3121387"/>
              <a:ext cx="20002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CET229 </a:t>
              </a:r>
            </a:p>
            <a:p>
              <a:pPr algn="ctr"/>
              <a:r>
                <a:rPr lang="en-GB" sz="1400" b="1" dirty="0" smtClean="0">
                  <a:latin typeface="Calibri" pitchFamily="34" charset="0"/>
                </a:rPr>
                <a:t>Principles of Digital and Technology Solutions </a:t>
              </a:r>
              <a:endParaRPr lang="en-GB" sz="1400" b="1" dirty="0">
                <a:latin typeface="Calibri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7092280" y="2942703"/>
            <a:ext cx="1757772" cy="12144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7164289" y="3008508"/>
            <a:ext cx="16857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CET231 </a:t>
            </a:r>
          </a:p>
          <a:p>
            <a:pPr algn="ctr"/>
            <a:r>
              <a:rPr lang="en-GB" sz="1400" b="1" dirty="0" smtClean="0">
                <a:latin typeface="Calibri" pitchFamily="34" charset="0"/>
              </a:rPr>
              <a:t>Digital and Technology Solutions in the Workplace</a:t>
            </a:r>
            <a:endParaRPr lang="en-GB" sz="1400" b="1" dirty="0">
              <a:latin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3618" y="70668"/>
            <a:ext cx="8876764" cy="453980"/>
            <a:chOff x="-115910" y="386367"/>
            <a:chExt cx="11835685" cy="605307"/>
          </a:xfrm>
          <a:solidFill>
            <a:srgbClr val="0C2738"/>
          </a:solidFill>
        </p:grpSpPr>
        <p:sp>
          <p:nvSpPr>
            <p:cNvPr id="29" name="Round Single Corner Rectangle 28"/>
            <p:cNvSpPr/>
            <p:nvPr/>
          </p:nvSpPr>
          <p:spPr>
            <a:xfrm>
              <a:off x="-115910" y="386367"/>
              <a:ext cx="11835685" cy="605307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730" y="425004"/>
              <a:ext cx="1918893" cy="49643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3893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to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Publicity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Contracts</a:t>
            </a:r>
          </a:p>
          <a:p>
            <a:r>
              <a:rPr lang="en-US" dirty="0" smtClean="0"/>
              <a:t>Recruitment</a:t>
            </a:r>
          </a:p>
          <a:p>
            <a:r>
              <a:rPr lang="en-US" dirty="0" smtClean="0"/>
              <a:t>Ongoing </a:t>
            </a:r>
            <a:r>
              <a:rPr lang="en-US" dirty="0" smtClean="0"/>
              <a:t>interaction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3618" y="70668"/>
            <a:ext cx="8876764" cy="453980"/>
            <a:chOff x="-115910" y="386367"/>
            <a:chExt cx="11835685" cy="605307"/>
          </a:xfrm>
          <a:solidFill>
            <a:srgbClr val="0C2738"/>
          </a:solidFill>
        </p:grpSpPr>
        <p:sp>
          <p:nvSpPr>
            <p:cNvPr id="5" name="Round Single Corner Rectangle 4"/>
            <p:cNvSpPr/>
            <p:nvPr/>
          </p:nvSpPr>
          <p:spPr>
            <a:xfrm>
              <a:off x="-115910" y="386367"/>
              <a:ext cx="11835685" cy="605307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730" y="425004"/>
              <a:ext cx="1918893" cy="49643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5789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Year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Pragmatics</a:t>
            </a:r>
          </a:p>
          <a:p>
            <a:r>
              <a:rPr lang="en-GB" dirty="0" smtClean="0"/>
              <a:t>Liaison with funding agencies</a:t>
            </a:r>
          </a:p>
          <a:p>
            <a:r>
              <a:rPr lang="en-GB" dirty="0" smtClean="0"/>
              <a:t>Forward planning for numbers </a:t>
            </a:r>
          </a:p>
          <a:p>
            <a:pPr lvl="1"/>
            <a:r>
              <a:rPr lang="en-GB" dirty="0" smtClean="0"/>
              <a:t>(not through UCAS)</a:t>
            </a:r>
          </a:p>
          <a:p>
            <a:r>
              <a:rPr lang="en-GB" dirty="0"/>
              <a:t>Costs from Tech Partnership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33618" y="70668"/>
            <a:ext cx="8876764" cy="453980"/>
            <a:chOff x="-115910" y="386367"/>
            <a:chExt cx="11835685" cy="605307"/>
          </a:xfrm>
          <a:solidFill>
            <a:srgbClr val="0C2738"/>
          </a:solidFill>
        </p:grpSpPr>
        <p:sp>
          <p:nvSpPr>
            <p:cNvPr id="5" name="Round Single Corner Rectangle 4"/>
            <p:cNvSpPr/>
            <p:nvPr/>
          </p:nvSpPr>
          <p:spPr>
            <a:xfrm>
              <a:off x="-115910" y="386367"/>
              <a:ext cx="11835685" cy="605307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730" y="425004"/>
              <a:ext cx="1918893" cy="49643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1089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DAs are high maintenance</a:t>
            </a:r>
          </a:p>
          <a:p>
            <a:pPr lvl="1"/>
            <a:r>
              <a:rPr lang="en-US" dirty="0" smtClean="0"/>
              <a:t>Maintaining the HEI-employer relationship needs work</a:t>
            </a:r>
          </a:p>
          <a:p>
            <a:r>
              <a:rPr lang="en-US" dirty="0" smtClean="0"/>
              <a:t>Multiple intakes, out-of-cycle, additional teaching &amp; assessment</a:t>
            </a:r>
          </a:p>
          <a:p>
            <a:pPr lvl="1"/>
            <a:r>
              <a:rPr lang="en-US" dirty="0" smtClean="0"/>
              <a:t>What’s in it for academic staff?</a:t>
            </a:r>
          </a:p>
          <a:p>
            <a:r>
              <a:rPr lang="en-US" dirty="0" smtClean="0"/>
              <a:t>Non-trivial exceptions</a:t>
            </a:r>
          </a:p>
          <a:p>
            <a:pPr lvl="1"/>
            <a:r>
              <a:rPr lang="en-US" dirty="0" smtClean="0"/>
              <a:t>e.g. safety nets for apprentices posted abroad, made redundant etc.</a:t>
            </a:r>
          </a:p>
          <a:p>
            <a:r>
              <a:rPr lang="en-US" dirty="0" smtClean="0"/>
              <a:t>Financial case under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8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3618" y="70668"/>
            <a:ext cx="8876764" cy="453980"/>
            <a:chOff x="-115910" y="386367"/>
            <a:chExt cx="11835685" cy="605307"/>
          </a:xfrm>
          <a:solidFill>
            <a:srgbClr val="0C2738"/>
          </a:solidFill>
        </p:grpSpPr>
        <p:sp>
          <p:nvSpPr>
            <p:cNvPr id="5" name="Round Single Corner Rectangle 4"/>
            <p:cNvSpPr/>
            <p:nvPr/>
          </p:nvSpPr>
          <p:spPr>
            <a:xfrm>
              <a:off x="-115910" y="386367"/>
              <a:ext cx="11835685" cy="605307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730" y="425004"/>
              <a:ext cx="1918893" cy="49643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68161"/>
            <a:ext cx="2197372" cy="8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900" y="5340219"/>
            <a:ext cx="2615054" cy="8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7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294</Words>
  <Application>Microsoft Macintosh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Sunderland Motivation</vt:lpstr>
      <vt:lpstr>Development Engagement</vt:lpstr>
      <vt:lpstr>Year 1 Development Process </vt:lpstr>
      <vt:lpstr>PowerPoint Presentation</vt:lpstr>
      <vt:lpstr>Message to Employers</vt:lpstr>
      <vt:lpstr>First Year Issues</vt:lpstr>
      <vt:lpstr>Recurrent Issues</vt:lpstr>
      <vt:lpstr>PowerPoint Presentation</vt:lpstr>
    </vt:vector>
  </TitlesOfParts>
  <Company>University of Sunderland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Irons</dc:creator>
  <cp:lastModifiedBy>Pete Sawyer</cp:lastModifiedBy>
  <cp:revision>7</cp:revision>
  <dcterms:created xsi:type="dcterms:W3CDTF">2019-03-12T12:54:43Z</dcterms:created>
  <dcterms:modified xsi:type="dcterms:W3CDTF">2019-03-12T14:32:22Z</dcterms:modified>
</cp:coreProperties>
</file>