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60" r:id="rId5"/>
    <p:sldId id="261" r:id="rId6"/>
    <p:sldId id="262" r:id="rId7"/>
    <p:sldId id="263" r:id="rId8"/>
    <p:sldId id="264" r:id="rId9"/>
    <p:sldId id="265" r:id="rId10"/>
    <p:sldId id="276" r:id="rId11"/>
    <p:sldId id="266" r:id="rId12"/>
    <p:sldId id="267" r:id="rId13"/>
    <p:sldId id="268" r:id="rId14"/>
    <p:sldId id="269" r:id="rId15"/>
    <p:sldId id="270" r:id="rId16"/>
    <p:sldId id="274" r:id="rId17"/>
    <p:sldId id="275" r:id="rId18"/>
    <p:sldId id="277" r:id="rId19"/>
    <p:sldId id="278" r:id="rId20"/>
    <p:sldId id="283" r:id="rId21"/>
    <p:sldId id="284" r:id="rId22"/>
    <p:sldId id="285" r:id="rId23"/>
    <p:sldId id="279" r:id="rId24"/>
    <p:sldId id="280" r:id="rId25"/>
    <p:sldId id="281" r:id="rId26"/>
    <p:sldId id="282" r:id="rId27"/>
    <p:sldId id="286" r:id="rId28"/>
    <p:sldId id="288"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5911F3-A87A-4B92-82BA-46BF9BB35D00}" type="datetimeFigureOut">
              <a:rPr lang="en-GB" smtClean="0"/>
              <a:t>13/03/2019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4B1619-53D0-4755-949A-4B59E05D4608}" type="slidenum">
              <a:rPr lang="en-GB" smtClean="0"/>
              <a:t>‹#›</a:t>
            </a:fld>
            <a:endParaRPr lang="en-GB"/>
          </a:p>
        </p:txBody>
      </p:sp>
    </p:spTree>
    <p:extLst>
      <p:ext uri="{BB962C8B-B14F-4D97-AF65-F5344CB8AC3E}">
        <p14:creationId xmlns:p14="http://schemas.microsoft.com/office/powerpoint/2010/main" val="800168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smtClean="0">
                <a:solidFill>
                  <a:schemeClr val="tx1"/>
                </a:solidFill>
                <a:effectLst/>
                <a:latin typeface="+mn-lt"/>
                <a:ea typeface="+mn-ea"/>
                <a:cs typeface="+mn-cs"/>
              </a:rPr>
              <a:t>Machine learning, big data, and data science skills are the most challenging to recruit for and potentially can create the greatest disruption to ongoing product development and go-to-market strategies if not filled.</a:t>
            </a:r>
            <a:r>
              <a:rPr lang="en-GB" sz="1200" b="0" i="0" kern="1200" dirty="0" smtClean="0">
                <a:solidFill>
                  <a:schemeClr val="tx1"/>
                </a:solidFill>
                <a:effectLst/>
                <a:latin typeface="+mn-lt"/>
                <a:ea typeface="+mn-ea"/>
                <a:cs typeface="+mn-cs"/>
              </a:rPr>
              <a:t> The study found that the high to cost to hire, a strong need for new training programs and the high risk to future productivity of these areas is one of the greatest challenges to organizations pursuing initiatives in these areas today</a:t>
            </a:r>
            <a:endParaRPr lang="en-GB" dirty="0"/>
          </a:p>
        </p:txBody>
      </p:sp>
      <p:sp>
        <p:nvSpPr>
          <p:cNvPr id="4" name="Slide Number Placeholder 3"/>
          <p:cNvSpPr>
            <a:spLocks noGrp="1"/>
          </p:cNvSpPr>
          <p:nvPr>
            <p:ph type="sldNum" sz="quarter" idx="10"/>
          </p:nvPr>
        </p:nvSpPr>
        <p:spPr/>
        <p:txBody>
          <a:bodyPr/>
          <a:lstStyle/>
          <a:p>
            <a:fld id="{2A4B1619-53D0-4755-949A-4B59E05D4608}" type="slidenum">
              <a:rPr lang="en-GB" smtClean="0"/>
              <a:t>21</a:t>
            </a:fld>
            <a:endParaRPr lang="en-GB"/>
          </a:p>
        </p:txBody>
      </p:sp>
    </p:spTree>
    <p:extLst>
      <p:ext uri="{BB962C8B-B14F-4D97-AF65-F5344CB8AC3E}">
        <p14:creationId xmlns:p14="http://schemas.microsoft.com/office/powerpoint/2010/main" val="236150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38DB1CC-0B09-46D7-A653-A1FD4EC0DB9A}" type="datetimeFigureOut">
              <a:rPr lang="en-GB" smtClean="0"/>
              <a:t>13/03/2019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F4EB8D-ECD8-4E9E-9299-3BCB7DF20C7D}" type="slidenum">
              <a:rPr lang="en-GB" smtClean="0"/>
              <a:t>‹#›</a:t>
            </a:fld>
            <a:endParaRPr lang="en-GB"/>
          </a:p>
        </p:txBody>
      </p:sp>
    </p:spTree>
    <p:extLst>
      <p:ext uri="{BB962C8B-B14F-4D97-AF65-F5344CB8AC3E}">
        <p14:creationId xmlns:p14="http://schemas.microsoft.com/office/powerpoint/2010/main" val="3890255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38DB1CC-0B09-46D7-A653-A1FD4EC0DB9A}" type="datetimeFigureOut">
              <a:rPr lang="en-GB" smtClean="0"/>
              <a:t>13/03/2019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F4EB8D-ECD8-4E9E-9299-3BCB7DF20C7D}" type="slidenum">
              <a:rPr lang="en-GB" smtClean="0"/>
              <a:t>‹#›</a:t>
            </a:fld>
            <a:endParaRPr lang="en-GB"/>
          </a:p>
        </p:txBody>
      </p:sp>
    </p:spTree>
    <p:extLst>
      <p:ext uri="{BB962C8B-B14F-4D97-AF65-F5344CB8AC3E}">
        <p14:creationId xmlns:p14="http://schemas.microsoft.com/office/powerpoint/2010/main" val="2938802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38DB1CC-0B09-46D7-A653-A1FD4EC0DB9A}" type="datetimeFigureOut">
              <a:rPr lang="en-GB" smtClean="0"/>
              <a:t>13/03/2019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F4EB8D-ECD8-4E9E-9299-3BCB7DF20C7D}" type="slidenum">
              <a:rPr lang="en-GB" smtClean="0"/>
              <a:t>‹#›</a:t>
            </a:fld>
            <a:endParaRPr lang="en-GB"/>
          </a:p>
        </p:txBody>
      </p:sp>
    </p:spTree>
    <p:extLst>
      <p:ext uri="{BB962C8B-B14F-4D97-AF65-F5344CB8AC3E}">
        <p14:creationId xmlns:p14="http://schemas.microsoft.com/office/powerpoint/2010/main" val="2631313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38DB1CC-0B09-46D7-A653-A1FD4EC0DB9A}" type="datetimeFigureOut">
              <a:rPr lang="en-GB" smtClean="0"/>
              <a:t>13/03/2019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F4EB8D-ECD8-4E9E-9299-3BCB7DF20C7D}" type="slidenum">
              <a:rPr lang="en-GB" smtClean="0"/>
              <a:t>‹#›</a:t>
            </a:fld>
            <a:endParaRPr lang="en-GB"/>
          </a:p>
        </p:txBody>
      </p:sp>
    </p:spTree>
    <p:extLst>
      <p:ext uri="{BB962C8B-B14F-4D97-AF65-F5344CB8AC3E}">
        <p14:creationId xmlns:p14="http://schemas.microsoft.com/office/powerpoint/2010/main" val="2812382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8DB1CC-0B09-46D7-A653-A1FD4EC0DB9A}" type="datetimeFigureOut">
              <a:rPr lang="en-GB" smtClean="0"/>
              <a:t>13/03/2019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F4EB8D-ECD8-4E9E-9299-3BCB7DF20C7D}" type="slidenum">
              <a:rPr lang="en-GB" smtClean="0"/>
              <a:t>‹#›</a:t>
            </a:fld>
            <a:endParaRPr lang="en-GB"/>
          </a:p>
        </p:txBody>
      </p:sp>
    </p:spTree>
    <p:extLst>
      <p:ext uri="{BB962C8B-B14F-4D97-AF65-F5344CB8AC3E}">
        <p14:creationId xmlns:p14="http://schemas.microsoft.com/office/powerpoint/2010/main" val="1684911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38DB1CC-0B09-46D7-A653-A1FD4EC0DB9A}" type="datetimeFigureOut">
              <a:rPr lang="en-GB" smtClean="0"/>
              <a:t>13/03/2019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F4EB8D-ECD8-4E9E-9299-3BCB7DF20C7D}" type="slidenum">
              <a:rPr lang="en-GB" smtClean="0"/>
              <a:t>‹#›</a:t>
            </a:fld>
            <a:endParaRPr lang="en-GB"/>
          </a:p>
        </p:txBody>
      </p:sp>
    </p:spTree>
    <p:extLst>
      <p:ext uri="{BB962C8B-B14F-4D97-AF65-F5344CB8AC3E}">
        <p14:creationId xmlns:p14="http://schemas.microsoft.com/office/powerpoint/2010/main" val="961149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38DB1CC-0B09-46D7-A653-A1FD4EC0DB9A}" type="datetimeFigureOut">
              <a:rPr lang="en-GB" smtClean="0"/>
              <a:t>13/03/2019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DF4EB8D-ECD8-4E9E-9299-3BCB7DF20C7D}" type="slidenum">
              <a:rPr lang="en-GB" smtClean="0"/>
              <a:t>‹#›</a:t>
            </a:fld>
            <a:endParaRPr lang="en-GB"/>
          </a:p>
        </p:txBody>
      </p:sp>
    </p:spTree>
    <p:extLst>
      <p:ext uri="{BB962C8B-B14F-4D97-AF65-F5344CB8AC3E}">
        <p14:creationId xmlns:p14="http://schemas.microsoft.com/office/powerpoint/2010/main" val="809449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38DB1CC-0B09-46D7-A653-A1FD4EC0DB9A}" type="datetimeFigureOut">
              <a:rPr lang="en-GB" smtClean="0"/>
              <a:t>13/03/2019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DF4EB8D-ECD8-4E9E-9299-3BCB7DF20C7D}" type="slidenum">
              <a:rPr lang="en-GB" smtClean="0"/>
              <a:t>‹#›</a:t>
            </a:fld>
            <a:endParaRPr lang="en-GB"/>
          </a:p>
        </p:txBody>
      </p:sp>
    </p:spTree>
    <p:extLst>
      <p:ext uri="{BB962C8B-B14F-4D97-AF65-F5344CB8AC3E}">
        <p14:creationId xmlns:p14="http://schemas.microsoft.com/office/powerpoint/2010/main" val="3316940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8DB1CC-0B09-46D7-A653-A1FD4EC0DB9A}" type="datetimeFigureOut">
              <a:rPr lang="en-GB" smtClean="0"/>
              <a:t>13/03/2019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DF4EB8D-ECD8-4E9E-9299-3BCB7DF20C7D}" type="slidenum">
              <a:rPr lang="en-GB" smtClean="0"/>
              <a:t>‹#›</a:t>
            </a:fld>
            <a:endParaRPr lang="en-GB"/>
          </a:p>
        </p:txBody>
      </p:sp>
    </p:spTree>
    <p:extLst>
      <p:ext uri="{BB962C8B-B14F-4D97-AF65-F5344CB8AC3E}">
        <p14:creationId xmlns:p14="http://schemas.microsoft.com/office/powerpoint/2010/main" val="3678973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8DB1CC-0B09-46D7-A653-A1FD4EC0DB9A}" type="datetimeFigureOut">
              <a:rPr lang="en-GB" smtClean="0"/>
              <a:t>13/03/2019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F4EB8D-ECD8-4E9E-9299-3BCB7DF20C7D}" type="slidenum">
              <a:rPr lang="en-GB" smtClean="0"/>
              <a:t>‹#›</a:t>
            </a:fld>
            <a:endParaRPr lang="en-GB"/>
          </a:p>
        </p:txBody>
      </p:sp>
    </p:spTree>
    <p:extLst>
      <p:ext uri="{BB962C8B-B14F-4D97-AF65-F5344CB8AC3E}">
        <p14:creationId xmlns:p14="http://schemas.microsoft.com/office/powerpoint/2010/main" val="2758422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8DB1CC-0B09-46D7-A653-A1FD4EC0DB9A}" type="datetimeFigureOut">
              <a:rPr lang="en-GB" smtClean="0"/>
              <a:t>13/03/2019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F4EB8D-ECD8-4E9E-9299-3BCB7DF20C7D}" type="slidenum">
              <a:rPr lang="en-GB" smtClean="0"/>
              <a:t>‹#›</a:t>
            </a:fld>
            <a:endParaRPr lang="en-GB"/>
          </a:p>
        </p:txBody>
      </p:sp>
    </p:spTree>
    <p:extLst>
      <p:ext uri="{BB962C8B-B14F-4D97-AF65-F5344CB8AC3E}">
        <p14:creationId xmlns:p14="http://schemas.microsoft.com/office/powerpoint/2010/main" val="2781321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8DB1CC-0B09-46D7-A653-A1FD4EC0DB9A}" type="datetimeFigureOut">
              <a:rPr lang="en-GB" smtClean="0"/>
              <a:t>13/03/2019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4EB8D-ECD8-4E9E-9299-3BCB7DF20C7D}" type="slidenum">
              <a:rPr lang="en-GB" smtClean="0"/>
              <a:t>‹#›</a:t>
            </a:fld>
            <a:endParaRPr lang="en-GB"/>
          </a:p>
        </p:txBody>
      </p:sp>
    </p:spTree>
    <p:extLst>
      <p:ext uri="{BB962C8B-B14F-4D97-AF65-F5344CB8AC3E}">
        <p14:creationId xmlns:p14="http://schemas.microsoft.com/office/powerpoint/2010/main" val="2908999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england.nhs.uk/ourwork/innovation/test-beds/" TargetMode="Externa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hdf.nihr.ac.uk/" TargetMode="Externa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hdf.nihr.ac.uk/"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v.uk/government/publications/industrial-strategy-the-grand-challenges/industrial-strategy-the-grand-challenges" TargetMode="Externa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jpe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computing.unn.ac.uk/staff/yqqd6/events.html"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mailto:ioc@northumbria.ac.uk" TargetMode="External"/><Relationship Id="rId5" Type="http://schemas.openxmlformats.org/officeDocument/2006/relationships/hyperlink" Target="mailto:huseyin.seker@northumbria.ac.uk" TargetMode="Externa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png"/><Relationship Id="rId7" Type="http://schemas.openxmlformats.org/officeDocument/2006/relationships/image" Target="../media/image2.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8.png"/><Relationship Id="rId7" Type="http://schemas.openxmlformats.org/officeDocument/2006/relationships/image" Target="../media/image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0.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46249"/>
            <a:ext cx="8448998" cy="3930823"/>
          </a:xfrm>
        </p:spPr>
        <p:txBody>
          <a:bodyPr>
            <a:noAutofit/>
          </a:bodyPr>
          <a:lstStyle/>
          <a:p>
            <a:r>
              <a:rPr lang="en-GB" sz="4000" b="1" dirty="0" smtClean="0"/>
              <a:t>Institute of Coding Annual Conference</a:t>
            </a:r>
            <a:br>
              <a:rPr lang="en-GB" sz="4000" b="1" dirty="0" smtClean="0"/>
            </a:br>
            <a:r>
              <a:rPr lang="en-GB" sz="4000" b="1" dirty="0" smtClean="0"/>
              <a:t>Workshop</a:t>
            </a:r>
            <a:r>
              <a:rPr lang="en-GB" sz="4800" b="1" dirty="0" smtClean="0"/>
              <a:t/>
            </a:r>
            <a:br>
              <a:rPr lang="en-GB" sz="4800" b="1" dirty="0" smtClean="0"/>
            </a:br>
            <a:r>
              <a:rPr lang="en-GB" sz="5600" b="1" i="1" dirty="0" smtClean="0">
                <a:effectLst>
                  <a:outerShdw blurRad="38100" dist="38100" dir="2700000" algn="tl">
                    <a:srgbClr val="000000">
                      <a:alpha val="43137"/>
                    </a:srgbClr>
                  </a:outerShdw>
                </a:effectLst>
              </a:rPr>
              <a:t>Data Science for Everyone – Training for the Future and Meeting the Industry Need</a:t>
            </a:r>
            <a:endParaRPr lang="en-GB" sz="5600" b="1" i="1" dirty="0">
              <a:effectLst>
                <a:outerShdw blurRad="38100" dist="38100" dir="2700000" algn="tl">
                  <a:srgbClr val="000000">
                    <a:alpha val="43137"/>
                  </a:srgbClr>
                </a:outerShdw>
              </a:effectLst>
            </a:endParaRPr>
          </a:p>
        </p:txBody>
      </p:sp>
      <p:sp>
        <p:nvSpPr>
          <p:cNvPr id="5" name="Title 1"/>
          <p:cNvSpPr txBox="1">
            <a:spLocks/>
          </p:cNvSpPr>
          <p:nvPr/>
        </p:nvSpPr>
        <p:spPr>
          <a:xfrm>
            <a:off x="275764" y="2060848"/>
            <a:ext cx="8568952" cy="23042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5000" b="1" dirty="0">
              <a:latin typeface="+mn-lt"/>
            </a:endParaRPr>
          </a:p>
        </p:txBody>
      </p:sp>
      <p:sp>
        <p:nvSpPr>
          <p:cNvPr id="6" name="Subtitle 2"/>
          <p:cNvSpPr txBox="1">
            <a:spLocks/>
          </p:cNvSpPr>
          <p:nvPr/>
        </p:nvSpPr>
        <p:spPr>
          <a:xfrm>
            <a:off x="1390328" y="4149080"/>
            <a:ext cx="6566048" cy="13681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b="1" dirty="0" smtClean="0"/>
              <a:t>Dr </a:t>
            </a:r>
            <a:r>
              <a:rPr lang="en-GB" sz="2400" b="1" dirty="0" err="1" smtClean="0"/>
              <a:t>Huseyin</a:t>
            </a:r>
            <a:r>
              <a:rPr lang="en-GB" sz="2400" b="1" dirty="0" smtClean="0"/>
              <a:t>  </a:t>
            </a:r>
            <a:r>
              <a:rPr lang="en-GB" sz="2400" b="1" dirty="0" err="1" smtClean="0"/>
              <a:t>Seker</a:t>
            </a:r>
            <a:r>
              <a:rPr lang="en-GB" sz="2400" b="1" dirty="0" smtClean="0"/>
              <a:t> </a:t>
            </a:r>
            <a:endParaRPr lang="en-GB" sz="2400" b="1" dirty="0" smtClean="0"/>
          </a:p>
          <a:p>
            <a:pPr marL="0" indent="0" algn="ctr">
              <a:buNone/>
            </a:pPr>
            <a:r>
              <a:rPr lang="en-GB" sz="2400" b="1" dirty="0" smtClean="0"/>
              <a:t>Northumbria University</a:t>
            </a:r>
          </a:p>
          <a:p>
            <a:pPr marL="0" indent="0" algn="ctr">
              <a:buNone/>
            </a:pPr>
            <a:r>
              <a:rPr lang="en-GB" sz="2400" b="1" dirty="0"/>
              <a:t>e</a:t>
            </a:r>
            <a:r>
              <a:rPr lang="en-GB" sz="2400" b="1" dirty="0" smtClean="0"/>
              <a:t>-mail: huseyin.seker@northumbria.ac.uk</a:t>
            </a:r>
            <a:endParaRPr lang="en-GB" sz="2400" b="1" dirty="0" smtClean="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descr="Image result for office for student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open universit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7597" y="6043641"/>
            <a:ext cx="1021668" cy="697726"/>
          </a:xfrm>
          <a:prstGeom prst="rect">
            <a:avLst/>
          </a:prstGeom>
          <a:noFill/>
          <a:extLst>
            <a:ext uri="{909E8E84-426E-40DD-AFC4-6F175D3DCCD1}">
              <a14:hiddenFill xmlns:a14="http://schemas.microsoft.com/office/drawing/2010/main">
                <a:solidFill>
                  <a:srgbClr val="FFFFFF"/>
                </a:solidFill>
              </a14:hiddenFill>
            </a:ext>
          </a:extLst>
        </p:spPr>
      </p:pic>
      <p:pic>
        <p:nvPicPr>
          <p:cNvPr id="922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8669" y="6040553"/>
            <a:ext cx="1914525"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976" y="6045747"/>
            <a:ext cx="1790700"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87216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692696"/>
            <a:ext cx="7496175"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043608" y="4338970"/>
            <a:ext cx="7128792" cy="1446550"/>
          </a:xfrm>
          <a:prstGeom prst="rect">
            <a:avLst/>
          </a:prstGeom>
        </p:spPr>
        <p:txBody>
          <a:bodyPr wrap="square">
            <a:spAutoFit/>
          </a:bodyPr>
          <a:lstStyle/>
          <a:p>
            <a:pPr algn="just"/>
            <a:r>
              <a:rPr lang="en-GB" sz="2200" b="1" dirty="0" smtClean="0"/>
              <a:t>“…. it </a:t>
            </a:r>
            <a:r>
              <a:rPr lang="en-GB" sz="2200" b="1" dirty="0"/>
              <a:t>will close the digital divide - to ensure that everyone is able to access and use the digital services that could help them manage their lives, progress at work, improve their health and wellbeing, and connect to friends and family</a:t>
            </a:r>
            <a:r>
              <a:rPr lang="en-GB" sz="2200" b="1" dirty="0" smtClean="0"/>
              <a:t>.”</a:t>
            </a:r>
            <a:endParaRPr lang="en-GB" sz="2200" b="1"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32492">
            <a:off x="1257839" y="983769"/>
            <a:ext cx="6691532" cy="433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Image result for office for student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0218" y="5833166"/>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4457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GB" b="1" dirty="0" smtClean="0"/>
              <a:t>UK Digital Strategy</a:t>
            </a:r>
            <a:endParaRPr lang="en-GB" sz="1200" b="1" dirty="0"/>
          </a:p>
        </p:txBody>
      </p:sp>
      <p:sp>
        <p:nvSpPr>
          <p:cNvPr id="3" name="Content Placeholder 2"/>
          <p:cNvSpPr>
            <a:spLocks noGrp="1"/>
          </p:cNvSpPr>
          <p:nvPr>
            <p:ph idx="1"/>
          </p:nvPr>
        </p:nvSpPr>
        <p:spPr>
          <a:xfrm>
            <a:off x="457200" y="1124744"/>
            <a:ext cx="8229600" cy="5472608"/>
          </a:xfrm>
        </p:spPr>
        <p:txBody>
          <a:bodyPr>
            <a:noAutofit/>
          </a:bodyPr>
          <a:lstStyle/>
          <a:p>
            <a:pPr marL="0" indent="0" fontAlgn="base">
              <a:buNone/>
            </a:pPr>
            <a:r>
              <a:rPr lang="en-GB" sz="2000" b="1" dirty="0"/>
              <a:t>Maintaining the UK government as a world leader in serving its citizens online</a:t>
            </a:r>
          </a:p>
          <a:p>
            <a:pPr marL="0" indent="0">
              <a:buNone/>
            </a:pPr>
            <a:r>
              <a:rPr lang="en-GB" sz="2000" dirty="0"/>
              <a:t>“From </a:t>
            </a:r>
            <a:r>
              <a:rPr lang="en-GB" sz="2000" b="1" dirty="0">
                <a:solidFill>
                  <a:srgbClr val="FF0000"/>
                </a:solidFill>
              </a:rPr>
              <a:t>personalised services in health</a:t>
            </a:r>
            <a:r>
              <a:rPr lang="en-GB" sz="2000" dirty="0"/>
              <a:t>, to safer care for the elderly at home…”</a:t>
            </a:r>
          </a:p>
          <a:p>
            <a:pPr marL="0" indent="0" fontAlgn="base">
              <a:buNone/>
            </a:pPr>
            <a:endParaRPr lang="en-GB" sz="2000" b="1" dirty="0" smtClean="0"/>
          </a:p>
          <a:p>
            <a:pPr marL="0" indent="0" fontAlgn="base">
              <a:buNone/>
            </a:pPr>
            <a:r>
              <a:rPr lang="en-GB" sz="2000" b="1" dirty="0" smtClean="0"/>
              <a:t>Our </a:t>
            </a:r>
            <a:r>
              <a:rPr lang="en-GB" sz="2000" b="1" dirty="0"/>
              <a:t>5G Strategy</a:t>
            </a:r>
          </a:p>
          <a:p>
            <a:pPr marL="0" indent="0">
              <a:buNone/>
            </a:pPr>
            <a:r>
              <a:rPr lang="en-GB" sz="2000" dirty="0"/>
              <a:t>“… it will also support the development of the Internet of Things: the rapidly-increasing number of connected devices, from connected cars </a:t>
            </a:r>
            <a:r>
              <a:rPr lang="en-GB" sz="2000" b="1" dirty="0">
                <a:solidFill>
                  <a:srgbClr val="FF0000"/>
                </a:solidFill>
              </a:rPr>
              <a:t>to digital health applications</a:t>
            </a:r>
            <a:r>
              <a:rPr lang="en-GB" sz="2000" dirty="0" smtClean="0"/>
              <a:t>.”</a:t>
            </a:r>
          </a:p>
          <a:p>
            <a:pPr marL="0" indent="0">
              <a:buNone/>
            </a:pPr>
            <a:endParaRPr lang="en-GB" sz="2000" dirty="0" smtClean="0"/>
          </a:p>
          <a:p>
            <a:pPr marL="0" indent="0" fontAlgn="base">
              <a:buNone/>
            </a:pPr>
            <a:r>
              <a:rPr lang="en-GB" sz="2000" b="1" dirty="0"/>
              <a:t>The Internet of Things and Smart </a:t>
            </a:r>
            <a:r>
              <a:rPr lang="en-GB" sz="2000" b="1" dirty="0" smtClean="0"/>
              <a:t>Infrastructure</a:t>
            </a:r>
            <a:endParaRPr lang="en-GB" sz="2000" dirty="0"/>
          </a:p>
          <a:p>
            <a:pPr marL="0" lvl="0" indent="0">
              <a:buNone/>
            </a:pPr>
            <a:r>
              <a:rPr lang="en-GB" sz="2000" dirty="0" smtClean="0"/>
              <a:t>“</a:t>
            </a:r>
            <a:r>
              <a:rPr lang="en-GB" sz="2000" b="1" dirty="0" smtClean="0">
                <a:solidFill>
                  <a:srgbClr val="FF0000"/>
                </a:solidFill>
              </a:rPr>
              <a:t>NHS </a:t>
            </a:r>
            <a:r>
              <a:rPr lang="en-GB" sz="2000" b="1" dirty="0">
                <a:solidFill>
                  <a:srgbClr val="FF0000"/>
                </a:solidFill>
              </a:rPr>
              <a:t>test beds, using </a:t>
            </a:r>
            <a:r>
              <a:rPr lang="en-GB" sz="2000" b="1" dirty="0" err="1">
                <a:solidFill>
                  <a:srgbClr val="FF0000"/>
                </a:solidFill>
              </a:rPr>
              <a:t>IoT</a:t>
            </a:r>
            <a:r>
              <a:rPr lang="en-GB" sz="2000" b="1" dirty="0">
                <a:solidFill>
                  <a:srgbClr val="FF0000"/>
                </a:solidFill>
              </a:rPr>
              <a:t> and health and care innovations</a:t>
            </a:r>
            <a:r>
              <a:rPr lang="en-GB" sz="2000" dirty="0"/>
              <a:t> to help people with dementia in Surrey and people with diabetes in the West of England</a:t>
            </a:r>
            <a:r>
              <a:rPr lang="en-GB" sz="2000" dirty="0" smtClean="0"/>
              <a:t>”</a:t>
            </a:r>
            <a:endParaRPr lang="en-GB" sz="20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Image result for office for student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218" y="5833166"/>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67704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363272" cy="6192688"/>
          </a:xfrm>
        </p:spPr>
        <p:txBody>
          <a:bodyPr>
            <a:noAutofit/>
          </a:bodyPr>
          <a:lstStyle/>
          <a:p>
            <a:pPr marL="0" indent="0" fontAlgn="base">
              <a:buNone/>
            </a:pPr>
            <a:r>
              <a:rPr lang="en-GB" sz="2000" b="1" dirty="0"/>
              <a:t>The Digital Catapult</a:t>
            </a:r>
          </a:p>
          <a:p>
            <a:pPr marL="0" indent="0">
              <a:buNone/>
            </a:pPr>
            <a:endParaRPr lang="en-GB" sz="2000" dirty="0" smtClean="0"/>
          </a:p>
          <a:p>
            <a:pPr marL="0" indent="0">
              <a:buNone/>
            </a:pPr>
            <a:r>
              <a:rPr lang="en-GB" sz="2000" dirty="0" smtClean="0"/>
              <a:t>The </a:t>
            </a:r>
            <a:r>
              <a:rPr lang="en-GB" sz="2000" dirty="0"/>
              <a:t>Digital Catapult Centre is a space for technologists, </a:t>
            </a:r>
            <a:r>
              <a:rPr lang="en-GB" sz="2000" dirty="0" err="1"/>
              <a:t>creatives</a:t>
            </a:r>
            <a:r>
              <a:rPr lang="en-GB" sz="2000" dirty="0"/>
              <a:t> from business and academia to collaborate and develop their new ideas and showcase their products to the UK and the rest of the world. </a:t>
            </a:r>
          </a:p>
          <a:p>
            <a:pPr marL="0" indent="0">
              <a:buNone/>
            </a:pPr>
            <a:r>
              <a:rPr lang="en-GB" sz="2000" dirty="0"/>
              <a:t>Its new strategy outlines the key technologies it will focus on moving forward:</a:t>
            </a:r>
          </a:p>
          <a:p>
            <a:pPr lvl="0"/>
            <a:r>
              <a:rPr lang="en-GB" sz="2000" b="1" dirty="0">
                <a:solidFill>
                  <a:srgbClr val="FF0000"/>
                </a:solidFill>
              </a:rPr>
              <a:t>data-driven:</a:t>
            </a:r>
            <a:r>
              <a:rPr lang="en-GB" sz="2000" dirty="0"/>
              <a:t> new ways to work with personal data with more control and trust, applications of </a:t>
            </a:r>
            <a:r>
              <a:rPr lang="en-GB" sz="2000" dirty="0" err="1"/>
              <a:t>blockchain</a:t>
            </a:r>
            <a:r>
              <a:rPr lang="en-GB" sz="2000" dirty="0"/>
              <a:t> and smart contracts, cybersecurity particularly for emergent threats</a:t>
            </a:r>
          </a:p>
          <a:p>
            <a:pPr lvl="0"/>
            <a:r>
              <a:rPr lang="en-GB" sz="2000" b="1" dirty="0">
                <a:solidFill>
                  <a:srgbClr val="FF0000"/>
                </a:solidFill>
              </a:rPr>
              <a:t>connected:</a:t>
            </a:r>
            <a:r>
              <a:rPr lang="en-GB" sz="2000" dirty="0"/>
              <a:t> the Internet of Things, and associated enabling networking technologies such as Low-Power Wide-Area Networks (LPWAN) and 5G</a:t>
            </a:r>
          </a:p>
          <a:p>
            <a:pPr lvl="0"/>
            <a:r>
              <a:rPr lang="en-GB" sz="2000" b="1" dirty="0">
                <a:solidFill>
                  <a:srgbClr val="FF0000"/>
                </a:solidFill>
              </a:rPr>
              <a:t>intelligent:</a:t>
            </a:r>
            <a:r>
              <a:rPr lang="en-GB" sz="2000" dirty="0"/>
              <a:t> artificial intelligence and machine learning</a:t>
            </a:r>
          </a:p>
          <a:p>
            <a:pPr lvl="0"/>
            <a:r>
              <a:rPr lang="en-GB" sz="2000" dirty="0"/>
              <a:t>immersive: augmented, virtual and mixed reality, </a:t>
            </a:r>
            <a:r>
              <a:rPr lang="en-GB" sz="2000" dirty="0" err="1"/>
              <a:t>haptics</a:t>
            </a:r>
            <a:r>
              <a:rPr lang="en-GB" sz="2000" dirty="0"/>
              <a:t> and related new forms of human machine </a:t>
            </a:r>
            <a:r>
              <a:rPr lang="en-GB" sz="2000" dirty="0" smtClean="0"/>
              <a:t>interface</a:t>
            </a:r>
            <a:endParaRPr lang="en-GB" sz="20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Image result for office for student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218" y="5833166"/>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88354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6192688"/>
          </a:xfrm>
        </p:spPr>
        <p:txBody>
          <a:bodyPr>
            <a:normAutofit/>
          </a:bodyPr>
          <a:lstStyle/>
          <a:p>
            <a:pPr marL="0" indent="0">
              <a:buNone/>
            </a:pPr>
            <a:r>
              <a:rPr lang="en-GB" sz="2600" b="1" dirty="0"/>
              <a:t>Maximising the impact of our specialist digital sectors</a:t>
            </a:r>
          </a:p>
          <a:p>
            <a:pPr marL="0" indent="0">
              <a:buNone/>
            </a:pPr>
            <a:endParaRPr lang="en-GB" sz="2600" dirty="0" smtClean="0"/>
          </a:p>
          <a:p>
            <a:pPr marL="0" lvl="0" indent="0">
              <a:buNone/>
            </a:pPr>
            <a:r>
              <a:rPr lang="en-GB" sz="2600" dirty="0" smtClean="0"/>
              <a:t>“</a:t>
            </a:r>
            <a:r>
              <a:rPr lang="en-GB" sz="2600" b="1" dirty="0">
                <a:solidFill>
                  <a:srgbClr val="FF0000"/>
                </a:solidFill>
              </a:rPr>
              <a:t>the NHS </a:t>
            </a:r>
            <a:r>
              <a:rPr lang="en-GB" sz="2600" b="1" u="sng" dirty="0">
                <a:solidFill>
                  <a:srgbClr val="FF0000"/>
                </a:solidFill>
                <a:hlinkClick r:id="rId2"/>
              </a:rPr>
              <a:t>Test Bed</a:t>
            </a:r>
            <a:r>
              <a:rPr lang="en-GB" sz="2600" b="1" dirty="0">
                <a:solidFill>
                  <a:srgbClr val="FF0000"/>
                </a:solidFill>
              </a:rPr>
              <a:t> programme</a:t>
            </a:r>
            <a:r>
              <a:rPr lang="en-GB" sz="2600" dirty="0"/>
              <a:t>, which explores the potential of technologies such as </a:t>
            </a:r>
            <a:r>
              <a:rPr lang="en-GB" sz="2600" b="1" dirty="0">
                <a:solidFill>
                  <a:srgbClr val="FF0000"/>
                </a:solidFill>
              </a:rPr>
              <a:t>mobile and wearable health self-management tools and monitoring </a:t>
            </a:r>
            <a:r>
              <a:rPr lang="en-GB" sz="2600" b="1" dirty="0" smtClean="0">
                <a:solidFill>
                  <a:srgbClr val="FF0000"/>
                </a:solidFill>
              </a:rPr>
              <a:t>devices</a:t>
            </a:r>
            <a:r>
              <a:rPr lang="en-GB" sz="2600" dirty="0" smtClean="0"/>
              <a:t>”</a:t>
            </a:r>
          </a:p>
          <a:p>
            <a:pPr marL="0" lvl="0" indent="0">
              <a:buNone/>
            </a:pPr>
            <a:endParaRPr lang="en-GB" sz="2600" dirty="0" smtClean="0"/>
          </a:p>
          <a:p>
            <a:pPr marL="0" indent="0">
              <a:buNone/>
            </a:pPr>
            <a:r>
              <a:rPr lang="en-GB" sz="2600" b="1" dirty="0" smtClean="0">
                <a:solidFill>
                  <a:srgbClr val="FF0000"/>
                </a:solidFill>
              </a:rPr>
              <a:t>The </a:t>
            </a:r>
            <a:r>
              <a:rPr lang="en-GB" sz="2600" b="1" dirty="0">
                <a:solidFill>
                  <a:srgbClr val="FF0000"/>
                </a:solidFill>
              </a:rPr>
              <a:t>NHS produces </a:t>
            </a:r>
            <a:r>
              <a:rPr lang="en-GB" sz="2600" b="1" u="sng" dirty="0">
                <a:solidFill>
                  <a:srgbClr val="FF0000"/>
                </a:solidFill>
              </a:rPr>
              <a:t>a wealth of data</a:t>
            </a:r>
            <a:r>
              <a:rPr lang="en-GB" sz="2600" b="1" dirty="0">
                <a:solidFill>
                  <a:srgbClr val="FF0000"/>
                </a:solidFill>
              </a:rPr>
              <a:t> with huge potential to improve decision making, clinical pathways and efficiencies</a:t>
            </a:r>
            <a:r>
              <a:rPr lang="en-GB" sz="2600" dirty="0"/>
              <a:t>. Access to this will be improved for both patients and professionals, whilst ensuring security and </a:t>
            </a:r>
            <a:r>
              <a:rPr lang="en-GB" sz="2600" dirty="0" smtClean="0"/>
              <a:t>privacy</a:t>
            </a:r>
            <a:endParaRPr lang="en-GB" sz="26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Image result for office for student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0218" y="5833166"/>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59738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256584"/>
          </a:xfrm>
        </p:spPr>
        <p:txBody>
          <a:bodyPr>
            <a:normAutofit lnSpcReduction="10000"/>
          </a:bodyPr>
          <a:lstStyle/>
          <a:p>
            <a:pPr marL="0" indent="0">
              <a:buNone/>
            </a:pPr>
            <a:r>
              <a:rPr lang="en-GB" sz="3500" b="1" dirty="0"/>
              <a:t>Embedding digital in public service delivery</a:t>
            </a:r>
            <a:endParaRPr lang="en-GB" sz="2400" b="1" dirty="0"/>
          </a:p>
          <a:p>
            <a:pPr marL="0" indent="0">
              <a:buNone/>
            </a:pPr>
            <a:endParaRPr lang="en-GB" sz="2400" dirty="0" smtClean="0"/>
          </a:p>
          <a:p>
            <a:r>
              <a:rPr lang="en-GB" sz="2400" dirty="0" smtClean="0"/>
              <a:t>Digital </a:t>
            </a:r>
            <a:r>
              <a:rPr lang="en-GB" sz="2400" dirty="0"/>
              <a:t>technologies and data are already helping to achieve these </a:t>
            </a:r>
            <a:r>
              <a:rPr lang="en-GB" sz="2400" dirty="0" smtClean="0"/>
              <a:t>ambitions</a:t>
            </a:r>
            <a:r>
              <a:rPr lang="en-GB" sz="2400" u="sng" baseline="30000" dirty="0"/>
              <a:t> </a:t>
            </a:r>
            <a:r>
              <a:rPr lang="en-GB" sz="2400" dirty="0" smtClean="0"/>
              <a:t>and </a:t>
            </a:r>
            <a:r>
              <a:rPr lang="en-GB" sz="2400" dirty="0"/>
              <a:t>we will </a:t>
            </a:r>
            <a:r>
              <a:rPr lang="en-GB" sz="2400" b="1" u="sng" dirty="0">
                <a:solidFill>
                  <a:schemeClr val="accent1"/>
                </a:solidFill>
              </a:rPr>
              <a:t>invest £4.2 billion</a:t>
            </a:r>
            <a:r>
              <a:rPr lang="en-GB" sz="2400" b="1" dirty="0">
                <a:solidFill>
                  <a:schemeClr val="accent1"/>
                </a:solidFill>
              </a:rPr>
              <a:t> over the next five years in areas such as electronic patient records, apps and wearable devices, </a:t>
            </a:r>
            <a:r>
              <a:rPr lang="en-GB" sz="2400" b="1" dirty="0" err="1">
                <a:solidFill>
                  <a:schemeClr val="accent1"/>
                </a:solidFill>
              </a:rPr>
              <a:t>telehealth</a:t>
            </a:r>
            <a:r>
              <a:rPr lang="en-GB" sz="2400" b="1" dirty="0">
                <a:solidFill>
                  <a:schemeClr val="accent1"/>
                </a:solidFill>
              </a:rPr>
              <a:t> and assistive </a:t>
            </a:r>
            <a:r>
              <a:rPr lang="en-GB" sz="2400" b="1" dirty="0" smtClean="0">
                <a:solidFill>
                  <a:schemeClr val="accent1"/>
                </a:solidFill>
              </a:rPr>
              <a:t>technologies</a:t>
            </a:r>
          </a:p>
          <a:p>
            <a:r>
              <a:rPr lang="en-GB" sz="2400" b="1" dirty="0" smtClean="0">
                <a:solidFill>
                  <a:srgbClr val="FF0000"/>
                </a:solidFill>
              </a:rPr>
              <a:t>Data </a:t>
            </a:r>
            <a:r>
              <a:rPr lang="en-GB" sz="2400" b="1" dirty="0">
                <a:solidFill>
                  <a:srgbClr val="FF0000"/>
                </a:solidFill>
              </a:rPr>
              <a:t>will be the key to the modern health and care system</a:t>
            </a:r>
            <a:r>
              <a:rPr lang="en-GB" sz="2400" dirty="0"/>
              <a:t> – but it must be used appropriately and lawfully, held safely and securely and in ways that maintain public trust and </a:t>
            </a:r>
            <a:r>
              <a:rPr lang="en-GB" sz="2400" dirty="0" smtClean="0"/>
              <a:t>confidence </a:t>
            </a:r>
          </a:p>
          <a:p>
            <a:r>
              <a:rPr lang="en-GB" sz="2400" dirty="0"/>
              <a:t>D</a:t>
            </a:r>
            <a:r>
              <a:rPr lang="en-GB" sz="2400" dirty="0" smtClean="0"/>
              <a:t>eveloped </a:t>
            </a:r>
            <a:r>
              <a:rPr lang="en-GB" sz="2400" dirty="0"/>
              <a:t>a </a:t>
            </a:r>
            <a:r>
              <a:rPr lang="en-GB" sz="2400" u="sng" dirty="0">
                <a:hlinkClick r:id="rId2"/>
              </a:rPr>
              <a:t>portal</a:t>
            </a:r>
            <a:r>
              <a:rPr lang="en-GB" sz="2400" dirty="0"/>
              <a:t> to help researchers and developers to find information about the UK healthcare data sets which are available for research</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Image result for office for student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0218" y="5833166"/>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8253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6120680"/>
          </a:xfrm>
        </p:spPr>
        <p:txBody>
          <a:bodyPr>
            <a:normAutofit fontScale="92500" lnSpcReduction="20000"/>
          </a:bodyPr>
          <a:lstStyle/>
          <a:p>
            <a:pPr marL="0" indent="0">
              <a:buNone/>
            </a:pPr>
            <a:r>
              <a:rPr lang="en-GB" sz="3500" b="1" dirty="0"/>
              <a:t>Embedding digital in public service delivery</a:t>
            </a:r>
            <a:endParaRPr lang="en-GB" sz="2400" b="1" dirty="0"/>
          </a:p>
          <a:p>
            <a:pPr marL="0" indent="0">
              <a:buNone/>
            </a:pPr>
            <a:endParaRPr lang="en-GB" sz="2400" dirty="0" smtClean="0"/>
          </a:p>
          <a:p>
            <a:r>
              <a:rPr lang="en-GB" sz="3100" dirty="0" smtClean="0"/>
              <a:t>Digital </a:t>
            </a:r>
            <a:r>
              <a:rPr lang="en-GB" sz="3100" dirty="0"/>
              <a:t>technologies and data are already helping to achieve these </a:t>
            </a:r>
            <a:r>
              <a:rPr lang="en-GB" sz="3100" dirty="0" smtClean="0"/>
              <a:t>ambitions</a:t>
            </a:r>
            <a:r>
              <a:rPr lang="en-GB" sz="3100" u="sng" baseline="30000" dirty="0"/>
              <a:t> </a:t>
            </a:r>
            <a:r>
              <a:rPr lang="en-GB" sz="3100" dirty="0" smtClean="0"/>
              <a:t>and </a:t>
            </a:r>
            <a:r>
              <a:rPr lang="en-GB" sz="3100" dirty="0"/>
              <a:t>we will </a:t>
            </a:r>
            <a:r>
              <a:rPr lang="en-GB" sz="3100" b="1" u="sng" dirty="0">
                <a:solidFill>
                  <a:srgbClr val="FF0000"/>
                </a:solidFill>
              </a:rPr>
              <a:t>invest £4.2 billion</a:t>
            </a:r>
            <a:r>
              <a:rPr lang="en-GB" sz="3100" b="1" dirty="0">
                <a:solidFill>
                  <a:srgbClr val="FF0000"/>
                </a:solidFill>
              </a:rPr>
              <a:t> over the next five years in areas such as electronic patient records, apps and wearable devices, </a:t>
            </a:r>
            <a:r>
              <a:rPr lang="en-GB" sz="3100" b="1" dirty="0" err="1">
                <a:solidFill>
                  <a:srgbClr val="FF0000"/>
                </a:solidFill>
              </a:rPr>
              <a:t>telehealth</a:t>
            </a:r>
            <a:r>
              <a:rPr lang="en-GB" sz="3100" b="1" dirty="0">
                <a:solidFill>
                  <a:srgbClr val="FF0000"/>
                </a:solidFill>
              </a:rPr>
              <a:t> and assistive </a:t>
            </a:r>
            <a:r>
              <a:rPr lang="en-GB" sz="3100" b="1" dirty="0" smtClean="0">
                <a:solidFill>
                  <a:srgbClr val="FF0000"/>
                </a:solidFill>
              </a:rPr>
              <a:t>technologies</a:t>
            </a:r>
          </a:p>
          <a:p>
            <a:r>
              <a:rPr lang="en-GB" sz="3100" b="1" dirty="0" smtClean="0">
                <a:solidFill>
                  <a:srgbClr val="FF0000"/>
                </a:solidFill>
              </a:rPr>
              <a:t>Data </a:t>
            </a:r>
            <a:r>
              <a:rPr lang="en-GB" sz="3100" b="1" dirty="0">
                <a:solidFill>
                  <a:srgbClr val="FF0000"/>
                </a:solidFill>
              </a:rPr>
              <a:t>will be the key to the modern health and care system</a:t>
            </a:r>
            <a:r>
              <a:rPr lang="en-GB" sz="3100" dirty="0"/>
              <a:t> – but it must be used appropriately and lawfully, held safely and securely and in ways that maintain public trust and </a:t>
            </a:r>
            <a:r>
              <a:rPr lang="en-GB" sz="3100" dirty="0" smtClean="0"/>
              <a:t>confidence </a:t>
            </a:r>
          </a:p>
          <a:p>
            <a:r>
              <a:rPr lang="en-GB" sz="3100" dirty="0"/>
              <a:t>D</a:t>
            </a:r>
            <a:r>
              <a:rPr lang="en-GB" sz="3100" dirty="0" smtClean="0"/>
              <a:t>eveloped </a:t>
            </a:r>
            <a:r>
              <a:rPr lang="en-GB" sz="3100" dirty="0"/>
              <a:t>a </a:t>
            </a:r>
            <a:r>
              <a:rPr lang="en-GB" sz="3100" u="sng" dirty="0">
                <a:hlinkClick r:id="rId2"/>
              </a:rPr>
              <a:t>portal</a:t>
            </a:r>
            <a:r>
              <a:rPr lang="en-GB" sz="3100" dirty="0"/>
              <a:t> to help researchers and developers to find information about the UK healthcare data sets which are available for research</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196" y="3212976"/>
            <a:ext cx="6591300"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34516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75" y="116632"/>
            <a:ext cx="741045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1"/>
          <p:cNvSpPr>
            <a:spLocks noChangeArrowheads="1"/>
          </p:cNvSpPr>
          <p:nvPr/>
        </p:nvSpPr>
        <p:spPr bwMode="auto">
          <a:xfrm>
            <a:off x="827584" y="3437616"/>
            <a:ext cx="7632848" cy="254737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3308" tIns="179331" rIns="0" bIns="179331"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B0C0C"/>
                </a:solidFill>
                <a:effectLst/>
                <a:latin typeface="nta"/>
                <a:cs typeface="Arial" pitchFamily="34" charset="0"/>
              </a:rPr>
              <a:t>Grand Challenges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smtClean="0">
              <a:ln>
                <a:noFill/>
              </a:ln>
              <a:solidFill>
                <a:srgbClr val="0B0C0C"/>
              </a:solidFill>
              <a:effectLst/>
              <a:latin typeface="+mn-lt"/>
              <a:cs typeface="Arial" pitchFamily="34" charset="0"/>
            </a:endParaRPr>
          </a:p>
          <a:p>
            <a:pPr lvl="1" eaLnBrk="0" hangingPunct="0"/>
            <a:r>
              <a:rPr kumimoji="0" lang="en-US" altLang="en-US" sz="2200" b="0" i="0" u="none" strike="noStrike" cap="none" normalizeH="0" baseline="0" dirty="0" smtClean="0">
                <a:ln>
                  <a:noFill/>
                </a:ln>
                <a:solidFill>
                  <a:srgbClr val="0B0C0C"/>
                </a:solidFill>
                <a:effectLst/>
                <a:latin typeface="+mn-lt"/>
                <a:cs typeface="Arial" pitchFamily="34" charset="0"/>
              </a:rPr>
              <a:t>We will set </a:t>
            </a:r>
            <a:r>
              <a:rPr kumimoji="0" lang="en-US" altLang="en-US" sz="2200" b="0" i="0" u="none" strike="noStrike" cap="none" normalizeH="0" baseline="0" dirty="0" smtClean="0">
                <a:ln>
                  <a:noFill/>
                </a:ln>
                <a:solidFill>
                  <a:srgbClr val="4C2C92"/>
                </a:solidFill>
                <a:effectLst/>
                <a:latin typeface="+mn-lt"/>
                <a:cs typeface="Arial" pitchFamily="34" charset="0"/>
                <a:hlinkClick r:id="rId3"/>
              </a:rPr>
              <a:t>Grand Challenges</a:t>
            </a:r>
            <a:r>
              <a:rPr kumimoji="0" lang="en-US" altLang="en-US" sz="2200" b="0" i="0" u="none" strike="noStrike" cap="none" normalizeH="0" baseline="0" dirty="0" smtClean="0">
                <a:ln>
                  <a:noFill/>
                </a:ln>
                <a:solidFill>
                  <a:srgbClr val="0B0C0C"/>
                </a:solidFill>
                <a:effectLst/>
                <a:latin typeface="+mn-lt"/>
                <a:cs typeface="Arial" pitchFamily="34" charset="0"/>
              </a:rPr>
              <a:t> to put the United Kingdom at the forefront of the industries of the future:</a:t>
            </a:r>
            <a:endParaRPr kumimoji="0" lang="en-US" altLang="en-US" sz="1200" b="0" i="0" u="none" strike="noStrike" cap="none" normalizeH="0" baseline="0" dirty="0" smtClean="0">
              <a:ln>
                <a:noFill/>
              </a:ln>
              <a:solidFill>
                <a:srgbClr val="0B0C0C"/>
              </a:solidFill>
              <a:effectLst/>
              <a:latin typeface="+mn-lt"/>
              <a:cs typeface="Arial" pitchFamily="34" charset="0"/>
            </a:endParaRPr>
          </a:p>
          <a:p>
            <a:pPr lvl="1" eaLnBrk="0" hangingPunct="0"/>
            <a:endParaRPr kumimoji="0" lang="en-US" altLang="en-US" sz="1200" b="0" i="0" u="none" strike="noStrike" cap="none" normalizeH="0" baseline="0" dirty="0" smtClean="0">
              <a:ln>
                <a:noFill/>
              </a:ln>
              <a:solidFill>
                <a:schemeClr val="tx1"/>
              </a:solidFill>
              <a:effectLst/>
              <a:latin typeface="+mn-lt"/>
              <a:cs typeface="Arial" pitchFamily="34" charset="0"/>
            </a:endParaRPr>
          </a:p>
          <a:p>
            <a:pPr lvl="1" eaLnBrk="0" hangingPunct="0">
              <a:buFontTx/>
              <a:buChar char="•"/>
            </a:pPr>
            <a:r>
              <a:rPr kumimoji="0" lang="en-US" altLang="en-US" sz="2200" b="1" i="0" u="none" strike="noStrike" cap="none" normalizeH="0" baseline="0" dirty="0" smtClean="0">
                <a:ln>
                  <a:noFill/>
                </a:ln>
                <a:solidFill>
                  <a:srgbClr val="0B0C0C"/>
                </a:solidFill>
                <a:effectLst/>
                <a:latin typeface="+mn-lt"/>
                <a:cs typeface="Arial" pitchFamily="34" charset="0"/>
              </a:rPr>
              <a:t>AI and Data Economy </a:t>
            </a:r>
            <a:r>
              <a:rPr kumimoji="0" lang="en-US" altLang="en-US" sz="2200" b="0" i="0" u="none" strike="noStrike" cap="none" normalizeH="0" baseline="0" dirty="0" smtClean="0">
                <a:ln>
                  <a:noFill/>
                </a:ln>
                <a:solidFill>
                  <a:srgbClr val="0B0C0C"/>
                </a:solidFill>
                <a:effectLst/>
                <a:latin typeface="+mn-lt"/>
                <a:cs typeface="Arial" pitchFamily="34" charset="0"/>
              </a:rPr>
              <a:t>- We will put the UK at the forefront of the artificial intelligence and data revolution</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Image result for office for student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0218" y="5833166"/>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6329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6515100"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636240"/>
            <a:ext cx="743902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016" y="949796"/>
            <a:ext cx="73914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1555" y="1449660"/>
            <a:ext cx="7400925"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034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922114"/>
          </a:xfrm>
        </p:spPr>
        <p:txBody>
          <a:bodyPr>
            <a:normAutofit/>
          </a:bodyPr>
          <a:lstStyle/>
          <a:p>
            <a:r>
              <a:rPr lang="en-GB" b="1" dirty="0" smtClean="0"/>
              <a:t>Skills Gap in Data Science</a:t>
            </a:r>
            <a:endParaRPr lang="en-GB" b="1" dirty="0"/>
          </a:p>
        </p:txBody>
      </p:sp>
      <p:sp>
        <p:nvSpPr>
          <p:cNvPr id="3" name="Content Placeholder 2"/>
          <p:cNvSpPr>
            <a:spLocks noGrp="1"/>
          </p:cNvSpPr>
          <p:nvPr>
            <p:ph idx="1"/>
          </p:nvPr>
        </p:nvSpPr>
        <p:spPr>
          <a:xfrm>
            <a:off x="323528" y="1031831"/>
            <a:ext cx="8389633" cy="5493513"/>
          </a:xfrm>
        </p:spPr>
        <p:txBody>
          <a:bodyPr>
            <a:normAutofit fontScale="70000" lnSpcReduction="20000"/>
          </a:bodyPr>
          <a:lstStyle/>
          <a:p>
            <a:pPr algn="just"/>
            <a:r>
              <a:rPr lang="en-GB" sz="4300" dirty="0" smtClean="0"/>
              <a:t>Organisations should invest on </a:t>
            </a:r>
            <a:r>
              <a:rPr lang="en-GB" sz="4300" b="1" dirty="0" smtClean="0"/>
              <a:t>“big </a:t>
            </a:r>
            <a:r>
              <a:rPr lang="en-GB" sz="4300" b="1" dirty="0"/>
              <a:t>data </a:t>
            </a:r>
            <a:r>
              <a:rPr lang="en-GB" sz="4300" b="1" dirty="0" smtClean="0"/>
              <a:t>strategies”</a:t>
            </a:r>
            <a:r>
              <a:rPr lang="en-GB" sz="4300" dirty="0" smtClean="0"/>
              <a:t> and </a:t>
            </a:r>
            <a:r>
              <a:rPr lang="en-GB" sz="4300" b="1" dirty="0" smtClean="0"/>
              <a:t>“data scientists”</a:t>
            </a:r>
            <a:r>
              <a:rPr lang="en-GB" sz="4300" dirty="0" smtClean="0"/>
              <a:t> if they wish to remain in the business </a:t>
            </a:r>
            <a:r>
              <a:rPr lang="en-GB" sz="3100" dirty="0" smtClean="0"/>
              <a:t>(Bernard </a:t>
            </a:r>
            <a:r>
              <a:rPr lang="en-GB" sz="3100" dirty="0"/>
              <a:t>Marr, Big Data Guru and Bestselling </a:t>
            </a:r>
            <a:r>
              <a:rPr lang="en-GB" sz="3100" dirty="0" smtClean="0"/>
              <a:t>Author</a:t>
            </a:r>
            <a:r>
              <a:rPr lang="en-GB" sz="3100" dirty="0"/>
              <a:t>; </a:t>
            </a:r>
            <a:r>
              <a:rPr lang="en-GB" sz="3100" dirty="0" err="1"/>
              <a:t>Martijn</a:t>
            </a:r>
            <a:r>
              <a:rPr lang="en-GB" sz="3100" dirty="0"/>
              <a:t> </a:t>
            </a:r>
            <a:r>
              <a:rPr lang="en-GB" sz="3100" dirty="0" err="1"/>
              <a:t>Theuwissen</a:t>
            </a:r>
            <a:r>
              <a:rPr lang="en-GB" sz="3100" dirty="0"/>
              <a:t>, Co-founder of </a:t>
            </a:r>
            <a:r>
              <a:rPr lang="en-GB" sz="3100" dirty="0" err="1" smtClean="0"/>
              <a:t>DataCamp</a:t>
            </a:r>
            <a:r>
              <a:rPr lang="en-GB" sz="3100" dirty="0" smtClean="0"/>
              <a:t>)</a:t>
            </a:r>
            <a:endParaRPr lang="en-GB" sz="2100" dirty="0"/>
          </a:p>
          <a:p>
            <a:pPr algn="just"/>
            <a:r>
              <a:rPr lang="en-GB" sz="4300" dirty="0" smtClean="0"/>
              <a:t>According </a:t>
            </a:r>
            <a:r>
              <a:rPr lang="en-GB" sz="4300" dirty="0"/>
              <a:t>to IDC's </a:t>
            </a:r>
            <a:r>
              <a:rPr lang="en-GB" sz="4300" dirty="0" smtClean="0"/>
              <a:t>prediction, </a:t>
            </a:r>
            <a:r>
              <a:rPr lang="en-GB" sz="4300" dirty="0"/>
              <a:t>the market for big data </a:t>
            </a:r>
            <a:r>
              <a:rPr lang="en-GB" sz="4300" dirty="0" smtClean="0"/>
              <a:t>reaches $43.3 </a:t>
            </a:r>
            <a:r>
              <a:rPr lang="en-GB" sz="4300" dirty="0"/>
              <a:t>billion in 2017, growing 6 times faster than the overall IT </a:t>
            </a:r>
            <a:r>
              <a:rPr lang="en-GB" sz="4300" dirty="0" smtClean="0"/>
              <a:t>market</a:t>
            </a:r>
            <a:endParaRPr lang="en-GB" sz="2100" dirty="0" smtClean="0"/>
          </a:p>
          <a:p>
            <a:pPr algn="just"/>
            <a:r>
              <a:rPr lang="en-GB" sz="4300" dirty="0" smtClean="0"/>
              <a:t>The </a:t>
            </a:r>
            <a:r>
              <a:rPr lang="en-GB" sz="4300" dirty="0"/>
              <a:t>United States alone faces a shortage </a:t>
            </a:r>
            <a:r>
              <a:rPr lang="en-GB" sz="4300" dirty="0" smtClean="0"/>
              <a:t>of</a:t>
            </a:r>
          </a:p>
          <a:p>
            <a:pPr lvl="1" algn="just"/>
            <a:r>
              <a:rPr lang="en-GB" sz="3400" dirty="0" smtClean="0"/>
              <a:t>140K to 190K </a:t>
            </a:r>
            <a:r>
              <a:rPr lang="en-GB" sz="3400" dirty="0"/>
              <a:t>people with </a:t>
            </a:r>
            <a:r>
              <a:rPr lang="en-GB" sz="3400" dirty="0" smtClean="0"/>
              <a:t>analytical expertise in big data mining</a:t>
            </a:r>
          </a:p>
          <a:p>
            <a:pPr lvl="1" algn="just"/>
            <a:r>
              <a:rPr lang="en-GB" sz="3400" dirty="0" smtClean="0"/>
              <a:t>1.5 </a:t>
            </a:r>
            <a:r>
              <a:rPr lang="en-GB" sz="3400" dirty="0"/>
              <a:t>million managers and analysts with the skills to understand and make decisions based on the analysis of big </a:t>
            </a:r>
            <a:r>
              <a:rPr lang="en-GB" sz="3400" dirty="0" smtClean="0"/>
              <a:t>data</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Image result for office for student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218" y="5833166"/>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69276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260648"/>
            <a:ext cx="3672408" cy="5319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Image result for office for student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0218" y="5833166"/>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51714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apis.mail.yahoo.com/ws/v3/mailboxes/@.id==VjN-w5DEZbqAu8dBO7uQft9QDvouavwZ_xX-DImCAbbaUuea23XUfjqXAZMDP1bS5nppWcY8kQwlTBz040BQ0FDDCg/messages/@.id==AI6lZ3Yvg-1AW7m7pQXIeFkk8K0/content/parts/@.id==2/thumbnail?appId=YMailNorrin&amp;size=150w&amp;w=150&amp;h=15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24" y="188640"/>
            <a:ext cx="28575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340768"/>
            <a:ext cx="28575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7" descr="https://apis.mail.yahoo.com/ws/v3/mailboxes/@.id==VjN-w5DEZbqAu8dBO7uQft9QDvouavwZ_xX-DImCAbbaUuea23XUfjqXAZMDP1bS5nppWcY8kQwlTBz040BQ0FDDCg/messages/@.id==APRKZfAhI8X6W7m8xAgiCJcQVfI/content/parts/@.id==4/thumbnail?appId=YMailNorrin&amp;size=150w&amp;w=150&amp;h=15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2636912"/>
            <a:ext cx="28575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735710" y="1817018"/>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6178996" y="116632"/>
            <a:ext cx="28575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260049" y="4149080"/>
            <a:ext cx="1848455" cy="523220"/>
          </a:xfrm>
          <a:prstGeom prst="rect">
            <a:avLst/>
          </a:prstGeom>
          <a:noFill/>
        </p:spPr>
        <p:txBody>
          <a:bodyPr wrap="none" rtlCol="0">
            <a:spAutoFit/>
          </a:bodyPr>
          <a:lstStyle/>
          <a:p>
            <a:r>
              <a:rPr lang="en-GB" sz="1400" dirty="0" smtClean="0"/>
              <a:t>THE TIMES; 6 Oct 2018</a:t>
            </a:r>
          </a:p>
          <a:p>
            <a:r>
              <a:rPr lang="en-GB" sz="1400" dirty="0" smtClean="0"/>
              <a:t>THE TIMES; 6 Oct 2018</a:t>
            </a:r>
            <a:endParaRPr lang="en-GB" sz="1400" dirty="0"/>
          </a:p>
        </p:txBody>
      </p:sp>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024"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descr="Image result for office for students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0272"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96" y="5833166"/>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61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1000"/>
                                        <p:tgtEl>
                                          <p:spTgt spid="1028"/>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032"/>
                                        </p:tgtEl>
                                        <p:attrNameLst>
                                          <p:attrName>style.visibility</p:attrName>
                                        </p:attrNameLst>
                                      </p:cBhvr>
                                      <p:to>
                                        <p:strVal val="visible"/>
                                      </p:to>
                                    </p:set>
                                    <p:animEffect transition="in" filter="fade">
                                      <p:cBhvr>
                                        <p:cTn id="14" dur="1000"/>
                                        <p:tgtEl>
                                          <p:spTgt spid="1032"/>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033"/>
                                        </p:tgtEl>
                                        <p:attrNameLst>
                                          <p:attrName>style.visibility</p:attrName>
                                        </p:attrNameLst>
                                      </p:cBhvr>
                                      <p:to>
                                        <p:strVal val="visible"/>
                                      </p:to>
                                    </p:set>
                                    <p:animEffect transition="in" filter="fade">
                                      <p:cBhvr>
                                        <p:cTn id="18" dur="1000"/>
                                        <p:tgtEl>
                                          <p:spTgt spid="1033"/>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034"/>
                                        </p:tgtEl>
                                        <p:attrNameLst>
                                          <p:attrName>style.visibility</p:attrName>
                                        </p:attrNameLst>
                                      </p:cBhvr>
                                      <p:to>
                                        <p:strVal val="visible"/>
                                      </p:to>
                                    </p:set>
                                    <p:animEffect transition="in" filter="fade">
                                      <p:cBhvr>
                                        <p:cTn id="22" dur="1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blogs-images.forbes.com/louiscolumbus/files/2017/05/Data-Science-and-Analytics-Demand-by-indust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018" y="1598736"/>
            <a:ext cx="8072438" cy="43505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51438" y="5112894"/>
            <a:ext cx="6264696" cy="246221"/>
          </a:xfrm>
          <a:prstGeom prst="rect">
            <a:avLst/>
          </a:prstGeom>
        </p:spPr>
        <p:txBody>
          <a:bodyPr wrap="square">
            <a:spAutoFit/>
          </a:bodyPr>
          <a:lstStyle/>
          <a:p>
            <a:r>
              <a:rPr lang="en-GB" sz="1000" dirty="0" smtClean="0"/>
              <a:t>https://blogs-images.forbes.com/louiscolumbus/files/2017/05/Data-Science-and-Analytics-Demand-by-industry.jpg</a:t>
            </a:r>
            <a:endParaRPr lang="en-GB" sz="1000" dirty="0"/>
          </a:p>
        </p:txBody>
      </p:sp>
      <p:sp>
        <p:nvSpPr>
          <p:cNvPr id="5" name="Rectangle 4"/>
          <p:cNvSpPr/>
          <p:nvPr/>
        </p:nvSpPr>
        <p:spPr>
          <a:xfrm>
            <a:off x="381681" y="140439"/>
            <a:ext cx="8352928" cy="1446550"/>
          </a:xfrm>
          <a:prstGeom prst="rect">
            <a:avLst/>
          </a:prstGeom>
        </p:spPr>
        <p:txBody>
          <a:bodyPr wrap="square">
            <a:spAutoFit/>
          </a:bodyPr>
          <a:lstStyle/>
          <a:p>
            <a:pPr marL="342900" indent="-342900">
              <a:buFont typeface="Arial" panose="020B0604020202020204" pitchFamily="34" charset="0"/>
              <a:buChar char="•"/>
            </a:pPr>
            <a:r>
              <a:rPr lang="en-GB" sz="2200" b="1" dirty="0" smtClean="0"/>
              <a:t>"By 2020, the number of jobs for all US data professionals will increase by 364,000 openings to 2,720,000” according to IBM</a:t>
            </a:r>
          </a:p>
          <a:p>
            <a:pPr marL="342900" indent="-342900">
              <a:buFont typeface="Arial" panose="020B0604020202020204" pitchFamily="34" charset="0"/>
              <a:buChar char="•"/>
            </a:pPr>
            <a:r>
              <a:rPr lang="en-GB" sz="2200" b="1" dirty="0" smtClean="0"/>
              <a:t>The fastest-growing roles are Data Scientists and Advanced Analysts, which are projected to see demand spike by 28% by 2020</a:t>
            </a:r>
            <a:endParaRPr lang="en-GB" sz="2200" b="1"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Image result for office for student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0218" y="5833166"/>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06845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blogs-images.forbes.com/louiscolumbus/files/2017/05/Combined-graphic-of-skil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148" y="433302"/>
            <a:ext cx="6522244" cy="54578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91680" y="44624"/>
            <a:ext cx="6110199" cy="584775"/>
          </a:xfrm>
          <a:prstGeom prst="rect">
            <a:avLst/>
          </a:prstGeom>
          <a:noFill/>
        </p:spPr>
        <p:txBody>
          <a:bodyPr wrap="none" rtlCol="0">
            <a:spAutoFit/>
          </a:bodyPr>
          <a:lstStyle/>
          <a:p>
            <a:r>
              <a:rPr lang="en-GB" sz="3200" b="1" dirty="0" smtClean="0"/>
              <a:t>Data Science/Analytics Jobs Matrix</a:t>
            </a:r>
            <a:endParaRPr lang="en-GB" sz="3200" b="1"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Image result for office for student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0218" y="5833166"/>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987824" y="5672281"/>
            <a:ext cx="6048672" cy="276999"/>
          </a:xfrm>
          <a:prstGeom prst="rect">
            <a:avLst/>
          </a:prstGeom>
        </p:spPr>
        <p:txBody>
          <a:bodyPr wrap="square">
            <a:spAutoFit/>
          </a:bodyPr>
          <a:lstStyle/>
          <a:p>
            <a:r>
              <a:rPr lang="en-GB" sz="1200" dirty="0"/>
              <a:t>https://blogs-images.forbes.com/louiscolumbus/files/2017/05/Combined-graphic-of-skills.jpg</a:t>
            </a:r>
          </a:p>
        </p:txBody>
      </p:sp>
    </p:spTree>
    <p:extLst>
      <p:ext uri="{BB962C8B-B14F-4D97-AF65-F5344CB8AC3E}">
        <p14:creationId xmlns:p14="http://schemas.microsoft.com/office/powerpoint/2010/main" val="23459417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blogs-images.forbes.com/louiscolumbus/files/2017/05/workforce-entry-requirem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40" y="1212696"/>
            <a:ext cx="8077200" cy="41605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23446" y="5517232"/>
            <a:ext cx="6300192" cy="276999"/>
          </a:xfrm>
          <a:prstGeom prst="rect">
            <a:avLst/>
          </a:prstGeom>
        </p:spPr>
        <p:txBody>
          <a:bodyPr wrap="square">
            <a:spAutoFit/>
          </a:bodyPr>
          <a:lstStyle/>
          <a:p>
            <a:r>
              <a:rPr lang="en-GB" sz="1200" dirty="0" smtClean="0"/>
              <a:t>https://blogs-images.forbes.com/louiscolumbus/files/2017/05/workforce-entry-requirements.jpg</a:t>
            </a:r>
            <a:endParaRPr lang="en-GB" sz="1200" dirty="0"/>
          </a:p>
        </p:txBody>
      </p:sp>
      <p:sp>
        <p:nvSpPr>
          <p:cNvPr id="5" name="Rectangle 4"/>
          <p:cNvSpPr/>
          <p:nvPr/>
        </p:nvSpPr>
        <p:spPr>
          <a:xfrm>
            <a:off x="455240" y="190962"/>
            <a:ext cx="8068398" cy="861774"/>
          </a:xfrm>
          <a:prstGeom prst="rect">
            <a:avLst/>
          </a:prstGeom>
        </p:spPr>
        <p:txBody>
          <a:bodyPr wrap="square">
            <a:spAutoFit/>
          </a:bodyPr>
          <a:lstStyle/>
          <a:p>
            <a:r>
              <a:rPr lang="en-GB" sz="2400" b="1" dirty="0"/>
              <a:t>39% of Data Scientists and Advanced Analyst positions require a Master’s or </a:t>
            </a:r>
            <a:r>
              <a:rPr lang="en-GB" sz="2400" b="1" dirty="0" smtClean="0"/>
              <a:t>PhD</a:t>
            </a:r>
            <a:endParaRPr lang="en-GB" sz="24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Image result for office for student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0218" y="5833166"/>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70838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24" y="188640"/>
            <a:ext cx="8676456" cy="864096"/>
          </a:xfrm>
          <a:ln>
            <a:solidFill>
              <a:schemeClr val="tx1"/>
            </a:solidFill>
          </a:ln>
        </p:spPr>
        <p:txBody>
          <a:bodyPr>
            <a:noAutofit/>
          </a:bodyPr>
          <a:lstStyle/>
          <a:p>
            <a:r>
              <a:rPr lang="en-GB" sz="2900" b="1" dirty="0" smtClean="0"/>
              <a:t>Data Analytics in the Age of the 4</a:t>
            </a:r>
            <a:r>
              <a:rPr lang="en-GB" sz="2900" b="1" baseline="30000" dirty="0" smtClean="0"/>
              <a:t>th</a:t>
            </a:r>
            <a:r>
              <a:rPr lang="en-GB" sz="2900" b="1" dirty="0" smtClean="0"/>
              <a:t> Industry Revolution:</a:t>
            </a:r>
            <a:r>
              <a:rPr lang="en-GB" sz="2900" dirty="0" smtClean="0"/>
              <a:t/>
            </a:r>
            <a:br>
              <a:rPr lang="en-GB" sz="2900" dirty="0" smtClean="0"/>
            </a:br>
            <a:r>
              <a:rPr lang="en-GB" sz="2900" b="1" dirty="0" smtClean="0"/>
              <a:t>Can the UK lead the Data-Driven World?</a:t>
            </a:r>
            <a:endParaRPr lang="en-GB" sz="2900" dirty="0"/>
          </a:p>
        </p:txBody>
      </p:sp>
      <p:sp>
        <p:nvSpPr>
          <p:cNvPr id="3" name="Content Placeholder 2"/>
          <p:cNvSpPr>
            <a:spLocks noGrp="1"/>
          </p:cNvSpPr>
          <p:nvPr>
            <p:ph idx="1"/>
          </p:nvPr>
        </p:nvSpPr>
        <p:spPr>
          <a:xfrm>
            <a:off x="457200" y="1457046"/>
            <a:ext cx="8229600" cy="4032448"/>
          </a:xfrm>
        </p:spPr>
        <p:txBody>
          <a:bodyPr>
            <a:noAutofit/>
          </a:bodyPr>
          <a:lstStyle/>
          <a:p>
            <a:r>
              <a:rPr lang="en-GB" sz="2200" dirty="0"/>
              <a:t>The first industrial revolution was sparked by the </a:t>
            </a:r>
            <a:r>
              <a:rPr lang="en-GB" sz="2200" dirty="0" smtClean="0"/>
              <a:t>steam-powered North </a:t>
            </a:r>
            <a:r>
              <a:rPr lang="en-GB" sz="2200" dirty="0"/>
              <a:t>of England. </a:t>
            </a:r>
            <a:endParaRPr lang="en-GB" sz="2200" dirty="0" smtClean="0"/>
          </a:p>
          <a:p>
            <a:r>
              <a:rPr lang="en-GB" sz="2200" dirty="0" smtClean="0"/>
              <a:t>The </a:t>
            </a:r>
            <a:r>
              <a:rPr lang="en-GB" sz="2200" dirty="0"/>
              <a:t>second was pioneered by British </a:t>
            </a:r>
            <a:r>
              <a:rPr lang="en-GB" sz="2200" dirty="0" smtClean="0"/>
              <a:t>industrialists who </a:t>
            </a:r>
            <a:r>
              <a:rPr lang="en-GB" sz="2200" dirty="0"/>
              <a:t>recycled World War II computer tech to count teacake </a:t>
            </a:r>
            <a:r>
              <a:rPr lang="en-GB" sz="2200" dirty="0" smtClean="0"/>
              <a:t>sales</a:t>
            </a:r>
          </a:p>
          <a:p>
            <a:r>
              <a:rPr lang="en-GB" sz="2200" dirty="0" smtClean="0"/>
              <a:t>The </a:t>
            </a:r>
            <a:r>
              <a:rPr lang="en-GB" sz="2200" dirty="0"/>
              <a:t>creator of the third was a </a:t>
            </a:r>
            <a:r>
              <a:rPr lang="en-GB" sz="2200" dirty="0" smtClean="0"/>
              <a:t>British academic</a:t>
            </a:r>
            <a:r>
              <a:rPr lang="en-GB" sz="2200" dirty="0"/>
              <a:t>, Sir Tim Berners-Lee, who brought us the World </a:t>
            </a:r>
            <a:r>
              <a:rPr lang="en-GB" sz="2200" dirty="0" smtClean="0"/>
              <a:t>Wide Web</a:t>
            </a:r>
          </a:p>
          <a:p>
            <a:r>
              <a:rPr lang="en-GB" sz="2200" dirty="0" smtClean="0"/>
              <a:t>As </a:t>
            </a:r>
            <a:r>
              <a:rPr lang="en-GB" sz="2200" dirty="0"/>
              <a:t>the third revolution developed, the importance of one </a:t>
            </a:r>
            <a:r>
              <a:rPr lang="en-GB" sz="2200" dirty="0" smtClean="0"/>
              <a:t>key component </a:t>
            </a:r>
            <a:r>
              <a:rPr lang="en-GB" sz="2200" dirty="0"/>
              <a:t>grew dramatically - </a:t>
            </a:r>
            <a:r>
              <a:rPr lang="en-GB" sz="2200" dirty="0" smtClean="0"/>
              <a:t>data</a:t>
            </a:r>
          </a:p>
          <a:p>
            <a:r>
              <a:rPr lang="en-GB" sz="2200" b="1" dirty="0"/>
              <a:t>THE FOURTH INDUSTRIAL REVOLUTION HAS ARRIVED - THE NEW ERA </a:t>
            </a:r>
            <a:r>
              <a:rPr lang="en-GB" sz="2200" b="1" dirty="0" smtClean="0"/>
              <a:t>OF DATA-DRIVEN BUSINESS</a:t>
            </a:r>
            <a:endParaRPr lang="en-GB" sz="2200" dirty="0"/>
          </a:p>
        </p:txBody>
      </p:sp>
      <p:sp>
        <p:nvSpPr>
          <p:cNvPr id="4" name="AutoShape 2" descr="4th industrial revolution ile ilgili gÃ¶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24" y="1196752"/>
            <a:ext cx="8676456" cy="4220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380686" y="5057446"/>
            <a:ext cx="2103998" cy="369332"/>
          </a:xfrm>
          <a:prstGeom prst="rect">
            <a:avLst/>
          </a:prstGeom>
        </p:spPr>
        <p:txBody>
          <a:bodyPr wrap="square">
            <a:spAutoFit/>
          </a:bodyPr>
          <a:lstStyle/>
          <a:p>
            <a:pPr algn="ctr"/>
            <a:r>
              <a:rPr lang="en-GB" b="1" dirty="0" smtClean="0"/>
              <a:t>World </a:t>
            </a:r>
            <a:r>
              <a:rPr lang="en-GB" b="1" dirty="0"/>
              <a:t>Wide Web</a:t>
            </a:r>
          </a:p>
        </p:txBody>
      </p:sp>
      <p:sp>
        <p:nvSpPr>
          <p:cNvPr id="9" name="Rectangle 8"/>
          <p:cNvSpPr/>
          <p:nvPr/>
        </p:nvSpPr>
        <p:spPr>
          <a:xfrm>
            <a:off x="6484684" y="5057446"/>
            <a:ext cx="2286000" cy="369332"/>
          </a:xfrm>
          <a:prstGeom prst="rect">
            <a:avLst/>
          </a:prstGeom>
        </p:spPr>
        <p:txBody>
          <a:bodyPr wrap="square">
            <a:spAutoFit/>
          </a:bodyPr>
          <a:lstStyle/>
          <a:p>
            <a:r>
              <a:rPr lang="en-GB" b="1" dirty="0" smtClean="0"/>
              <a:t>Data-driven Business</a:t>
            </a:r>
            <a:endParaRPr lang="en-GB" b="1"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Image result for office for student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0218" y="5833166"/>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71134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92088"/>
          </a:xfrm>
        </p:spPr>
        <p:txBody>
          <a:bodyPr>
            <a:noAutofit/>
          </a:bodyPr>
          <a:lstStyle/>
          <a:p>
            <a:r>
              <a:rPr lang="en-GB" sz="2400" b="1" dirty="0"/>
              <a:t>WHAT IS YOUR STRATEGY FOR OBTAINING THE SKILL SETS NEEDED IN THIS CONSTRICTED MARKET?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135" y="908720"/>
            <a:ext cx="6139209" cy="4451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164265" y="5373216"/>
            <a:ext cx="4944239" cy="276999"/>
          </a:xfrm>
          <a:prstGeom prst="rect">
            <a:avLst/>
          </a:prstGeom>
        </p:spPr>
        <p:txBody>
          <a:bodyPr wrap="none">
            <a:spAutoFit/>
          </a:bodyPr>
          <a:lstStyle/>
          <a:p>
            <a:pPr algn="ctr"/>
            <a:r>
              <a:rPr lang="en-GB" sz="1200" b="1" dirty="0" err="1" smtClean="0"/>
              <a:t>Hortonworks</a:t>
            </a:r>
            <a:r>
              <a:rPr lang="en-GB" sz="1200" b="1" dirty="0" smtClean="0"/>
              <a:t> &amp; 3rd </a:t>
            </a:r>
            <a:r>
              <a:rPr lang="en-GB" sz="1200" b="1" dirty="0"/>
              <a:t>Street </a:t>
            </a:r>
            <a:r>
              <a:rPr lang="en-GB" sz="1200" b="1" dirty="0" smtClean="0"/>
              <a:t>Group: “The fourth industrial revolution report”</a:t>
            </a:r>
            <a:endParaRPr lang="en-GB" sz="1200" b="1"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Image result for office for student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0218" y="5833166"/>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73744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Autofit/>
          </a:bodyPr>
          <a:lstStyle/>
          <a:p>
            <a:r>
              <a:rPr lang="en-GB" sz="2400" b="1" dirty="0"/>
              <a:t>WHICH OF THE FOLLOWING IS CLOSEST TO YOUR COMPANY’S OPERATING MODEL FOR MANAGING </a:t>
            </a:r>
            <a:r>
              <a:rPr lang="en-GB" sz="2400" b="1" dirty="0" smtClean="0"/>
              <a:t>DATA ANALYTICS </a:t>
            </a:r>
            <a:r>
              <a:rPr lang="en-GB" sz="2400" b="1" dirty="0"/>
              <a:t>PROJECTS ACROSS YOUR ORGANISATION?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1268760"/>
            <a:ext cx="7353300"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139952" y="5600273"/>
            <a:ext cx="4944239" cy="276999"/>
          </a:xfrm>
          <a:prstGeom prst="rect">
            <a:avLst/>
          </a:prstGeom>
        </p:spPr>
        <p:txBody>
          <a:bodyPr wrap="none">
            <a:spAutoFit/>
          </a:bodyPr>
          <a:lstStyle/>
          <a:p>
            <a:pPr algn="ctr"/>
            <a:r>
              <a:rPr lang="en-GB" sz="1200" b="1" dirty="0" err="1" smtClean="0"/>
              <a:t>Hortonworks</a:t>
            </a:r>
            <a:r>
              <a:rPr lang="en-GB" sz="1200" b="1" dirty="0" smtClean="0"/>
              <a:t> &amp; 3rd </a:t>
            </a:r>
            <a:r>
              <a:rPr lang="en-GB" sz="1200" b="1" dirty="0"/>
              <a:t>Street </a:t>
            </a:r>
            <a:r>
              <a:rPr lang="en-GB" sz="1200" b="1" dirty="0" smtClean="0"/>
              <a:t>Group: “The fourth industrial revolution report”</a:t>
            </a:r>
            <a:endParaRPr lang="en-GB" sz="1200" b="1"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Image result for office for student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0218" y="5833166"/>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18823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fontScale="90000"/>
          </a:bodyPr>
          <a:lstStyle/>
          <a:p>
            <a:r>
              <a:rPr lang="en-GB" sz="2400" b="1" dirty="0"/>
              <a:t>WHICH DATA-RELATED TECHNICAL SKILLS DO YOU NEED TO ACHIEVE YOUR BUSINESS GOALS?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052736"/>
            <a:ext cx="7689187"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588201" y="5229200"/>
            <a:ext cx="4944239" cy="276999"/>
          </a:xfrm>
          <a:prstGeom prst="rect">
            <a:avLst/>
          </a:prstGeom>
        </p:spPr>
        <p:txBody>
          <a:bodyPr wrap="none">
            <a:spAutoFit/>
          </a:bodyPr>
          <a:lstStyle/>
          <a:p>
            <a:pPr algn="ctr"/>
            <a:r>
              <a:rPr lang="en-GB" sz="1200" b="1" dirty="0" err="1" smtClean="0"/>
              <a:t>Hortonworks</a:t>
            </a:r>
            <a:r>
              <a:rPr lang="en-GB" sz="1200" b="1" dirty="0" smtClean="0"/>
              <a:t> &amp; 3rd </a:t>
            </a:r>
            <a:r>
              <a:rPr lang="en-GB" sz="1200" b="1" dirty="0"/>
              <a:t>Street </a:t>
            </a:r>
            <a:r>
              <a:rPr lang="en-GB" sz="1200" b="1" dirty="0" smtClean="0"/>
              <a:t>Group: “The fourth industrial revolution report”</a:t>
            </a:r>
            <a:endParaRPr lang="en-GB" sz="1200" b="1"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Image result for office for student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0218" y="5833166"/>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37180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GB" b="1" dirty="0" smtClean="0"/>
              <a:t>Conclusions</a:t>
            </a:r>
            <a:endParaRPr lang="en-GB" b="1" dirty="0"/>
          </a:p>
        </p:txBody>
      </p:sp>
      <p:sp>
        <p:nvSpPr>
          <p:cNvPr id="3" name="Content Placeholder 2"/>
          <p:cNvSpPr>
            <a:spLocks noGrp="1"/>
          </p:cNvSpPr>
          <p:nvPr>
            <p:ph idx="1"/>
          </p:nvPr>
        </p:nvSpPr>
        <p:spPr>
          <a:xfrm>
            <a:off x="457200" y="1196752"/>
            <a:ext cx="8229600" cy="4536504"/>
          </a:xfrm>
        </p:spPr>
        <p:txBody>
          <a:bodyPr>
            <a:normAutofit fontScale="92500" lnSpcReduction="20000"/>
          </a:bodyPr>
          <a:lstStyle/>
          <a:p>
            <a:r>
              <a:rPr lang="en-GB" dirty="0" smtClean="0"/>
              <a:t>Data-driven economy is one of the UK government’s highest priorities</a:t>
            </a:r>
          </a:p>
          <a:p>
            <a:r>
              <a:rPr lang="en-GB" dirty="0" smtClean="0"/>
              <a:t>(Almost) Every sector is being driven to become a data-driven one</a:t>
            </a:r>
          </a:p>
          <a:p>
            <a:r>
              <a:rPr lang="en-GB" dirty="0" smtClean="0"/>
              <a:t>There is a clear evidence that we have a (growing) skills gap in data science/analytics</a:t>
            </a:r>
          </a:p>
          <a:p>
            <a:r>
              <a:rPr lang="en-GB" dirty="0" smtClean="0"/>
              <a:t>We need to develop our (short and long term) strategy to help the nation to close the skills gap in data science/analytics</a:t>
            </a:r>
          </a:p>
          <a:p>
            <a:r>
              <a:rPr lang="en-GB" dirty="0" smtClean="0"/>
              <a:t>Not only </a:t>
            </a:r>
            <a:r>
              <a:rPr lang="en-GB" dirty="0" err="1" smtClean="0"/>
              <a:t>IoC</a:t>
            </a:r>
            <a:r>
              <a:rPr lang="en-GB" dirty="0" smtClean="0"/>
              <a:t> but also other organisations to work together to tackle this challenging problem</a:t>
            </a:r>
            <a:endParaRPr lang="en-GB"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Image result for office for student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218" y="5833166"/>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85543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Image result for office for student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218" y="5833166"/>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79512" y="476672"/>
            <a:ext cx="8776377" cy="4647426"/>
          </a:xfrm>
          <a:prstGeom prst="rect">
            <a:avLst/>
          </a:prstGeom>
          <a:noFill/>
          <a:ln>
            <a:solidFill>
              <a:schemeClr val="tx1"/>
            </a:solidFill>
          </a:ln>
        </p:spPr>
        <p:txBody>
          <a:bodyPr wrap="none" rtlCol="0">
            <a:spAutoFit/>
          </a:bodyPr>
          <a:lstStyle/>
          <a:p>
            <a:r>
              <a:rPr lang="en-GB" sz="2600" b="1" dirty="0" smtClean="0"/>
              <a:t>Contacts</a:t>
            </a:r>
          </a:p>
          <a:p>
            <a:endParaRPr lang="en-GB" sz="2600" b="1" dirty="0" smtClean="0"/>
          </a:p>
          <a:p>
            <a:r>
              <a:rPr lang="en-GB" sz="2600" b="1" dirty="0" smtClean="0"/>
              <a:t>Dr </a:t>
            </a:r>
            <a:r>
              <a:rPr lang="en-GB" sz="2600" b="1" dirty="0" err="1" smtClean="0"/>
              <a:t>Huseyin</a:t>
            </a:r>
            <a:r>
              <a:rPr lang="en-GB" sz="2600" b="1" dirty="0" smtClean="0"/>
              <a:t> </a:t>
            </a:r>
            <a:r>
              <a:rPr lang="en-GB" sz="2600" b="1" dirty="0" err="1" smtClean="0"/>
              <a:t>Seker</a:t>
            </a:r>
            <a:r>
              <a:rPr lang="en-GB" sz="2600" b="1" dirty="0" smtClean="0"/>
              <a:t> (Northumbria University </a:t>
            </a:r>
            <a:r>
              <a:rPr lang="en-GB" sz="2600" b="1" dirty="0" err="1" smtClean="0"/>
              <a:t>IoC</a:t>
            </a:r>
            <a:r>
              <a:rPr lang="en-GB" sz="2600" b="1" dirty="0" smtClean="0"/>
              <a:t> Academic Lead)</a:t>
            </a:r>
            <a:endParaRPr lang="en-GB" sz="1200" b="1" dirty="0" smtClean="0"/>
          </a:p>
          <a:p>
            <a:endParaRPr lang="en-GB" sz="1200" b="1" dirty="0" smtClean="0"/>
          </a:p>
          <a:p>
            <a:r>
              <a:rPr lang="en-GB" sz="1200" b="1" dirty="0"/>
              <a:t>	</a:t>
            </a:r>
            <a:r>
              <a:rPr lang="en-GB" sz="2600" b="1" dirty="0" smtClean="0"/>
              <a:t>e-mail</a:t>
            </a:r>
            <a:r>
              <a:rPr lang="en-GB" sz="2600" b="1" dirty="0"/>
              <a:t>: </a:t>
            </a:r>
            <a:r>
              <a:rPr lang="en-GB" sz="2600" b="1" dirty="0" smtClean="0">
                <a:hlinkClick r:id="rId5"/>
              </a:rPr>
              <a:t>huseyin.seker@northumbria.ac.uk</a:t>
            </a:r>
            <a:r>
              <a:rPr lang="en-GB" sz="2600" b="1" dirty="0" smtClean="0"/>
              <a:t> </a:t>
            </a:r>
            <a:endParaRPr lang="en-GB" sz="2600" b="1" dirty="0"/>
          </a:p>
          <a:p>
            <a:endParaRPr lang="en-GB" sz="2600" b="1" dirty="0"/>
          </a:p>
          <a:p>
            <a:r>
              <a:rPr lang="en-GB" sz="2600" b="1" dirty="0" err="1" smtClean="0"/>
              <a:t>IoC</a:t>
            </a:r>
            <a:r>
              <a:rPr lang="en-GB" sz="2600" b="1" dirty="0" smtClean="0"/>
              <a:t> </a:t>
            </a:r>
            <a:r>
              <a:rPr lang="en-GB" sz="2600" b="1" dirty="0" err="1" smtClean="0"/>
              <a:t>Northrumbria</a:t>
            </a:r>
            <a:r>
              <a:rPr lang="en-GB" sz="2600" b="1" dirty="0" smtClean="0"/>
              <a:t> University</a:t>
            </a:r>
            <a:endParaRPr lang="en-GB" sz="1200" b="1" dirty="0" smtClean="0"/>
          </a:p>
          <a:p>
            <a:endParaRPr lang="en-GB" sz="1200" b="1" dirty="0" smtClean="0"/>
          </a:p>
          <a:p>
            <a:r>
              <a:rPr lang="en-GB" sz="1200" b="1" dirty="0" smtClean="0"/>
              <a:t>	</a:t>
            </a:r>
            <a:r>
              <a:rPr lang="en-GB" sz="2600" b="1" dirty="0" smtClean="0"/>
              <a:t>e-mail: </a:t>
            </a:r>
            <a:r>
              <a:rPr lang="en-GB" sz="2600" b="1" dirty="0">
                <a:hlinkClick r:id="rId6"/>
              </a:rPr>
              <a:t>ioc@northumbria.ac.uk</a:t>
            </a:r>
            <a:endParaRPr lang="en-GB" sz="2600" b="1" dirty="0"/>
          </a:p>
          <a:p>
            <a:endParaRPr lang="en-GB" sz="2600" b="1" dirty="0"/>
          </a:p>
          <a:p>
            <a:r>
              <a:rPr lang="en-GB" sz="2600" b="1" dirty="0" smtClean="0"/>
              <a:t>Follow us</a:t>
            </a:r>
            <a:endParaRPr lang="en-GB" sz="1200" b="1" dirty="0" smtClean="0"/>
          </a:p>
          <a:p>
            <a:endParaRPr lang="en-GB" sz="1200" b="1" dirty="0" smtClean="0"/>
          </a:p>
          <a:p>
            <a:r>
              <a:rPr lang="en-GB" sz="1200" b="1" dirty="0"/>
              <a:t>	</a:t>
            </a:r>
            <a:r>
              <a:rPr lang="en-GB" sz="2600" b="1" dirty="0">
                <a:hlinkClick r:id="rId7"/>
              </a:rPr>
              <a:t>http://</a:t>
            </a:r>
            <a:r>
              <a:rPr lang="en-GB" sz="2600" b="1" dirty="0" smtClean="0">
                <a:hlinkClick r:id="rId7"/>
              </a:rPr>
              <a:t>computing.unn.ac.uk/staff/yqqd6/events.html</a:t>
            </a:r>
            <a:r>
              <a:rPr lang="en-GB" sz="2600" b="1" dirty="0" smtClean="0"/>
              <a:t> </a:t>
            </a:r>
            <a:endParaRPr lang="en-GB" sz="2600" b="1" dirty="0"/>
          </a:p>
        </p:txBody>
      </p:sp>
    </p:spTree>
    <p:extLst>
      <p:ext uri="{BB962C8B-B14F-4D97-AF65-F5344CB8AC3E}">
        <p14:creationId xmlns:p14="http://schemas.microsoft.com/office/powerpoint/2010/main" val="3206843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igital health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496944" cy="55021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Image result for office for student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0218" y="5833166"/>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84093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309" y="101261"/>
            <a:ext cx="3392611" cy="5086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497" y="116632"/>
            <a:ext cx="3377951" cy="5086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226497" y="5101772"/>
            <a:ext cx="3377951" cy="830997"/>
          </a:xfrm>
          <a:prstGeom prst="rect">
            <a:avLst/>
          </a:prstGeom>
        </p:spPr>
        <p:txBody>
          <a:bodyPr wrap="square">
            <a:spAutoFit/>
          </a:bodyPr>
          <a:lstStyle/>
          <a:p>
            <a:pPr algn="just"/>
            <a:r>
              <a:rPr lang="en-GB" sz="1600" b="1" dirty="0"/>
              <a:t>The </a:t>
            </a:r>
            <a:r>
              <a:rPr lang="en-GB" sz="1600" b="1" dirty="0" err="1"/>
              <a:t>Ebers</a:t>
            </a:r>
            <a:r>
              <a:rPr lang="en-GB" sz="1600" b="1" dirty="0"/>
              <a:t> papyrus c. 1550 </a:t>
            </a:r>
            <a:r>
              <a:rPr lang="en-GB" sz="1600" b="1" dirty="0" smtClean="0"/>
              <a:t>BC is believed </a:t>
            </a:r>
            <a:r>
              <a:rPr lang="en-GB" sz="1600" b="1" dirty="0"/>
              <a:t>to be a copy from Old Kingdom, 3000–2500 BC</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Image result for office for student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0218" y="5847021"/>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1810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309" y="404664"/>
            <a:ext cx="3392611" cy="5086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497" y="404664"/>
            <a:ext cx="3377951" cy="5086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388451" y="3573016"/>
            <a:ext cx="6678488" cy="2215991"/>
          </a:xfrm>
          <a:prstGeom prst="rect">
            <a:avLst/>
          </a:prstGeom>
          <a:solidFill>
            <a:schemeClr val="bg1"/>
          </a:solidFill>
          <a:ln>
            <a:solidFill>
              <a:schemeClr val="tx1"/>
            </a:solidFill>
          </a:ln>
        </p:spPr>
        <p:txBody>
          <a:bodyPr wrap="square">
            <a:spAutoFit/>
          </a:bodyPr>
          <a:lstStyle/>
          <a:p>
            <a:pPr algn="just"/>
            <a:r>
              <a:rPr lang="en-GB" dirty="0" smtClean="0"/>
              <a:t>“In </a:t>
            </a:r>
            <a:r>
              <a:rPr lang="en-GB" dirty="0"/>
              <a:t>fact, research firm Gartner reports that </a:t>
            </a:r>
            <a:r>
              <a:rPr lang="en-GB" b="1" dirty="0"/>
              <a:t>90 percent of large companies</a:t>
            </a:r>
            <a:r>
              <a:rPr lang="en-GB" dirty="0"/>
              <a:t> will hire a CDO by the end of 2019, many of them at healthcare </a:t>
            </a:r>
            <a:r>
              <a:rPr lang="en-GB" dirty="0" smtClean="0"/>
              <a:t>organizations”</a:t>
            </a:r>
            <a:endParaRPr lang="en-GB" sz="1200" dirty="0" smtClean="0"/>
          </a:p>
          <a:p>
            <a:pPr algn="just"/>
            <a:endParaRPr lang="en-GB" sz="1200" dirty="0" smtClean="0"/>
          </a:p>
          <a:p>
            <a:pPr algn="just"/>
            <a:r>
              <a:rPr lang="en-GB" dirty="0" smtClean="0"/>
              <a:t>Ray </a:t>
            </a:r>
            <a:r>
              <a:rPr lang="en-GB" dirty="0"/>
              <a:t>Wang, principal analyst and founder of Constellation Research. “I think we'll have chief data officers for some time because we're inundated with so much data, and what we really want is to make better decisions.”</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44624"/>
            <a:ext cx="6187405"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3666" y="1440486"/>
            <a:ext cx="6762751"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Image result for office for students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1760"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0218" y="5833166"/>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44157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54390" y="58479"/>
            <a:ext cx="6573993" cy="1200329"/>
          </a:xfrm>
          <a:prstGeom prst="rect">
            <a:avLst/>
          </a:prstGeom>
        </p:spPr>
        <p:txBody>
          <a:bodyPr wrap="square">
            <a:spAutoFit/>
          </a:bodyPr>
          <a:lstStyle/>
          <a:p>
            <a:pPr algn="ctr"/>
            <a:r>
              <a:rPr lang="en-GB" sz="3600" b="1" dirty="0"/>
              <a:t>Big Data in Health: </a:t>
            </a:r>
            <a:endParaRPr lang="en-GB" sz="3600" b="1" dirty="0" smtClean="0"/>
          </a:p>
          <a:p>
            <a:pPr algn="ctr"/>
            <a:r>
              <a:rPr lang="en-GB" sz="3600" b="1" dirty="0" smtClean="0"/>
              <a:t>From </a:t>
            </a:r>
            <a:r>
              <a:rPr lang="en-GB" sz="3600" b="1" dirty="0"/>
              <a:t>Bench to Bedside to Society</a:t>
            </a:r>
          </a:p>
        </p:txBody>
      </p:sp>
      <p:pic>
        <p:nvPicPr>
          <p:cNvPr id="8" name="Picture 4" descr="http://media-cache-ak1.pinimg.com/550x/0a/4e/f6/0a4ef67da599a3ab4b1b4687fe6196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1933957"/>
            <a:ext cx="1985100" cy="35091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447" y="1933957"/>
            <a:ext cx="4823980" cy="3509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9450" y="1660799"/>
            <a:ext cx="5133975" cy="453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681046" y="1214754"/>
            <a:ext cx="6120680" cy="4590510"/>
            <a:chOff x="1691680" y="1268760"/>
            <a:chExt cx="6120680" cy="4590510"/>
          </a:xfrm>
        </p:grpSpPr>
        <p:pic>
          <p:nvPicPr>
            <p:cNvPr id="1026" name="Picture 2" descr="C:\Users\Sureyya\Downloads\image (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1680" y="1268760"/>
              <a:ext cx="6120680" cy="45905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99992" y="5445224"/>
              <a:ext cx="3303148" cy="369332"/>
            </a:xfrm>
            <a:prstGeom prst="rect">
              <a:avLst/>
            </a:prstGeom>
            <a:noFill/>
          </p:spPr>
          <p:txBody>
            <a:bodyPr wrap="none" rtlCol="0">
              <a:spAutoFit/>
            </a:bodyPr>
            <a:lstStyle/>
            <a:p>
              <a:r>
                <a:rPr lang="en-GB" b="1" dirty="0" smtClean="0">
                  <a:solidFill>
                    <a:schemeClr val="bg1"/>
                  </a:solidFill>
                </a:rPr>
                <a:t>The Daily Telegraph, 06 Oct 2015</a:t>
              </a:r>
              <a:endParaRPr lang="en-GB" b="1" dirty="0">
                <a:solidFill>
                  <a:schemeClr val="bg1"/>
                </a:solidFill>
              </a:endParaRPr>
            </a:p>
          </p:txBody>
        </p:sp>
      </p:grpSp>
      <p:sp>
        <p:nvSpPr>
          <p:cNvPr id="6" name="TextBox 5"/>
          <p:cNvSpPr txBox="1"/>
          <p:nvPr/>
        </p:nvSpPr>
        <p:spPr>
          <a:xfrm>
            <a:off x="1691680" y="1196752"/>
            <a:ext cx="3672408" cy="1938992"/>
          </a:xfrm>
          <a:prstGeom prst="rect">
            <a:avLst/>
          </a:prstGeom>
          <a:solidFill>
            <a:schemeClr val="tx2">
              <a:lumMod val="20000"/>
              <a:lumOff val="80000"/>
            </a:schemeClr>
          </a:solidFill>
        </p:spPr>
        <p:txBody>
          <a:bodyPr wrap="square" rtlCol="0">
            <a:spAutoFit/>
          </a:bodyPr>
          <a:lstStyle/>
          <a:p>
            <a:r>
              <a:rPr lang="en-GB" sz="2000" b="1" dirty="0" smtClean="0"/>
              <a:t>“They say you can get 300,000 biomarkers from a single drop of blood, so why would you depend on a human brain to calculate what that means when a computer can do it for you”</a:t>
            </a:r>
          </a:p>
        </p:txBody>
      </p:sp>
      <p:sp>
        <p:nvSpPr>
          <p:cNvPr id="9" name="Rectangle 8"/>
          <p:cNvSpPr/>
          <p:nvPr/>
        </p:nvSpPr>
        <p:spPr>
          <a:xfrm>
            <a:off x="4741386" y="3515529"/>
            <a:ext cx="3042084" cy="1938992"/>
          </a:xfrm>
          <a:prstGeom prst="rect">
            <a:avLst/>
          </a:prstGeom>
          <a:solidFill>
            <a:schemeClr val="tx2">
              <a:lumMod val="20000"/>
              <a:lumOff val="80000"/>
            </a:schemeClr>
          </a:solidFill>
        </p:spPr>
        <p:txBody>
          <a:bodyPr wrap="square">
            <a:spAutoFit/>
          </a:bodyPr>
          <a:lstStyle/>
          <a:p>
            <a:r>
              <a:rPr lang="en-GB" sz="2000" b="1" dirty="0"/>
              <a:t>“I think it is really important that we are ready in the NHS to </a:t>
            </a:r>
            <a:r>
              <a:rPr lang="en-GB" sz="2000" b="1" dirty="0">
                <a:solidFill>
                  <a:srgbClr val="FF0000"/>
                </a:solidFill>
              </a:rPr>
              <a:t>harness the power of data</a:t>
            </a:r>
            <a:r>
              <a:rPr lang="en-GB" sz="2000" b="1" dirty="0"/>
              <a:t> to give us more accurate diagnosis”</a:t>
            </a:r>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descr="Image result for office for students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1760"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0218" y="5833166"/>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524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apis.mail.yahoo.com/ws/v3/mailboxes/@.id==VjN-w5DEZbqAu8dBO7uQft9QDvouavwZ_xX-DImCAbbaUuea23XUfjqXAZMDP1bS5nppWcY8kQwlTBz040BQ0FDDCg/messages/@.id==ACTe-VcEq7-tWzP7hgn6sLLG0yo/content/parts/@.id==3/thumbnail?appId=YMailNorrin&amp;size=150w&amp;w=150&amp;h=15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709683" y="-108775"/>
            <a:ext cx="5724637" cy="7632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5" descr="nhs ile ilgili gÃ¶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096" y="123478"/>
            <a:ext cx="12954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54" y="128507"/>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574318" y="188640"/>
            <a:ext cx="4878002" cy="584775"/>
          </a:xfrm>
          <a:prstGeom prst="rect">
            <a:avLst/>
          </a:prstGeom>
          <a:noFill/>
        </p:spPr>
        <p:txBody>
          <a:bodyPr wrap="none" rtlCol="0">
            <a:spAutoFit/>
          </a:bodyPr>
          <a:lstStyle/>
          <a:p>
            <a:r>
              <a:rPr lang="en-GB" sz="3200" b="1" dirty="0" smtClean="0"/>
              <a:t>PAST, PRESENT and FUTURE</a:t>
            </a:r>
            <a:endParaRPr lang="en-GB" sz="3200" b="1" dirty="0"/>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Image result for office for students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760"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0218" y="5833166"/>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67578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nline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024" y="116632"/>
            <a:ext cx="7772400" cy="58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23528" y="332656"/>
            <a:ext cx="663625" cy="6336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4463989" y="-3375755"/>
            <a:ext cx="663625" cy="7936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6223328" y="3789040"/>
            <a:ext cx="2008447" cy="877163"/>
          </a:xfrm>
          <a:prstGeom prst="rect">
            <a:avLst/>
          </a:prstGeom>
          <a:noFill/>
        </p:spPr>
        <p:txBody>
          <a:bodyPr wrap="square" rtlCol="0">
            <a:spAutoFit/>
          </a:bodyPr>
          <a:lstStyle/>
          <a:p>
            <a:pPr algn="ctr"/>
            <a:r>
              <a:rPr lang="en-GB" sz="1700" b="1" dirty="0" smtClean="0"/>
              <a:t>Digitalisation and Digital Health Records</a:t>
            </a:r>
            <a:endParaRPr lang="en-GB" sz="1700" b="1" dirty="0"/>
          </a:p>
        </p:txBody>
      </p:sp>
      <p:sp>
        <p:nvSpPr>
          <p:cNvPr id="11" name="TextBox 10"/>
          <p:cNvSpPr txBox="1"/>
          <p:nvPr/>
        </p:nvSpPr>
        <p:spPr>
          <a:xfrm>
            <a:off x="6444208" y="3212976"/>
            <a:ext cx="1552348" cy="369332"/>
          </a:xfrm>
          <a:prstGeom prst="rect">
            <a:avLst/>
          </a:prstGeom>
          <a:noFill/>
        </p:spPr>
        <p:txBody>
          <a:bodyPr wrap="none" rtlCol="0">
            <a:spAutoFit/>
          </a:bodyPr>
          <a:lstStyle/>
          <a:p>
            <a:r>
              <a:rPr lang="en-GB" b="1" dirty="0" smtClean="0"/>
              <a:t>Paperless NHS</a:t>
            </a:r>
            <a:endParaRPr lang="en-GB" b="1" dirty="0"/>
          </a:p>
        </p:txBody>
      </p:sp>
      <p:sp>
        <p:nvSpPr>
          <p:cNvPr id="12" name="TextBox 11"/>
          <p:cNvSpPr txBox="1"/>
          <p:nvPr/>
        </p:nvSpPr>
        <p:spPr>
          <a:xfrm>
            <a:off x="6300192" y="2060848"/>
            <a:ext cx="2356735" cy="646331"/>
          </a:xfrm>
          <a:prstGeom prst="rect">
            <a:avLst/>
          </a:prstGeom>
          <a:noFill/>
        </p:spPr>
        <p:txBody>
          <a:bodyPr wrap="none" rtlCol="0">
            <a:spAutoFit/>
          </a:bodyPr>
          <a:lstStyle/>
          <a:p>
            <a:r>
              <a:rPr lang="en-GB" b="1" dirty="0" smtClean="0"/>
              <a:t>Data and </a:t>
            </a:r>
          </a:p>
          <a:p>
            <a:r>
              <a:rPr lang="en-GB" b="1" dirty="0" smtClean="0"/>
              <a:t>AI &amp; Machine Learning</a:t>
            </a:r>
            <a:endParaRPr lang="en-GB" b="1"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descr="Image result for office for student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0218" y="5833166"/>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2607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116632"/>
            <a:ext cx="7496175"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043608" y="3429000"/>
            <a:ext cx="7128792" cy="1446550"/>
          </a:xfrm>
          <a:prstGeom prst="rect">
            <a:avLst/>
          </a:prstGeom>
        </p:spPr>
        <p:txBody>
          <a:bodyPr wrap="square">
            <a:spAutoFit/>
          </a:bodyPr>
          <a:lstStyle/>
          <a:p>
            <a:pPr algn="just"/>
            <a:r>
              <a:rPr lang="en-GB" sz="2200" b="1" dirty="0" smtClean="0"/>
              <a:t>“…. it </a:t>
            </a:r>
            <a:r>
              <a:rPr lang="en-GB" sz="2200" b="1" dirty="0"/>
              <a:t>will close the digital divide - to ensure that everyone is able to access and use the digital services that could help them manage their lives, progress at work, improve their health and wellbeing, and connect to friends and family</a:t>
            </a:r>
            <a:r>
              <a:rPr lang="en-GB" sz="2200" b="1" dirty="0" smtClean="0"/>
              <a:t>.”</a:t>
            </a:r>
            <a:endParaRPr lang="en-GB" sz="2200" b="1" dirty="0"/>
          </a:p>
        </p:txBody>
      </p:sp>
      <p:sp>
        <p:nvSpPr>
          <p:cNvPr id="6" name="Rectangle 5"/>
          <p:cNvSpPr/>
          <p:nvPr/>
        </p:nvSpPr>
        <p:spPr>
          <a:xfrm>
            <a:off x="2555776" y="4797152"/>
            <a:ext cx="5832648" cy="769441"/>
          </a:xfrm>
          <a:prstGeom prst="rect">
            <a:avLst/>
          </a:prstGeom>
        </p:spPr>
        <p:txBody>
          <a:bodyPr wrap="square">
            <a:spAutoFit/>
          </a:bodyPr>
          <a:lstStyle/>
          <a:p>
            <a:r>
              <a:rPr lang="en-GB" sz="2200" b="1" dirty="0"/>
              <a:t>The </a:t>
            </a:r>
            <a:r>
              <a:rPr lang="en-GB" sz="2200" b="1" dirty="0" err="1"/>
              <a:t>Rt</a:t>
            </a:r>
            <a:r>
              <a:rPr lang="en-GB" sz="2200" b="1" dirty="0"/>
              <a:t> Hon Karen Bradley MP</a:t>
            </a:r>
          </a:p>
          <a:p>
            <a:r>
              <a:rPr lang="en-GB" sz="2200" b="1" dirty="0"/>
              <a:t>Secretary of State for Culture, Media and Sport</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860876"/>
            <a:ext cx="21336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Image result for office for student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5799384"/>
            <a:ext cx="20162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0218" y="5833166"/>
            <a:ext cx="2268623" cy="99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16094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672</TotalTime>
  <Words>1028</Words>
  <Application>Microsoft Office PowerPoint</Application>
  <PresentationFormat>On-screen Show (4:3)</PresentationFormat>
  <Paragraphs>109</Paragraphs>
  <Slides>28</Slides>
  <Notes>1</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Institute of Coding Annual Conference Workshop Data Science for Everyone – Training for the Future and Meeting the Industry Need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UK Digital Strategy</vt:lpstr>
      <vt:lpstr>PowerPoint Presentation</vt:lpstr>
      <vt:lpstr>PowerPoint Presentation</vt:lpstr>
      <vt:lpstr>PowerPoint Presentation</vt:lpstr>
      <vt:lpstr>PowerPoint Presentation</vt:lpstr>
      <vt:lpstr>PowerPoint Presentation</vt:lpstr>
      <vt:lpstr>PowerPoint Presentation</vt:lpstr>
      <vt:lpstr>Skills Gap in Data Science</vt:lpstr>
      <vt:lpstr>PowerPoint Presentation</vt:lpstr>
      <vt:lpstr>PowerPoint Presentation</vt:lpstr>
      <vt:lpstr>PowerPoint Presentation</vt:lpstr>
      <vt:lpstr>PowerPoint Presentation</vt:lpstr>
      <vt:lpstr>Data Analytics in the Age of the 4th Industry Revolution: Can the UK lead the Data-Driven World?</vt:lpstr>
      <vt:lpstr>WHAT IS YOUR STRATEGY FOR OBTAINING THE SKILL SETS NEEDED IN THIS CONSTRICTED MARKET?</vt:lpstr>
      <vt:lpstr>WHICH OF THE FOLLOWING IS CLOSEST TO YOUR COMPANY’S OPERATING MODEL FOR MANAGING DATA ANALYTICS PROJECTS ACROSS YOUR ORGANISATION?</vt:lpstr>
      <vt:lpstr>WHICH DATA-RELATED TECHNICAL SKILLS DO YOU NEED TO ACHIEVE YOUR BUSINESS GOALS?</vt:lpstr>
      <vt:lpstr>Conclusions</vt:lpstr>
      <vt:lpstr>PowerPoint Presentation</vt:lpstr>
    </vt:vector>
  </TitlesOfParts>
  <Company>Northumbria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Institute of Coding Workshop Data Science for Everyone – Training for the Future and Meeting the Industry Need</dc:title>
  <dc:creator>EE User</dc:creator>
  <cp:lastModifiedBy>EE User</cp:lastModifiedBy>
  <cp:revision>33</cp:revision>
  <dcterms:created xsi:type="dcterms:W3CDTF">2019-03-12T13:16:59Z</dcterms:created>
  <dcterms:modified xsi:type="dcterms:W3CDTF">2019-03-13T11:49:04Z</dcterms:modified>
</cp:coreProperties>
</file>