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41" r:id="rId3"/>
    <p:sldId id="337" r:id="rId4"/>
    <p:sldId id="345" r:id="rId5"/>
    <p:sldId id="347" r:id="rId6"/>
    <p:sldId id="357" r:id="rId7"/>
    <p:sldId id="358" r:id="rId8"/>
    <p:sldId id="359" r:id="rId9"/>
    <p:sldId id="356" r:id="rId10"/>
    <p:sldId id="355" r:id="rId11"/>
  </p:sldIdLst>
  <p:sldSz cx="9753600" cy="7315200"/>
  <p:notesSz cx="7315200" cy="9753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minic Murphy" initials="DM" lastIdx="2" clrIdx="0">
    <p:extLst>
      <p:ext uri="{19B8F6BF-5375-455C-9EA6-DF929625EA0E}">
        <p15:presenceInfo xmlns:p15="http://schemas.microsoft.com/office/powerpoint/2012/main" userId="63194cd4-ac74-4760-81b4-9cf7592de75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376A"/>
    <a:srgbClr val="ECAF53"/>
    <a:srgbClr val="FFB456"/>
    <a:srgbClr val="E7AF80"/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42"/>
    <p:restoredTop sz="94707"/>
  </p:normalViewPr>
  <p:slideViewPr>
    <p:cSldViewPr>
      <p:cViewPr>
        <p:scale>
          <a:sx n="143" d="100"/>
          <a:sy n="143" d="100"/>
        </p:scale>
        <p:origin x="472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acbook/Documents/analysis_institute%20of%20codin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[analysis_institute of coding.xlsx]Sheet9!PivotTable4</c:name>
    <c:fmtId val="5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soft'er' skills - Software Developer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Sheet9!$B$3:$B$4</c:f>
              <c:strCache>
                <c:ptCount val="1"/>
                <c:pt idx="0">
                  <c:v>softskills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Sheet9!$A$5:$A$37</c:f>
              <c:multiLvlStrCache>
                <c:ptCount val="30"/>
                <c:lvl>
                  <c:pt idx="0">
                    <c:v>agility</c:v>
                  </c:pt>
                  <c:pt idx="1">
                    <c:v>communicative skills</c:v>
                  </c:pt>
                  <c:pt idx="2">
                    <c:v>innovator</c:v>
                  </c:pt>
                  <c:pt idx="3">
                    <c:v>problem solving</c:v>
                  </c:pt>
                  <c:pt idx="4">
                    <c:v>mentoring</c:v>
                  </c:pt>
                  <c:pt idx="5">
                    <c:v>motivated</c:v>
                  </c:pt>
                  <c:pt idx="6">
                    <c:v>presentation</c:v>
                  </c:pt>
                  <c:pt idx="7">
                    <c:v>leadership</c:v>
                  </c:pt>
                  <c:pt idx="8">
                    <c:v>team management</c:v>
                  </c:pt>
                  <c:pt idx="9">
                    <c:v>training and development</c:v>
                  </c:pt>
                  <c:pt idx="10">
                    <c:v>troubleshooting</c:v>
                  </c:pt>
                  <c:pt idx="11">
                    <c:v>energy</c:v>
                  </c:pt>
                  <c:pt idx="12">
                    <c:v>customer services</c:v>
                  </c:pt>
                  <c:pt idx="13">
                    <c:v>customer engagement</c:v>
                  </c:pt>
                  <c:pt idx="14">
                    <c:v>presentation skills</c:v>
                  </c:pt>
                  <c:pt idx="15">
                    <c:v>agility</c:v>
                  </c:pt>
                  <c:pt idx="16">
                    <c:v>communicative skills</c:v>
                  </c:pt>
                  <c:pt idx="17">
                    <c:v>innovator</c:v>
                  </c:pt>
                  <c:pt idx="18">
                    <c:v>problem solving</c:v>
                  </c:pt>
                  <c:pt idx="19">
                    <c:v>mentoring</c:v>
                  </c:pt>
                  <c:pt idx="20">
                    <c:v>motivated</c:v>
                  </c:pt>
                  <c:pt idx="21">
                    <c:v>leadership</c:v>
                  </c:pt>
                  <c:pt idx="22">
                    <c:v>presentation</c:v>
                  </c:pt>
                  <c:pt idx="23">
                    <c:v>training and development</c:v>
                  </c:pt>
                  <c:pt idx="24">
                    <c:v>team management</c:v>
                  </c:pt>
                  <c:pt idx="25">
                    <c:v>troubleshooting</c:v>
                  </c:pt>
                  <c:pt idx="26">
                    <c:v>energy</c:v>
                  </c:pt>
                  <c:pt idx="27">
                    <c:v>customer services</c:v>
                  </c:pt>
                  <c:pt idx="28">
                    <c:v>customer engagement</c:v>
                  </c:pt>
                  <c:pt idx="29">
                    <c:v>presentation skills</c:v>
                  </c:pt>
                </c:lvl>
                <c:lvl>
                  <c:pt idx="0">
                    <c:v>Q3</c:v>
                  </c:pt>
                  <c:pt idx="15">
                    <c:v>Q4</c:v>
                  </c:pt>
                </c:lvl>
              </c:multiLvlStrCache>
            </c:multiLvlStrRef>
          </c:cat>
          <c:val>
            <c:numRef>
              <c:f>Sheet9!$B$5:$B$37</c:f>
              <c:numCache>
                <c:formatCode>General</c:formatCode>
                <c:ptCount val="30"/>
                <c:pt idx="0">
                  <c:v>49680</c:v>
                </c:pt>
                <c:pt idx="1">
                  <c:v>48490</c:v>
                </c:pt>
                <c:pt idx="2">
                  <c:v>25324</c:v>
                </c:pt>
                <c:pt idx="3">
                  <c:v>12900</c:v>
                </c:pt>
                <c:pt idx="4">
                  <c:v>9466</c:v>
                </c:pt>
                <c:pt idx="5">
                  <c:v>9068</c:v>
                </c:pt>
                <c:pt idx="6">
                  <c:v>5295</c:v>
                </c:pt>
                <c:pt idx="7">
                  <c:v>4930</c:v>
                </c:pt>
                <c:pt idx="8">
                  <c:v>4764</c:v>
                </c:pt>
                <c:pt idx="9">
                  <c:v>4703</c:v>
                </c:pt>
                <c:pt idx="10">
                  <c:v>2767</c:v>
                </c:pt>
                <c:pt idx="11">
                  <c:v>2196</c:v>
                </c:pt>
                <c:pt idx="12">
                  <c:v>1734</c:v>
                </c:pt>
                <c:pt idx="13">
                  <c:v>772</c:v>
                </c:pt>
                <c:pt idx="14">
                  <c:v>463</c:v>
                </c:pt>
                <c:pt idx="15">
                  <c:v>32737</c:v>
                </c:pt>
                <c:pt idx="16">
                  <c:v>28898</c:v>
                </c:pt>
                <c:pt idx="17">
                  <c:v>17436</c:v>
                </c:pt>
                <c:pt idx="18">
                  <c:v>8624</c:v>
                </c:pt>
                <c:pt idx="19">
                  <c:v>6359</c:v>
                </c:pt>
                <c:pt idx="20">
                  <c:v>6145</c:v>
                </c:pt>
                <c:pt idx="21">
                  <c:v>3101</c:v>
                </c:pt>
                <c:pt idx="22">
                  <c:v>3093</c:v>
                </c:pt>
                <c:pt idx="23">
                  <c:v>3043</c:v>
                </c:pt>
                <c:pt idx="24">
                  <c:v>2853</c:v>
                </c:pt>
                <c:pt idx="25">
                  <c:v>1616</c:v>
                </c:pt>
                <c:pt idx="26">
                  <c:v>1581</c:v>
                </c:pt>
                <c:pt idx="27">
                  <c:v>1226</c:v>
                </c:pt>
                <c:pt idx="28">
                  <c:v>458</c:v>
                </c:pt>
                <c:pt idx="29">
                  <c:v>276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AA-7E4F-967C-F7BB8B7660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01150463"/>
        <c:axId val="18264512"/>
      </c:barChart>
      <c:catAx>
        <c:axId val="21011504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64512"/>
        <c:crosses val="autoZero"/>
        <c:auto val="1"/>
        <c:lblAlgn val="ctr"/>
        <c:lblOffset val="100"/>
        <c:noMultiLvlLbl val="0"/>
      </c:catAx>
      <c:valAx>
        <c:axId val="18264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11504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53DF8A-4565-784C-B836-E78B318B98EF}" type="doc">
      <dgm:prSet loTypeId="urn:microsoft.com/office/officeart/2005/8/layout/matrix2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780E973-BC8E-5D41-AAF8-E1524248E274}">
      <dgm:prSet phldrT="[Text]"/>
      <dgm:spPr/>
      <dgm:t>
        <a:bodyPr/>
        <a:lstStyle/>
        <a:p>
          <a:r>
            <a:rPr lang="en-US" dirty="0"/>
            <a:t>Rise in Flexible Working</a:t>
          </a:r>
        </a:p>
      </dgm:t>
    </dgm:pt>
    <dgm:pt modelId="{3C921E4F-9FDB-D744-9FDA-1C4A83F45595}" type="parTrans" cxnId="{587984C5-EAA2-204C-A3F4-BE4A510B79BF}">
      <dgm:prSet/>
      <dgm:spPr/>
      <dgm:t>
        <a:bodyPr/>
        <a:lstStyle/>
        <a:p>
          <a:endParaRPr lang="en-US"/>
        </a:p>
      </dgm:t>
    </dgm:pt>
    <dgm:pt modelId="{23BBA9A6-CD2C-654E-9A6E-3E4A3B686007}" type="sibTrans" cxnId="{587984C5-EAA2-204C-A3F4-BE4A510B79BF}">
      <dgm:prSet/>
      <dgm:spPr/>
      <dgm:t>
        <a:bodyPr/>
        <a:lstStyle/>
        <a:p>
          <a:endParaRPr lang="en-US"/>
        </a:p>
      </dgm:t>
    </dgm:pt>
    <dgm:pt modelId="{E67C2C35-FF03-7A48-A6A3-31319648F8F2}">
      <dgm:prSet phldrT="[Text]"/>
      <dgm:spPr/>
      <dgm:t>
        <a:bodyPr/>
        <a:lstStyle/>
        <a:p>
          <a:r>
            <a:rPr lang="en-US" dirty="0"/>
            <a:t>Multi-skilling</a:t>
          </a:r>
        </a:p>
      </dgm:t>
    </dgm:pt>
    <dgm:pt modelId="{4BF79598-9554-F041-81FC-208F9966F6FB}" type="parTrans" cxnId="{A59E8107-60DC-5C4A-B3FC-4F8AF6129BBF}">
      <dgm:prSet/>
      <dgm:spPr/>
      <dgm:t>
        <a:bodyPr/>
        <a:lstStyle/>
        <a:p>
          <a:endParaRPr lang="en-US"/>
        </a:p>
      </dgm:t>
    </dgm:pt>
    <dgm:pt modelId="{5A1F045E-BBA2-E84D-AD95-DAE1C564578A}" type="sibTrans" cxnId="{A59E8107-60DC-5C4A-B3FC-4F8AF6129BBF}">
      <dgm:prSet/>
      <dgm:spPr/>
      <dgm:t>
        <a:bodyPr/>
        <a:lstStyle/>
        <a:p>
          <a:endParaRPr lang="en-US"/>
        </a:p>
      </dgm:t>
    </dgm:pt>
    <dgm:pt modelId="{441B8E26-DEC6-674C-A060-BD3EB899CA15}">
      <dgm:prSet phldrT="[Text]"/>
      <dgm:spPr/>
      <dgm:t>
        <a:bodyPr/>
        <a:lstStyle/>
        <a:p>
          <a:r>
            <a:rPr lang="en-US" dirty="0"/>
            <a:t>General Acceptance of Agile in Business</a:t>
          </a:r>
        </a:p>
      </dgm:t>
    </dgm:pt>
    <dgm:pt modelId="{26910F93-CC07-524D-8023-CBE214CFE6C1}" type="parTrans" cxnId="{57A8C7BD-6494-4A4F-BE60-82CBC2BA58CF}">
      <dgm:prSet/>
      <dgm:spPr/>
      <dgm:t>
        <a:bodyPr/>
        <a:lstStyle/>
        <a:p>
          <a:endParaRPr lang="en-US"/>
        </a:p>
      </dgm:t>
    </dgm:pt>
    <dgm:pt modelId="{676AFAAC-6EC1-844A-9800-1961C7892B12}" type="sibTrans" cxnId="{57A8C7BD-6494-4A4F-BE60-82CBC2BA58CF}">
      <dgm:prSet/>
      <dgm:spPr/>
      <dgm:t>
        <a:bodyPr/>
        <a:lstStyle/>
        <a:p>
          <a:endParaRPr lang="en-US"/>
        </a:p>
      </dgm:t>
    </dgm:pt>
    <dgm:pt modelId="{1BE91F82-8258-C148-B1D5-0E3F913A4038}">
      <dgm:prSet phldrT="[Text]"/>
      <dgm:spPr/>
      <dgm:t>
        <a:bodyPr/>
        <a:lstStyle/>
        <a:p>
          <a:r>
            <a:rPr lang="en-US" dirty="0"/>
            <a:t>New Roles/Disciplines</a:t>
          </a:r>
        </a:p>
      </dgm:t>
    </dgm:pt>
    <dgm:pt modelId="{F72E4AD3-9037-5E49-B94D-605FA0FADF5F}" type="parTrans" cxnId="{8D44F717-6685-0243-A752-66B4966DA93B}">
      <dgm:prSet/>
      <dgm:spPr/>
      <dgm:t>
        <a:bodyPr/>
        <a:lstStyle/>
        <a:p>
          <a:endParaRPr lang="en-US"/>
        </a:p>
      </dgm:t>
    </dgm:pt>
    <dgm:pt modelId="{3A106A0C-AC0E-FE48-8758-A7024AEB2474}" type="sibTrans" cxnId="{8D44F717-6685-0243-A752-66B4966DA93B}">
      <dgm:prSet/>
      <dgm:spPr/>
      <dgm:t>
        <a:bodyPr/>
        <a:lstStyle/>
        <a:p>
          <a:endParaRPr lang="en-US"/>
        </a:p>
      </dgm:t>
    </dgm:pt>
    <dgm:pt modelId="{4B11CE46-3FC5-0C48-8001-34C4A7478E0C}" type="pres">
      <dgm:prSet presAssocID="{6053DF8A-4565-784C-B836-E78B318B98EF}" presName="matrix" presStyleCnt="0">
        <dgm:presLayoutVars>
          <dgm:chMax val="1"/>
          <dgm:dir/>
          <dgm:resizeHandles val="exact"/>
        </dgm:presLayoutVars>
      </dgm:prSet>
      <dgm:spPr/>
    </dgm:pt>
    <dgm:pt modelId="{1C132ADE-DA55-7E4D-9C79-679C4F5E8E2E}" type="pres">
      <dgm:prSet presAssocID="{6053DF8A-4565-784C-B836-E78B318B98EF}" presName="axisShape" presStyleLbl="bgShp" presStyleIdx="0" presStyleCnt="1"/>
      <dgm:spPr/>
    </dgm:pt>
    <dgm:pt modelId="{824F1CA1-5589-4543-98F7-2C8ACD2D7E74}" type="pres">
      <dgm:prSet presAssocID="{6053DF8A-4565-784C-B836-E78B318B98EF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ABCF6F1-2CCE-B149-A563-B04B35C279A3}" type="pres">
      <dgm:prSet presAssocID="{6053DF8A-4565-784C-B836-E78B318B98EF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A2FC04A-DEB7-5040-9F38-476F95A17F87}" type="pres">
      <dgm:prSet presAssocID="{6053DF8A-4565-784C-B836-E78B318B98EF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30A2B23-9E5E-A14E-9D03-504DB7DD7331}" type="pres">
      <dgm:prSet presAssocID="{6053DF8A-4565-784C-B836-E78B318B98EF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EF25CA02-3CCC-B544-9188-FBA7393C772C}" type="presOf" srcId="{E67C2C35-FF03-7A48-A6A3-31319648F8F2}" destId="{AA2FC04A-DEB7-5040-9F38-476F95A17F87}" srcOrd="0" destOrd="0" presId="urn:microsoft.com/office/officeart/2005/8/layout/matrix2"/>
    <dgm:cxn modelId="{A59E8107-60DC-5C4A-B3FC-4F8AF6129BBF}" srcId="{6053DF8A-4565-784C-B836-E78B318B98EF}" destId="{E67C2C35-FF03-7A48-A6A3-31319648F8F2}" srcOrd="2" destOrd="0" parTransId="{4BF79598-9554-F041-81FC-208F9966F6FB}" sibTransId="{5A1F045E-BBA2-E84D-AD95-DAE1C564578A}"/>
    <dgm:cxn modelId="{8D44F717-6685-0243-A752-66B4966DA93B}" srcId="{6053DF8A-4565-784C-B836-E78B318B98EF}" destId="{1BE91F82-8258-C148-B1D5-0E3F913A4038}" srcOrd="3" destOrd="0" parTransId="{F72E4AD3-9037-5E49-B94D-605FA0FADF5F}" sibTransId="{3A106A0C-AC0E-FE48-8758-A7024AEB2474}"/>
    <dgm:cxn modelId="{E1FC5736-E59F-3A43-BB3E-8AA81DD8B633}" type="presOf" srcId="{6053DF8A-4565-784C-B836-E78B318B98EF}" destId="{4B11CE46-3FC5-0C48-8001-34C4A7478E0C}" srcOrd="0" destOrd="0" presId="urn:microsoft.com/office/officeart/2005/8/layout/matrix2"/>
    <dgm:cxn modelId="{6A21CD79-1B30-3044-B4AA-BEFCD364330E}" type="presOf" srcId="{441B8E26-DEC6-674C-A060-BD3EB899CA15}" destId="{824F1CA1-5589-4543-98F7-2C8ACD2D7E74}" srcOrd="0" destOrd="0" presId="urn:microsoft.com/office/officeart/2005/8/layout/matrix2"/>
    <dgm:cxn modelId="{29F15EB9-F49D-5F48-A030-844B40ED0F99}" type="presOf" srcId="{1BE91F82-8258-C148-B1D5-0E3F913A4038}" destId="{330A2B23-9E5E-A14E-9D03-504DB7DD7331}" srcOrd="0" destOrd="0" presId="urn:microsoft.com/office/officeart/2005/8/layout/matrix2"/>
    <dgm:cxn modelId="{57A8C7BD-6494-4A4F-BE60-82CBC2BA58CF}" srcId="{6053DF8A-4565-784C-B836-E78B318B98EF}" destId="{441B8E26-DEC6-674C-A060-BD3EB899CA15}" srcOrd="0" destOrd="0" parTransId="{26910F93-CC07-524D-8023-CBE214CFE6C1}" sibTransId="{676AFAAC-6EC1-844A-9800-1961C7892B12}"/>
    <dgm:cxn modelId="{DD3B8CC3-0A76-534F-9D19-B41D22DBAB99}" type="presOf" srcId="{5780E973-BC8E-5D41-AAF8-E1524248E274}" destId="{FABCF6F1-2CCE-B149-A563-B04B35C279A3}" srcOrd="0" destOrd="0" presId="urn:microsoft.com/office/officeart/2005/8/layout/matrix2"/>
    <dgm:cxn modelId="{587984C5-EAA2-204C-A3F4-BE4A510B79BF}" srcId="{6053DF8A-4565-784C-B836-E78B318B98EF}" destId="{5780E973-BC8E-5D41-AAF8-E1524248E274}" srcOrd="1" destOrd="0" parTransId="{3C921E4F-9FDB-D744-9FDA-1C4A83F45595}" sibTransId="{23BBA9A6-CD2C-654E-9A6E-3E4A3B686007}"/>
    <dgm:cxn modelId="{065E595A-202C-D542-B737-E2830AD018A4}" type="presParOf" srcId="{4B11CE46-3FC5-0C48-8001-34C4A7478E0C}" destId="{1C132ADE-DA55-7E4D-9C79-679C4F5E8E2E}" srcOrd="0" destOrd="0" presId="urn:microsoft.com/office/officeart/2005/8/layout/matrix2"/>
    <dgm:cxn modelId="{EF67888F-2D95-2C4E-BFB1-E6390FF94C9B}" type="presParOf" srcId="{4B11CE46-3FC5-0C48-8001-34C4A7478E0C}" destId="{824F1CA1-5589-4543-98F7-2C8ACD2D7E74}" srcOrd="1" destOrd="0" presId="urn:microsoft.com/office/officeart/2005/8/layout/matrix2"/>
    <dgm:cxn modelId="{32C46C90-E65B-BA41-9836-74059800478C}" type="presParOf" srcId="{4B11CE46-3FC5-0C48-8001-34C4A7478E0C}" destId="{FABCF6F1-2CCE-B149-A563-B04B35C279A3}" srcOrd="2" destOrd="0" presId="urn:microsoft.com/office/officeart/2005/8/layout/matrix2"/>
    <dgm:cxn modelId="{E7E02C77-9B5B-3245-ACBE-82F4A11325E5}" type="presParOf" srcId="{4B11CE46-3FC5-0C48-8001-34C4A7478E0C}" destId="{AA2FC04A-DEB7-5040-9F38-476F95A17F87}" srcOrd="3" destOrd="0" presId="urn:microsoft.com/office/officeart/2005/8/layout/matrix2"/>
    <dgm:cxn modelId="{38B62592-5AA7-754B-85AC-D76BE4B76C9B}" type="presParOf" srcId="{4B11CE46-3FC5-0C48-8001-34C4A7478E0C}" destId="{330A2B23-9E5E-A14E-9D03-504DB7DD7331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132ADE-DA55-7E4D-9C79-679C4F5E8E2E}">
      <dsp:nvSpPr>
        <dsp:cNvPr id="0" name=""/>
        <dsp:cNvSpPr/>
      </dsp:nvSpPr>
      <dsp:spPr>
        <a:xfrm>
          <a:off x="1083733" y="0"/>
          <a:ext cx="4334933" cy="4334933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4F1CA1-5589-4543-98F7-2C8ACD2D7E74}">
      <dsp:nvSpPr>
        <dsp:cNvPr id="0" name=""/>
        <dsp:cNvSpPr/>
      </dsp:nvSpPr>
      <dsp:spPr>
        <a:xfrm>
          <a:off x="1365504" y="281770"/>
          <a:ext cx="1733973" cy="173397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General Acceptance of Agile in Business</a:t>
          </a:r>
        </a:p>
      </dsp:txBody>
      <dsp:txXfrm>
        <a:off x="1450150" y="366416"/>
        <a:ext cx="1564681" cy="1564681"/>
      </dsp:txXfrm>
    </dsp:sp>
    <dsp:sp modelId="{FABCF6F1-2CCE-B149-A563-B04B35C279A3}">
      <dsp:nvSpPr>
        <dsp:cNvPr id="0" name=""/>
        <dsp:cNvSpPr/>
      </dsp:nvSpPr>
      <dsp:spPr>
        <a:xfrm>
          <a:off x="3402922" y="281770"/>
          <a:ext cx="1733973" cy="1733973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Rise in Flexible Working</a:t>
          </a:r>
        </a:p>
      </dsp:txBody>
      <dsp:txXfrm>
        <a:off x="3487568" y="366416"/>
        <a:ext cx="1564681" cy="1564681"/>
      </dsp:txXfrm>
    </dsp:sp>
    <dsp:sp modelId="{AA2FC04A-DEB7-5040-9F38-476F95A17F87}">
      <dsp:nvSpPr>
        <dsp:cNvPr id="0" name=""/>
        <dsp:cNvSpPr/>
      </dsp:nvSpPr>
      <dsp:spPr>
        <a:xfrm>
          <a:off x="1365504" y="2319189"/>
          <a:ext cx="1733973" cy="1733973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Multi-skilling</a:t>
          </a:r>
        </a:p>
      </dsp:txBody>
      <dsp:txXfrm>
        <a:off x="1450150" y="2403835"/>
        <a:ext cx="1564681" cy="1564681"/>
      </dsp:txXfrm>
    </dsp:sp>
    <dsp:sp modelId="{330A2B23-9E5E-A14E-9D03-504DB7DD7331}">
      <dsp:nvSpPr>
        <dsp:cNvPr id="0" name=""/>
        <dsp:cNvSpPr/>
      </dsp:nvSpPr>
      <dsp:spPr>
        <a:xfrm>
          <a:off x="3402922" y="2319189"/>
          <a:ext cx="1733973" cy="1733973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New Roles/Disciplines</a:t>
          </a:r>
        </a:p>
      </dsp:txBody>
      <dsp:txXfrm>
        <a:off x="3487568" y="2403835"/>
        <a:ext cx="1564681" cy="15646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2A99855-1CA5-3F44-AEC5-1E50CE716A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3169444" cy="48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1D586F-A94C-A741-AEE2-C0D17E4190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376" y="2"/>
            <a:ext cx="3170635" cy="48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D0754-8282-FC4C-956E-DE8950FC28FB}" type="datetimeFigureOut">
              <a:rPr lang="en-US" smtClean="0"/>
              <a:t>3/8/19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C862AA-2139-2141-98D8-1984185E19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264652"/>
            <a:ext cx="3169444" cy="4889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F413CB-364E-7C4C-93EF-5AE2D10724D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376" y="9264652"/>
            <a:ext cx="3170635" cy="4889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0960E-1A54-9F45-8D4E-58354F508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8245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169444" cy="48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6" y="2"/>
            <a:ext cx="3170635" cy="48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980D9-B3D8-5A4E-8997-89A5F6E85451}" type="datetimeFigureOut">
              <a:rPr lang="en-US" smtClean="0"/>
              <a:t>3/8/19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63675" y="1219200"/>
            <a:ext cx="4387850" cy="3290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045" y="4694769"/>
            <a:ext cx="5853113" cy="383963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64652"/>
            <a:ext cx="3169444" cy="4889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6" y="9264652"/>
            <a:ext cx="3170635" cy="4889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10EB8B-CD50-E143-940D-F7414D562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266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31520" y="2267712"/>
            <a:ext cx="8290560" cy="15361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63040" y="4096512"/>
            <a:ext cx="6827520" cy="182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chemeClr val="bg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chemeClr val="bg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87680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23104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7315199"/>
                </a:moveTo>
                <a:lnTo>
                  <a:pt x="0" y="0"/>
                </a:lnTo>
                <a:lnTo>
                  <a:pt x="9753599" y="0"/>
                </a:lnTo>
                <a:lnTo>
                  <a:pt x="9753599" y="7315199"/>
                </a:lnTo>
                <a:lnTo>
                  <a:pt x="0" y="7315199"/>
                </a:lnTo>
                <a:close/>
              </a:path>
            </a:pathLst>
          </a:custGeom>
          <a:solidFill>
            <a:srgbClr val="E6AF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chemeClr val="bg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22140" y="3313239"/>
            <a:ext cx="5509318" cy="629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1" i="0">
                <a:solidFill>
                  <a:schemeClr val="bg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49299" y="1711315"/>
            <a:ext cx="8255000" cy="311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16224" y="6803136"/>
            <a:ext cx="3121152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87680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022592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599" cy="7315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09586" y="2040288"/>
            <a:ext cx="8734425" cy="3490058"/>
          </a:xfrm>
          <a:prstGeom prst="rect">
            <a:avLst/>
          </a:prstGeom>
          <a:solidFill>
            <a:srgbClr val="EEB045"/>
          </a:solidFill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4100" dirty="0">
              <a:latin typeface="Times New Roman"/>
              <a:cs typeface="Times New Roman"/>
            </a:endParaRPr>
          </a:p>
          <a:p>
            <a:pPr marR="106680" algn="ctr">
              <a:lnSpc>
                <a:spcPct val="100000"/>
              </a:lnSpc>
            </a:pPr>
            <a:r>
              <a:rPr lang="en-GB" sz="3950" b="1" spc="330" dirty="0">
                <a:solidFill>
                  <a:schemeClr val="tx2"/>
                </a:solidFill>
                <a:latin typeface="Palatino Linotype"/>
                <a:cs typeface="Palatino Linotype"/>
              </a:rPr>
              <a:t>Agility, </a:t>
            </a:r>
            <a:r>
              <a:rPr lang="en-GB" sz="3950" b="1" spc="330" dirty="0">
                <a:solidFill>
                  <a:schemeClr val="bg1"/>
                </a:solidFill>
                <a:latin typeface="Palatino Linotype"/>
                <a:cs typeface="Palatino Linotype"/>
              </a:rPr>
              <a:t>Communication</a:t>
            </a:r>
            <a:r>
              <a:rPr lang="en-GB" sz="3950" b="1" spc="330" dirty="0">
                <a:solidFill>
                  <a:schemeClr val="tx2"/>
                </a:solidFill>
                <a:latin typeface="Palatino Linotype"/>
                <a:cs typeface="Palatino Linotype"/>
              </a:rPr>
              <a:t>,</a:t>
            </a:r>
            <a:br>
              <a:rPr lang="en-GB" sz="3950" b="1" spc="330" dirty="0">
                <a:solidFill>
                  <a:schemeClr val="tx2"/>
                </a:solidFill>
                <a:latin typeface="Palatino Linotype"/>
                <a:cs typeface="Palatino Linotype"/>
              </a:rPr>
            </a:br>
            <a:r>
              <a:rPr lang="en-GB" sz="3950" b="1" spc="330" dirty="0">
                <a:solidFill>
                  <a:srgbClr val="18376A"/>
                </a:solidFill>
                <a:latin typeface="Palatino Linotype"/>
                <a:cs typeface="Palatino Linotype"/>
              </a:rPr>
              <a:t>Innovation and </a:t>
            </a:r>
            <a:br>
              <a:rPr lang="en-GB" sz="3950" b="1" spc="330" dirty="0">
                <a:solidFill>
                  <a:srgbClr val="18376A"/>
                </a:solidFill>
                <a:latin typeface="Palatino Linotype"/>
                <a:cs typeface="Palatino Linotype"/>
              </a:rPr>
            </a:br>
            <a:r>
              <a:rPr lang="en-GB" sz="3950" b="1" spc="330" dirty="0">
                <a:solidFill>
                  <a:schemeClr val="bg1"/>
                </a:solidFill>
                <a:latin typeface="Palatino Linotype"/>
                <a:cs typeface="Palatino Linotype"/>
              </a:rPr>
              <a:t>Problem Solving</a:t>
            </a:r>
            <a:endParaRPr sz="3950" dirty="0">
              <a:solidFill>
                <a:schemeClr val="bg1"/>
              </a:solidFill>
              <a:latin typeface="Palatino Linotype"/>
              <a:cs typeface="Palatino Linotype"/>
            </a:endParaRPr>
          </a:p>
          <a:p>
            <a:pPr marR="3810" algn="ctr">
              <a:lnSpc>
                <a:spcPct val="100000"/>
              </a:lnSpc>
              <a:spcBef>
                <a:spcPts val="1785"/>
              </a:spcBef>
            </a:pPr>
            <a:endParaRPr lang="en-GB" sz="1850" dirty="0">
              <a:latin typeface="Georgia"/>
              <a:cs typeface="Georgia"/>
            </a:endParaRPr>
          </a:p>
          <a:p>
            <a:pPr marR="3810" algn="ctr">
              <a:lnSpc>
                <a:spcPct val="100000"/>
              </a:lnSpc>
              <a:spcBef>
                <a:spcPts val="1785"/>
              </a:spcBef>
            </a:pPr>
            <a:endParaRPr sz="1850" dirty="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58301" y="457904"/>
            <a:ext cx="3237230" cy="675005"/>
          </a:xfrm>
          <a:prstGeom prst="rect">
            <a:avLst/>
          </a:prstGeom>
          <a:ln w="29901">
            <a:solidFill>
              <a:srgbClr val="E6AF8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600">
              <a:latin typeface="Times New Roman"/>
              <a:cs typeface="Times New Roman"/>
            </a:endParaRPr>
          </a:p>
          <a:p>
            <a:pPr marL="917575">
              <a:lnSpc>
                <a:spcPct val="100000"/>
              </a:lnSpc>
            </a:pPr>
            <a:r>
              <a:rPr sz="1100" spc="305" dirty="0">
                <a:solidFill>
                  <a:srgbClr val="FFFFFF"/>
                </a:solidFill>
                <a:latin typeface="Cambria"/>
                <a:cs typeface="Cambria"/>
              </a:rPr>
              <a:t>G</a:t>
            </a:r>
            <a:r>
              <a:rPr sz="1100" spc="-1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100" spc="180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sz="1100" spc="-1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100" spc="180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sz="1100" spc="-1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100" spc="180" dirty="0">
                <a:solidFill>
                  <a:srgbClr val="FFFFFF"/>
                </a:solidFill>
                <a:latin typeface="Cambria"/>
                <a:cs typeface="Cambria"/>
              </a:rPr>
              <a:t>K</a:t>
            </a:r>
            <a:r>
              <a:rPr sz="1100" spc="3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100" spc="250" dirty="0">
                <a:solidFill>
                  <a:srgbClr val="FFFFFF"/>
                </a:solidFill>
                <a:latin typeface="Cambria"/>
                <a:cs typeface="Cambria"/>
              </a:rPr>
              <a:t>T</a:t>
            </a:r>
            <a:r>
              <a:rPr sz="1100" spc="-1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100" spc="180" dirty="0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sz="1100" spc="-1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100" spc="225" dirty="0">
                <a:solidFill>
                  <a:srgbClr val="FFFFFF"/>
                </a:solidFill>
                <a:latin typeface="Cambria"/>
                <a:cs typeface="Cambria"/>
              </a:rPr>
              <a:t>L</a:t>
            </a:r>
            <a:r>
              <a:rPr sz="1100" spc="-1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100" spc="180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sz="1100" spc="-1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100" spc="265" dirty="0">
                <a:solidFill>
                  <a:srgbClr val="FFFFFF"/>
                </a:solidFill>
                <a:latin typeface="Cambria"/>
                <a:cs typeface="Cambria"/>
              </a:rPr>
              <a:t>N</a:t>
            </a:r>
            <a:r>
              <a:rPr sz="1100" spc="-1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100" spc="250" dirty="0">
                <a:solidFill>
                  <a:srgbClr val="FFFFFF"/>
                </a:solidFill>
                <a:latin typeface="Cambria"/>
                <a:cs typeface="Cambria"/>
              </a:rPr>
              <a:t>T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6962775"/>
            <a:ext cx="9753600" cy="352425"/>
          </a:xfrm>
          <a:custGeom>
            <a:avLst/>
            <a:gdLst/>
            <a:ahLst/>
            <a:cxnLst/>
            <a:rect l="l" t="t" r="r" b="b"/>
            <a:pathLst>
              <a:path w="9753600" h="352425">
                <a:moveTo>
                  <a:pt x="0" y="352424"/>
                </a:moveTo>
                <a:lnTo>
                  <a:pt x="0" y="0"/>
                </a:lnTo>
                <a:lnTo>
                  <a:pt x="9753600" y="0"/>
                </a:lnTo>
                <a:lnTo>
                  <a:pt x="9753600" y="352424"/>
                </a:lnTo>
                <a:lnTo>
                  <a:pt x="0" y="352424"/>
                </a:lnTo>
                <a:close/>
              </a:path>
            </a:pathLst>
          </a:custGeom>
          <a:solidFill>
            <a:srgbClr val="E6AF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00" y="5829866"/>
            <a:ext cx="2133598" cy="10567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BA35EF4-1EF7-9248-AFDF-F7E1FB56CF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590446"/>
            <a:ext cx="2794000" cy="7264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D8B6937-3140-1E49-97A8-1B4A61C983FD}"/>
              </a:ext>
            </a:extLst>
          </p:cNvPr>
          <p:cNvSpPr/>
          <p:nvPr/>
        </p:nvSpPr>
        <p:spPr>
          <a:xfrm>
            <a:off x="0" y="0"/>
            <a:ext cx="9753600" cy="73151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bject 2">
            <a:extLst>
              <a:ext uri="{FF2B5EF4-FFF2-40B4-BE49-F238E27FC236}">
                <a16:creationId xmlns:a16="http://schemas.microsoft.com/office/drawing/2014/main" id="{C0DE5D16-B16A-B744-9BEC-F1B75723EAF5}"/>
              </a:ext>
            </a:extLst>
          </p:cNvPr>
          <p:cNvSpPr txBox="1">
            <a:spLocks/>
          </p:cNvSpPr>
          <p:nvPr/>
        </p:nvSpPr>
        <p:spPr>
          <a:xfrm>
            <a:off x="749298" y="782645"/>
            <a:ext cx="9080502" cy="36035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lvl1pPr>
              <a:defRPr sz="3950" b="1" i="0">
                <a:solidFill>
                  <a:schemeClr val="bg1"/>
                </a:solidFill>
                <a:latin typeface="Palatino Linotype"/>
                <a:ea typeface="+mj-ea"/>
                <a:cs typeface="Palatino Linotype"/>
              </a:defRPr>
            </a:lvl1pPr>
          </a:lstStyle>
          <a:p>
            <a:pPr marL="12700">
              <a:spcBef>
                <a:spcPts val="110"/>
              </a:spcBef>
            </a:pPr>
            <a:r>
              <a:rPr lang="en-GB" sz="2250" b="0" kern="0" spc="605" dirty="0">
                <a:latin typeface="Cambria"/>
                <a:cs typeface="Cambria"/>
              </a:rPr>
              <a:t>Open Questions</a:t>
            </a:r>
            <a:endParaRPr lang="en-GB" sz="2250" kern="0" dirty="0">
              <a:latin typeface="Cambria"/>
              <a:cs typeface="Cambria"/>
            </a:endParaRPr>
          </a:p>
        </p:txBody>
      </p:sp>
      <p:sp>
        <p:nvSpPr>
          <p:cNvPr id="87" name="object 3">
            <a:extLst>
              <a:ext uri="{FF2B5EF4-FFF2-40B4-BE49-F238E27FC236}">
                <a16:creationId xmlns:a16="http://schemas.microsoft.com/office/drawing/2014/main" id="{83606A4B-B233-3442-B187-80874C30AC8E}"/>
              </a:ext>
            </a:extLst>
          </p:cNvPr>
          <p:cNvSpPr/>
          <p:nvPr/>
        </p:nvSpPr>
        <p:spPr>
          <a:xfrm>
            <a:off x="764157" y="1467611"/>
            <a:ext cx="6997483" cy="50374"/>
          </a:xfrm>
          <a:custGeom>
            <a:avLst/>
            <a:gdLst/>
            <a:ahLst/>
            <a:cxnLst/>
            <a:rect l="l" t="t" r="r" b="b"/>
            <a:pathLst>
              <a:path w="8149590">
                <a:moveTo>
                  <a:pt x="0" y="0"/>
                </a:moveTo>
                <a:lnTo>
                  <a:pt x="8149083" y="0"/>
                </a:lnTo>
              </a:path>
            </a:pathLst>
          </a:custGeom>
          <a:ln w="38099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BF1CC69A-C4CB-FE4C-9F09-801EEE7243D9}"/>
              </a:ext>
            </a:extLst>
          </p:cNvPr>
          <p:cNvSpPr txBox="1">
            <a:spLocks/>
          </p:cNvSpPr>
          <p:nvPr/>
        </p:nvSpPr>
        <p:spPr>
          <a:xfrm>
            <a:off x="797139" y="1981200"/>
            <a:ext cx="8727861" cy="354071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lvl1pPr>
              <a:defRPr sz="3950" b="1" i="0">
                <a:solidFill>
                  <a:schemeClr val="bg1"/>
                </a:solidFill>
                <a:latin typeface="Palatino Linotype"/>
                <a:ea typeface="+mj-ea"/>
                <a:cs typeface="Palatino Linotype"/>
              </a:defRPr>
            </a:lvl1pPr>
          </a:lstStyle>
          <a:p>
            <a:pPr marL="469900" indent="-457200">
              <a:spcBef>
                <a:spcPts val="110"/>
              </a:spcBef>
              <a:buFont typeface="Arial" panose="020B0604020202020204" pitchFamily="34" charset="0"/>
              <a:buChar char="•"/>
            </a:pPr>
            <a:r>
              <a:rPr lang="en-GB" sz="2250" b="0" kern="0" spc="605" dirty="0">
                <a:latin typeface="Cambria"/>
                <a:cs typeface="Cambria"/>
              </a:rPr>
              <a:t>Are we doing enough to prepare students for the transition into the workplace?</a:t>
            </a:r>
          </a:p>
          <a:p>
            <a:pPr marL="469900" indent="-457200">
              <a:spcBef>
                <a:spcPts val="110"/>
              </a:spcBef>
              <a:buFont typeface="Arial" panose="020B0604020202020204" pitchFamily="34" charset="0"/>
              <a:buChar char="•"/>
            </a:pPr>
            <a:endParaRPr lang="en-GB" sz="2250" b="0" kern="0" spc="605" dirty="0">
              <a:latin typeface="Cambria"/>
              <a:cs typeface="Cambria"/>
            </a:endParaRPr>
          </a:p>
          <a:p>
            <a:pPr marL="469900" indent="-457200">
              <a:spcBef>
                <a:spcPts val="110"/>
              </a:spcBef>
              <a:buFont typeface="Arial" panose="020B0604020202020204" pitchFamily="34" charset="0"/>
              <a:buChar char="•"/>
            </a:pPr>
            <a:r>
              <a:rPr lang="en-GB" sz="2250" b="0" kern="0" spc="605" dirty="0">
                <a:latin typeface="Cambria"/>
                <a:cs typeface="Cambria"/>
              </a:rPr>
              <a:t>Have we given enough time and focus between hard tech and softer skills required?</a:t>
            </a:r>
          </a:p>
          <a:p>
            <a:pPr marL="469900" indent="-457200">
              <a:spcBef>
                <a:spcPts val="110"/>
              </a:spcBef>
              <a:buFont typeface="Arial" panose="020B0604020202020204" pitchFamily="34" charset="0"/>
              <a:buChar char="•"/>
            </a:pPr>
            <a:endParaRPr lang="en-GB" sz="2250" b="0" kern="0" spc="605" dirty="0">
              <a:latin typeface="Cambria"/>
              <a:cs typeface="Cambria"/>
            </a:endParaRPr>
          </a:p>
          <a:p>
            <a:pPr marL="469900" indent="-457200">
              <a:spcBef>
                <a:spcPts val="110"/>
              </a:spcBef>
              <a:buFont typeface="Arial" panose="020B0604020202020204" pitchFamily="34" charset="0"/>
              <a:buChar char="•"/>
            </a:pPr>
            <a:r>
              <a:rPr lang="en-GB" sz="2250" b="0" kern="0" spc="605" dirty="0">
                <a:latin typeface="Cambria"/>
                <a:cs typeface="Cambria"/>
              </a:rPr>
              <a:t>How will IOC help to drive changes needed?</a:t>
            </a:r>
          </a:p>
          <a:p>
            <a:pPr marL="469900" indent="-457200">
              <a:spcBef>
                <a:spcPts val="110"/>
              </a:spcBef>
              <a:buFont typeface="Arial" panose="020B0604020202020204" pitchFamily="34" charset="0"/>
              <a:buChar char="•"/>
            </a:pPr>
            <a:endParaRPr lang="en-GB" sz="2250" b="0" kern="0" spc="605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98386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6962775"/>
            <a:ext cx="9753600" cy="352425"/>
          </a:xfrm>
          <a:custGeom>
            <a:avLst/>
            <a:gdLst/>
            <a:ahLst/>
            <a:cxnLst/>
            <a:rect l="l" t="t" r="r" b="b"/>
            <a:pathLst>
              <a:path w="9753600" h="352425">
                <a:moveTo>
                  <a:pt x="0" y="352424"/>
                </a:moveTo>
                <a:lnTo>
                  <a:pt x="0" y="0"/>
                </a:lnTo>
                <a:lnTo>
                  <a:pt x="9753600" y="0"/>
                </a:lnTo>
                <a:lnTo>
                  <a:pt x="9753600" y="352424"/>
                </a:lnTo>
                <a:lnTo>
                  <a:pt x="0" y="352424"/>
                </a:lnTo>
                <a:close/>
              </a:path>
            </a:pathLst>
          </a:custGeom>
          <a:solidFill>
            <a:srgbClr val="E6AF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2">
            <a:extLst>
              <a:ext uri="{FF2B5EF4-FFF2-40B4-BE49-F238E27FC236}">
                <a16:creationId xmlns:a16="http://schemas.microsoft.com/office/drawing/2014/main" id="{C0DE5D16-B16A-B744-9BEC-F1B75723EAF5}"/>
              </a:ext>
            </a:extLst>
          </p:cNvPr>
          <p:cNvSpPr txBox="1">
            <a:spLocks/>
          </p:cNvSpPr>
          <p:nvPr/>
        </p:nvSpPr>
        <p:spPr>
          <a:xfrm>
            <a:off x="764157" y="571048"/>
            <a:ext cx="9080502" cy="36035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lvl1pPr>
              <a:defRPr sz="3950" b="1" i="0">
                <a:solidFill>
                  <a:schemeClr val="bg1"/>
                </a:solidFill>
                <a:latin typeface="Palatino Linotype"/>
                <a:ea typeface="+mj-ea"/>
                <a:cs typeface="Palatino Linotype"/>
              </a:defRPr>
            </a:lvl1pPr>
          </a:lstStyle>
          <a:p>
            <a:pPr marL="12700">
              <a:spcBef>
                <a:spcPts val="110"/>
              </a:spcBef>
            </a:pPr>
            <a:r>
              <a:rPr lang="en-GB" sz="2250" b="0" kern="0" spc="605" dirty="0">
                <a:solidFill>
                  <a:srgbClr val="000000"/>
                </a:solidFill>
                <a:latin typeface="Cambria"/>
                <a:cs typeface="Cambria"/>
              </a:rPr>
              <a:t>GoCareer – Insights into the job market</a:t>
            </a:r>
            <a:endParaRPr lang="en-GB" sz="2250" b="0" i="1" kern="0" dirty="0">
              <a:latin typeface="Cambria"/>
              <a:cs typeface="Cambria"/>
            </a:endParaRPr>
          </a:p>
        </p:txBody>
      </p:sp>
      <p:sp>
        <p:nvSpPr>
          <p:cNvPr id="87" name="object 3">
            <a:extLst>
              <a:ext uri="{FF2B5EF4-FFF2-40B4-BE49-F238E27FC236}">
                <a16:creationId xmlns:a16="http://schemas.microsoft.com/office/drawing/2014/main" id="{83606A4B-B233-3442-B187-80874C30AC8E}"/>
              </a:ext>
            </a:extLst>
          </p:cNvPr>
          <p:cNvSpPr/>
          <p:nvPr/>
        </p:nvSpPr>
        <p:spPr>
          <a:xfrm>
            <a:off x="764157" y="1467611"/>
            <a:ext cx="6997483" cy="50374"/>
          </a:xfrm>
          <a:custGeom>
            <a:avLst/>
            <a:gdLst/>
            <a:ahLst/>
            <a:cxnLst/>
            <a:rect l="l" t="t" r="r" b="b"/>
            <a:pathLst>
              <a:path w="8149590">
                <a:moveTo>
                  <a:pt x="0" y="0"/>
                </a:moveTo>
                <a:lnTo>
                  <a:pt x="8149083" y="0"/>
                </a:lnTo>
              </a:path>
            </a:pathLst>
          </a:custGeom>
          <a:ln w="38099">
            <a:solidFill>
              <a:srgbClr val="E6AF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9B3C03-04C4-6543-AA18-F8FA467155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3923"/>
            <a:ext cx="9753600" cy="499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75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6962775"/>
            <a:ext cx="9753600" cy="352425"/>
          </a:xfrm>
          <a:custGeom>
            <a:avLst/>
            <a:gdLst/>
            <a:ahLst/>
            <a:cxnLst/>
            <a:rect l="l" t="t" r="r" b="b"/>
            <a:pathLst>
              <a:path w="9753600" h="352425">
                <a:moveTo>
                  <a:pt x="0" y="352424"/>
                </a:moveTo>
                <a:lnTo>
                  <a:pt x="0" y="0"/>
                </a:lnTo>
                <a:lnTo>
                  <a:pt x="9753600" y="0"/>
                </a:lnTo>
                <a:lnTo>
                  <a:pt x="9753600" y="352424"/>
                </a:lnTo>
                <a:lnTo>
                  <a:pt x="0" y="352424"/>
                </a:lnTo>
                <a:close/>
              </a:path>
            </a:pathLst>
          </a:custGeom>
          <a:solidFill>
            <a:srgbClr val="E6AF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2">
            <a:extLst>
              <a:ext uri="{FF2B5EF4-FFF2-40B4-BE49-F238E27FC236}">
                <a16:creationId xmlns:a16="http://schemas.microsoft.com/office/drawing/2014/main" id="{C0DE5D16-B16A-B744-9BEC-F1B75723EAF5}"/>
              </a:ext>
            </a:extLst>
          </p:cNvPr>
          <p:cNvSpPr txBox="1">
            <a:spLocks/>
          </p:cNvSpPr>
          <p:nvPr/>
        </p:nvSpPr>
        <p:spPr>
          <a:xfrm>
            <a:off x="749298" y="588796"/>
            <a:ext cx="9080502" cy="36035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lvl1pPr>
              <a:defRPr sz="3950" b="1" i="0">
                <a:solidFill>
                  <a:schemeClr val="bg1"/>
                </a:solidFill>
                <a:latin typeface="Palatino Linotype"/>
                <a:ea typeface="+mj-ea"/>
                <a:cs typeface="Palatino Linotype"/>
              </a:defRPr>
            </a:lvl1pPr>
          </a:lstStyle>
          <a:p>
            <a:pPr marL="12700">
              <a:spcBef>
                <a:spcPts val="110"/>
              </a:spcBef>
            </a:pPr>
            <a:r>
              <a:rPr lang="en-GB" sz="2250" b="0" kern="0" spc="605" dirty="0">
                <a:solidFill>
                  <a:srgbClr val="000000"/>
                </a:solidFill>
                <a:latin typeface="Cambria"/>
                <a:cs typeface="Cambria"/>
              </a:rPr>
              <a:t>Detailed Skills and Capability view</a:t>
            </a:r>
            <a:endParaRPr lang="en-GB" sz="2250" kern="0" dirty="0">
              <a:latin typeface="Cambria"/>
              <a:cs typeface="Cambria"/>
            </a:endParaRPr>
          </a:p>
        </p:txBody>
      </p:sp>
      <p:sp>
        <p:nvSpPr>
          <p:cNvPr id="87" name="object 3">
            <a:extLst>
              <a:ext uri="{FF2B5EF4-FFF2-40B4-BE49-F238E27FC236}">
                <a16:creationId xmlns:a16="http://schemas.microsoft.com/office/drawing/2014/main" id="{83606A4B-B233-3442-B187-80874C30AC8E}"/>
              </a:ext>
            </a:extLst>
          </p:cNvPr>
          <p:cNvSpPr/>
          <p:nvPr/>
        </p:nvSpPr>
        <p:spPr>
          <a:xfrm>
            <a:off x="764157" y="1467611"/>
            <a:ext cx="6997483" cy="50374"/>
          </a:xfrm>
          <a:custGeom>
            <a:avLst/>
            <a:gdLst/>
            <a:ahLst/>
            <a:cxnLst/>
            <a:rect l="l" t="t" r="r" b="b"/>
            <a:pathLst>
              <a:path w="8149590">
                <a:moveTo>
                  <a:pt x="0" y="0"/>
                </a:moveTo>
                <a:lnTo>
                  <a:pt x="8149083" y="0"/>
                </a:lnTo>
              </a:path>
            </a:pathLst>
          </a:custGeom>
          <a:ln w="38099">
            <a:solidFill>
              <a:srgbClr val="E6AF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4AD17F-91C3-0449-8689-32475B52D4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3923"/>
            <a:ext cx="9753600" cy="499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791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6962775"/>
            <a:ext cx="9753600" cy="352425"/>
          </a:xfrm>
          <a:custGeom>
            <a:avLst/>
            <a:gdLst/>
            <a:ahLst/>
            <a:cxnLst/>
            <a:rect l="l" t="t" r="r" b="b"/>
            <a:pathLst>
              <a:path w="9753600" h="352425">
                <a:moveTo>
                  <a:pt x="0" y="352424"/>
                </a:moveTo>
                <a:lnTo>
                  <a:pt x="0" y="0"/>
                </a:lnTo>
                <a:lnTo>
                  <a:pt x="9753600" y="0"/>
                </a:lnTo>
                <a:lnTo>
                  <a:pt x="9753600" y="352424"/>
                </a:lnTo>
                <a:lnTo>
                  <a:pt x="0" y="352424"/>
                </a:lnTo>
                <a:close/>
              </a:path>
            </a:pathLst>
          </a:custGeom>
          <a:solidFill>
            <a:srgbClr val="E6AF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3">
            <a:extLst>
              <a:ext uri="{FF2B5EF4-FFF2-40B4-BE49-F238E27FC236}">
                <a16:creationId xmlns:a16="http://schemas.microsoft.com/office/drawing/2014/main" id="{83606A4B-B233-3442-B187-80874C30AC8E}"/>
              </a:ext>
            </a:extLst>
          </p:cNvPr>
          <p:cNvSpPr/>
          <p:nvPr/>
        </p:nvSpPr>
        <p:spPr>
          <a:xfrm>
            <a:off x="764157" y="1467611"/>
            <a:ext cx="6997483" cy="50374"/>
          </a:xfrm>
          <a:custGeom>
            <a:avLst/>
            <a:gdLst/>
            <a:ahLst/>
            <a:cxnLst/>
            <a:rect l="l" t="t" r="r" b="b"/>
            <a:pathLst>
              <a:path w="8149590">
                <a:moveTo>
                  <a:pt x="0" y="0"/>
                </a:moveTo>
                <a:lnTo>
                  <a:pt x="8149083" y="0"/>
                </a:lnTo>
              </a:path>
            </a:pathLst>
          </a:custGeom>
          <a:ln w="38099">
            <a:solidFill>
              <a:srgbClr val="E6AF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222A4B-7080-0A4C-8593-60484934E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8117"/>
            <a:ext cx="9753600" cy="5004526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D7292B6C-343E-224D-AF15-827930844D66}"/>
              </a:ext>
            </a:extLst>
          </p:cNvPr>
          <p:cNvSpPr txBox="1">
            <a:spLocks/>
          </p:cNvSpPr>
          <p:nvPr/>
        </p:nvSpPr>
        <p:spPr>
          <a:xfrm>
            <a:off x="749298" y="588796"/>
            <a:ext cx="9080502" cy="36035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lvl1pPr>
              <a:defRPr sz="3950" b="1" i="0">
                <a:solidFill>
                  <a:schemeClr val="bg1"/>
                </a:solidFill>
                <a:latin typeface="Palatino Linotype"/>
                <a:ea typeface="+mj-ea"/>
                <a:cs typeface="Palatino Linotype"/>
              </a:defRPr>
            </a:lvl1pPr>
          </a:lstStyle>
          <a:p>
            <a:pPr marL="12700">
              <a:spcBef>
                <a:spcPts val="110"/>
              </a:spcBef>
            </a:pPr>
            <a:r>
              <a:rPr lang="en-GB" sz="2250" b="0" kern="0" spc="605" dirty="0">
                <a:solidFill>
                  <a:srgbClr val="000000"/>
                </a:solidFill>
                <a:latin typeface="Cambria"/>
                <a:cs typeface="Cambria"/>
              </a:rPr>
              <a:t>Up-to-date salary data</a:t>
            </a:r>
            <a:endParaRPr lang="en-GB" sz="2250" kern="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441833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6962775"/>
            <a:ext cx="9753600" cy="352425"/>
          </a:xfrm>
          <a:custGeom>
            <a:avLst/>
            <a:gdLst/>
            <a:ahLst/>
            <a:cxnLst/>
            <a:rect l="l" t="t" r="r" b="b"/>
            <a:pathLst>
              <a:path w="9753600" h="352425">
                <a:moveTo>
                  <a:pt x="0" y="352424"/>
                </a:moveTo>
                <a:lnTo>
                  <a:pt x="0" y="0"/>
                </a:lnTo>
                <a:lnTo>
                  <a:pt x="9753600" y="0"/>
                </a:lnTo>
                <a:lnTo>
                  <a:pt x="9753600" y="352424"/>
                </a:lnTo>
                <a:lnTo>
                  <a:pt x="0" y="352424"/>
                </a:lnTo>
                <a:close/>
              </a:path>
            </a:pathLst>
          </a:custGeom>
          <a:solidFill>
            <a:srgbClr val="E6AF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3">
            <a:extLst>
              <a:ext uri="{FF2B5EF4-FFF2-40B4-BE49-F238E27FC236}">
                <a16:creationId xmlns:a16="http://schemas.microsoft.com/office/drawing/2014/main" id="{83606A4B-B233-3442-B187-80874C30AC8E}"/>
              </a:ext>
            </a:extLst>
          </p:cNvPr>
          <p:cNvSpPr/>
          <p:nvPr/>
        </p:nvSpPr>
        <p:spPr>
          <a:xfrm>
            <a:off x="764157" y="1467611"/>
            <a:ext cx="6997483" cy="50374"/>
          </a:xfrm>
          <a:custGeom>
            <a:avLst/>
            <a:gdLst/>
            <a:ahLst/>
            <a:cxnLst/>
            <a:rect l="l" t="t" r="r" b="b"/>
            <a:pathLst>
              <a:path w="8149590">
                <a:moveTo>
                  <a:pt x="0" y="0"/>
                </a:moveTo>
                <a:lnTo>
                  <a:pt x="8149083" y="0"/>
                </a:lnTo>
              </a:path>
            </a:pathLst>
          </a:custGeom>
          <a:ln w="38099">
            <a:solidFill>
              <a:srgbClr val="E6AF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32480695-8D00-FE43-B929-4B47BAE716C3}"/>
              </a:ext>
            </a:extLst>
          </p:cNvPr>
          <p:cNvSpPr txBox="1">
            <a:spLocks/>
          </p:cNvSpPr>
          <p:nvPr/>
        </p:nvSpPr>
        <p:spPr>
          <a:xfrm>
            <a:off x="743080" y="596107"/>
            <a:ext cx="9080502" cy="36035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lvl1pPr>
              <a:defRPr sz="3950" b="1" i="0">
                <a:solidFill>
                  <a:schemeClr val="bg1"/>
                </a:solidFill>
                <a:latin typeface="Palatino Linotype"/>
                <a:ea typeface="+mj-ea"/>
                <a:cs typeface="Palatino Linotype"/>
              </a:defRPr>
            </a:lvl1pPr>
          </a:lstStyle>
          <a:p>
            <a:pPr marL="12700">
              <a:spcBef>
                <a:spcPts val="110"/>
              </a:spcBef>
            </a:pPr>
            <a:r>
              <a:rPr lang="en-GB" sz="2250" b="0" kern="0" spc="605" dirty="0">
                <a:solidFill>
                  <a:srgbClr val="000000"/>
                </a:solidFill>
                <a:latin typeface="Cambria"/>
                <a:cs typeface="Cambria"/>
              </a:rPr>
              <a:t>The changing workplace – tech megatrends</a:t>
            </a:r>
            <a:endParaRPr lang="en-GB" sz="2250" i="1" kern="0" dirty="0">
              <a:latin typeface="Cambria"/>
              <a:cs typeface="Cambri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7A1F59-F148-F344-BDAD-D861A89A3E92}"/>
              </a:ext>
            </a:extLst>
          </p:cNvPr>
          <p:cNvSpPr txBox="1"/>
          <p:nvPr/>
        </p:nvSpPr>
        <p:spPr>
          <a:xfrm>
            <a:off x="6943662" y="1743552"/>
            <a:ext cx="25100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Team dynamics</a:t>
            </a:r>
            <a:br>
              <a:rPr lang="en-US" dirty="0"/>
            </a:br>
            <a:r>
              <a:rPr lang="en-US" dirty="0"/>
              <a:t> changing, on-demand workforce</a:t>
            </a:r>
          </a:p>
          <a:p>
            <a:pPr algn="ctr"/>
            <a:r>
              <a:rPr lang="en-US" dirty="0"/>
              <a:t> – some productivity tensions </a:t>
            </a:r>
            <a:br>
              <a:rPr lang="en-US" dirty="0"/>
            </a:br>
            <a:r>
              <a:rPr lang="en-US" dirty="0"/>
              <a:t>e.g. Interrupting the Flow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26E726-BF86-7B41-9388-B43F6D188846}"/>
              </a:ext>
            </a:extLst>
          </p:cNvPr>
          <p:cNvSpPr txBox="1"/>
          <p:nvPr/>
        </p:nvSpPr>
        <p:spPr>
          <a:xfrm>
            <a:off x="381000" y="1839543"/>
            <a:ext cx="25085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More acceptance within </a:t>
            </a:r>
            <a:br>
              <a:rPr lang="en-US" dirty="0"/>
            </a:br>
            <a:r>
              <a:rPr lang="en-US" dirty="0"/>
              <a:t>business functions of </a:t>
            </a:r>
            <a:br>
              <a:rPr lang="en-US" dirty="0"/>
            </a:br>
            <a:r>
              <a:rPr lang="en-US" dirty="0"/>
              <a:t>agile – Time to market </a:t>
            </a:r>
            <a:br>
              <a:rPr lang="en-US" dirty="0"/>
            </a:br>
            <a:r>
              <a:rPr lang="en-US" dirty="0"/>
              <a:t>Vs. Quality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CE9939-DB0C-EB4F-930A-6DE82D54DC96}"/>
              </a:ext>
            </a:extLst>
          </p:cNvPr>
          <p:cNvSpPr txBox="1"/>
          <p:nvPr/>
        </p:nvSpPr>
        <p:spPr>
          <a:xfrm>
            <a:off x="67975" y="4602366"/>
            <a:ext cx="245663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Cross–sector driven </a:t>
            </a:r>
            <a:br>
              <a:rPr lang="en-US" dirty="0"/>
            </a:br>
            <a:r>
              <a:rPr lang="en-US" dirty="0"/>
              <a:t>by cost reduction</a:t>
            </a:r>
            <a:br>
              <a:rPr lang="en-US" dirty="0"/>
            </a:br>
            <a:r>
              <a:rPr lang="en-US" dirty="0"/>
              <a:t> or quality improvement</a:t>
            </a:r>
          </a:p>
          <a:p>
            <a:pPr algn="ctr"/>
            <a:r>
              <a:rPr lang="en-US" dirty="0"/>
              <a:t>e.g.  </a:t>
            </a:r>
          </a:p>
          <a:p>
            <a:pPr algn="ctr"/>
            <a:r>
              <a:rPr lang="en-US" dirty="0"/>
              <a:t>Analyst / Programmer </a:t>
            </a:r>
            <a:br>
              <a:rPr lang="en-US" dirty="0"/>
            </a:br>
            <a:r>
              <a:rPr lang="en-US" dirty="0"/>
              <a:t>or DevOps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05DD34-5553-CD41-97A6-4B5106E1629E}"/>
              </a:ext>
            </a:extLst>
          </p:cNvPr>
          <p:cNvSpPr txBox="1"/>
          <p:nvPr/>
        </p:nvSpPr>
        <p:spPr>
          <a:xfrm>
            <a:off x="7056273" y="4593427"/>
            <a:ext cx="228485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Product Management </a:t>
            </a:r>
          </a:p>
          <a:p>
            <a:pPr algn="ctr"/>
            <a:r>
              <a:rPr lang="en-US" dirty="0"/>
              <a:t>User Experience</a:t>
            </a:r>
          </a:p>
          <a:p>
            <a:pPr algn="ctr"/>
            <a:br>
              <a:rPr lang="en-US" dirty="0"/>
            </a:br>
            <a:r>
              <a:rPr lang="en-US" dirty="0"/>
              <a:t>Tech roles embedded </a:t>
            </a:r>
            <a:br>
              <a:rPr lang="en-US" dirty="0"/>
            </a:br>
            <a:r>
              <a:rPr lang="en-US" dirty="0"/>
              <a:t>within business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8593B89-F21A-ED4B-9650-B386188359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3040492"/>
              </p:ext>
            </p:extLst>
          </p:nvPr>
        </p:nvGraphicFramePr>
        <p:xfrm>
          <a:off x="1453352" y="2081791"/>
          <a:ext cx="6502400" cy="4334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138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6962775"/>
            <a:ext cx="9753600" cy="352425"/>
          </a:xfrm>
          <a:custGeom>
            <a:avLst/>
            <a:gdLst/>
            <a:ahLst/>
            <a:cxnLst/>
            <a:rect l="l" t="t" r="r" b="b"/>
            <a:pathLst>
              <a:path w="9753600" h="352425">
                <a:moveTo>
                  <a:pt x="0" y="352424"/>
                </a:moveTo>
                <a:lnTo>
                  <a:pt x="0" y="0"/>
                </a:lnTo>
                <a:lnTo>
                  <a:pt x="9753600" y="0"/>
                </a:lnTo>
                <a:lnTo>
                  <a:pt x="9753600" y="352424"/>
                </a:lnTo>
                <a:lnTo>
                  <a:pt x="0" y="352424"/>
                </a:lnTo>
                <a:close/>
              </a:path>
            </a:pathLst>
          </a:custGeom>
          <a:solidFill>
            <a:srgbClr val="E6AF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2">
            <a:extLst>
              <a:ext uri="{FF2B5EF4-FFF2-40B4-BE49-F238E27FC236}">
                <a16:creationId xmlns:a16="http://schemas.microsoft.com/office/drawing/2014/main" id="{C0DE5D16-B16A-B744-9BEC-F1B75723EAF5}"/>
              </a:ext>
            </a:extLst>
          </p:cNvPr>
          <p:cNvSpPr txBox="1">
            <a:spLocks/>
          </p:cNvSpPr>
          <p:nvPr/>
        </p:nvSpPr>
        <p:spPr>
          <a:xfrm>
            <a:off x="749298" y="782645"/>
            <a:ext cx="9080502" cy="36035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lvl1pPr>
              <a:defRPr sz="3950" b="1" i="0">
                <a:solidFill>
                  <a:schemeClr val="bg1"/>
                </a:solidFill>
                <a:latin typeface="Palatino Linotype"/>
                <a:ea typeface="+mj-ea"/>
                <a:cs typeface="Palatino Linotype"/>
              </a:defRPr>
            </a:lvl1pPr>
          </a:lstStyle>
          <a:p>
            <a:pPr marL="12700">
              <a:spcBef>
                <a:spcPts val="110"/>
              </a:spcBef>
            </a:pPr>
            <a:r>
              <a:rPr lang="en-GB" sz="2250" b="0" kern="0" spc="605" dirty="0">
                <a:solidFill>
                  <a:srgbClr val="000000"/>
                </a:solidFill>
                <a:latin typeface="Cambria"/>
                <a:cs typeface="Cambria"/>
              </a:rPr>
              <a:t>Huge Growth in demand for Software Dev’s</a:t>
            </a:r>
            <a:endParaRPr lang="en-GB" sz="2250" kern="0" dirty="0">
              <a:latin typeface="Cambria"/>
              <a:cs typeface="Cambria"/>
            </a:endParaRPr>
          </a:p>
        </p:txBody>
      </p:sp>
      <p:sp>
        <p:nvSpPr>
          <p:cNvPr id="87" name="object 3">
            <a:extLst>
              <a:ext uri="{FF2B5EF4-FFF2-40B4-BE49-F238E27FC236}">
                <a16:creationId xmlns:a16="http://schemas.microsoft.com/office/drawing/2014/main" id="{83606A4B-B233-3442-B187-80874C30AC8E}"/>
              </a:ext>
            </a:extLst>
          </p:cNvPr>
          <p:cNvSpPr/>
          <p:nvPr/>
        </p:nvSpPr>
        <p:spPr>
          <a:xfrm>
            <a:off x="764157" y="1467611"/>
            <a:ext cx="6997483" cy="50374"/>
          </a:xfrm>
          <a:custGeom>
            <a:avLst/>
            <a:gdLst/>
            <a:ahLst/>
            <a:cxnLst/>
            <a:rect l="l" t="t" r="r" b="b"/>
            <a:pathLst>
              <a:path w="8149590">
                <a:moveTo>
                  <a:pt x="0" y="0"/>
                </a:moveTo>
                <a:lnTo>
                  <a:pt x="8149083" y="0"/>
                </a:lnTo>
              </a:path>
            </a:pathLst>
          </a:custGeom>
          <a:ln w="38099">
            <a:solidFill>
              <a:srgbClr val="E6AF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505F26-72C2-F742-85F6-637728BD4D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24745"/>
            <a:ext cx="8196452" cy="527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07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6962775"/>
            <a:ext cx="9753600" cy="352425"/>
          </a:xfrm>
          <a:custGeom>
            <a:avLst/>
            <a:gdLst/>
            <a:ahLst/>
            <a:cxnLst/>
            <a:rect l="l" t="t" r="r" b="b"/>
            <a:pathLst>
              <a:path w="9753600" h="352425">
                <a:moveTo>
                  <a:pt x="0" y="352424"/>
                </a:moveTo>
                <a:lnTo>
                  <a:pt x="0" y="0"/>
                </a:lnTo>
                <a:lnTo>
                  <a:pt x="9753600" y="0"/>
                </a:lnTo>
                <a:lnTo>
                  <a:pt x="9753600" y="352424"/>
                </a:lnTo>
                <a:lnTo>
                  <a:pt x="0" y="352424"/>
                </a:lnTo>
                <a:close/>
              </a:path>
            </a:pathLst>
          </a:custGeom>
          <a:solidFill>
            <a:srgbClr val="E6AF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2">
            <a:extLst>
              <a:ext uri="{FF2B5EF4-FFF2-40B4-BE49-F238E27FC236}">
                <a16:creationId xmlns:a16="http://schemas.microsoft.com/office/drawing/2014/main" id="{C0DE5D16-B16A-B744-9BEC-F1B75723EAF5}"/>
              </a:ext>
            </a:extLst>
          </p:cNvPr>
          <p:cNvSpPr txBox="1">
            <a:spLocks/>
          </p:cNvSpPr>
          <p:nvPr/>
        </p:nvSpPr>
        <p:spPr>
          <a:xfrm>
            <a:off x="749298" y="782645"/>
            <a:ext cx="9080502" cy="36035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lvl1pPr>
              <a:defRPr sz="3950" b="1" i="0">
                <a:solidFill>
                  <a:schemeClr val="bg1"/>
                </a:solidFill>
                <a:latin typeface="Palatino Linotype"/>
                <a:ea typeface="+mj-ea"/>
                <a:cs typeface="Palatino Linotype"/>
              </a:defRPr>
            </a:lvl1pPr>
          </a:lstStyle>
          <a:p>
            <a:pPr marL="12700">
              <a:spcBef>
                <a:spcPts val="110"/>
              </a:spcBef>
            </a:pPr>
            <a:r>
              <a:rPr lang="en-GB" sz="2250" b="0" kern="0" spc="605" dirty="0">
                <a:solidFill>
                  <a:srgbClr val="000000"/>
                </a:solidFill>
                <a:latin typeface="Cambria"/>
                <a:cs typeface="Cambria"/>
              </a:rPr>
              <a:t>Junior / Mid-Level / Senior bands</a:t>
            </a:r>
            <a:endParaRPr lang="en-GB" sz="2250" kern="0" dirty="0">
              <a:latin typeface="Cambria"/>
              <a:cs typeface="Cambria"/>
            </a:endParaRPr>
          </a:p>
        </p:txBody>
      </p:sp>
      <p:sp>
        <p:nvSpPr>
          <p:cNvPr id="87" name="object 3">
            <a:extLst>
              <a:ext uri="{FF2B5EF4-FFF2-40B4-BE49-F238E27FC236}">
                <a16:creationId xmlns:a16="http://schemas.microsoft.com/office/drawing/2014/main" id="{83606A4B-B233-3442-B187-80874C30AC8E}"/>
              </a:ext>
            </a:extLst>
          </p:cNvPr>
          <p:cNvSpPr/>
          <p:nvPr/>
        </p:nvSpPr>
        <p:spPr>
          <a:xfrm>
            <a:off x="764157" y="1467611"/>
            <a:ext cx="6997483" cy="50374"/>
          </a:xfrm>
          <a:custGeom>
            <a:avLst/>
            <a:gdLst/>
            <a:ahLst/>
            <a:cxnLst/>
            <a:rect l="l" t="t" r="r" b="b"/>
            <a:pathLst>
              <a:path w="8149590">
                <a:moveTo>
                  <a:pt x="0" y="0"/>
                </a:moveTo>
                <a:lnTo>
                  <a:pt x="8149083" y="0"/>
                </a:lnTo>
              </a:path>
            </a:pathLst>
          </a:custGeom>
          <a:ln w="38099">
            <a:solidFill>
              <a:srgbClr val="E6AF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344468-7D85-3145-A8E0-943D03DBF9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50" y="1517985"/>
            <a:ext cx="7988300" cy="536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744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6962775"/>
            <a:ext cx="9753600" cy="352425"/>
          </a:xfrm>
          <a:custGeom>
            <a:avLst/>
            <a:gdLst/>
            <a:ahLst/>
            <a:cxnLst/>
            <a:rect l="l" t="t" r="r" b="b"/>
            <a:pathLst>
              <a:path w="9753600" h="352425">
                <a:moveTo>
                  <a:pt x="0" y="352424"/>
                </a:moveTo>
                <a:lnTo>
                  <a:pt x="0" y="0"/>
                </a:lnTo>
                <a:lnTo>
                  <a:pt x="9753600" y="0"/>
                </a:lnTo>
                <a:lnTo>
                  <a:pt x="9753600" y="352424"/>
                </a:lnTo>
                <a:lnTo>
                  <a:pt x="0" y="352424"/>
                </a:lnTo>
                <a:close/>
              </a:path>
            </a:pathLst>
          </a:custGeom>
          <a:solidFill>
            <a:srgbClr val="E6AF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3">
            <a:extLst>
              <a:ext uri="{FF2B5EF4-FFF2-40B4-BE49-F238E27FC236}">
                <a16:creationId xmlns:a16="http://schemas.microsoft.com/office/drawing/2014/main" id="{83606A4B-B233-3442-B187-80874C30AC8E}"/>
              </a:ext>
            </a:extLst>
          </p:cNvPr>
          <p:cNvSpPr/>
          <p:nvPr/>
        </p:nvSpPr>
        <p:spPr>
          <a:xfrm>
            <a:off x="764157" y="1467611"/>
            <a:ext cx="6997483" cy="50374"/>
          </a:xfrm>
          <a:custGeom>
            <a:avLst/>
            <a:gdLst/>
            <a:ahLst/>
            <a:cxnLst/>
            <a:rect l="l" t="t" r="r" b="b"/>
            <a:pathLst>
              <a:path w="8149590">
                <a:moveTo>
                  <a:pt x="0" y="0"/>
                </a:moveTo>
                <a:lnTo>
                  <a:pt x="8149083" y="0"/>
                </a:lnTo>
              </a:path>
            </a:pathLst>
          </a:custGeom>
          <a:ln w="38099">
            <a:solidFill>
              <a:srgbClr val="E6AF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32480695-8D00-FE43-B929-4B47BAE716C3}"/>
              </a:ext>
            </a:extLst>
          </p:cNvPr>
          <p:cNvSpPr txBox="1">
            <a:spLocks/>
          </p:cNvSpPr>
          <p:nvPr/>
        </p:nvSpPr>
        <p:spPr>
          <a:xfrm>
            <a:off x="743080" y="596107"/>
            <a:ext cx="9080502" cy="36035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lvl1pPr>
              <a:defRPr sz="3950" b="1" i="0">
                <a:solidFill>
                  <a:schemeClr val="bg1"/>
                </a:solidFill>
                <a:latin typeface="Palatino Linotype"/>
                <a:ea typeface="+mj-ea"/>
                <a:cs typeface="Palatino Linotype"/>
              </a:defRPr>
            </a:lvl1pPr>
          </a:lstStyle>
          <a:p>
            <a:pPr marL="12700">
              <a:spcBef>
                <a:spcPts val="110"/>
              </a:spcBef>
            </a:pPr>
            <a:r>
              <a:rPr lang="en-GB" sz="2250" b="0" kern="0" spc="605" dirty="0" err="1">
                <a:solidFill>
                  <a:srgbClr val="000000"/>
                </a:solidFill>
                <a:latin typeface="Cambria"/>
                <a:cs typeface="Cambria"/>
              </a:rPr>
              <a:t>Soft’er</a:t>
            </a:r>
            <a:r>
              <a:rPr lang="en-GB" sz="2250" b="0" kern="0" spc="605" dirty="0">
                <a:solidFill>
                  <a:srgbClr val="000000"/>
                </a:solidFill>
                <a:latin typeface="Cambria"/>
                <a:cs typeface="Cambria"/>
              </a:rPr>
              <a:t> skills are rising in importance</a:t>
            </a:r>
            <a:endParaRPr lang="en-GB" sz="2250" i="1" kern="0" dirty="0">
              <a:latin typeface="Cambria"/>
              <a:cs typeface="Cambri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7A1F59-F148-F344-BDAD-D861A89A3E92}"/>
              </a:ext>
            </a:extLst>
          </p:cNvPr>
          <p:cNvSpPr txBox="1"/>
          <p:nvPr/>
        </p:nvSpPr>
        <p:spPr>
          <a:xfrm>
            <a:off x="738233" y="1608891"/>
            <a:ext cx="85581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Soft Skills account for around 5% of overall skills advertised in Job Adverts yet </a:t>
            </a:r>
            <a:br>
              <a:rPr lang="en-US" dirty="0"/>
            </a:br>
            <a:r>
              <a:rPr lang="en-US" b="1" i="1" dirty="0"/>
              <a:t>Agility</a:t>
            </a:r>
            <a:r>
              <a:rPr lang="en-US" dirty="0"/>
              <a:t>, </a:t>
            </a:r>
            <a:r>
              <a:rPr lang="en-US" b="1" i="1" dirty="0"/>
              <a:t>Communication Skills, Innovation</a:t>
            </a:r>
            <a:r>
              <a:rPr lang="en-US" dirty="0"/>
              <a:t> and </a:t>
            </a:r>
            <a:r>
              <a:rPr lang="en-US" b="1" i="1" dirty="0"/>
              <a:t>Problem Solving </a:t>
            </a:r>
            <a:r>
              <a:rPr lang="en-US" dirty="0"/>
              <a:t>are frequently within the </a:t>
            </a:r>
            <a:br>
              <a:rPr lang="en-US" dirty="0"/>
            </a:br>
            <a:r>
              <a:rPr lang="en-US" dirty="0"/>
              <a:t>top 20 in-demand skills requested.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DB79740-DE0A-5146-AD60-A5C5BD22D5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5757733"/>
              </p:ext>
            </p:extLst>
          </p:nvPr>
        </p:nvGraphicFramePr>
        <p:xfrm>
          <a:off x="228600" y="2549233"/>
          <a:ext cx="9220200" cy="4113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41850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6962775"/>
            <a:ext cx="9753600" cy="352425"/>
          </a:xfrm>
          <a:custGeom>
            <a:avLst/>
            <a:gdLst/>
            <a:ahLst/>
            <a:cxnLst/>
            <a:rect l="l" t="t" r="r" b="b"/>
            <a:pathLst>
              <a:path w="9753600" h="352425">
                <a:moveTo>
                  <a:pt x="0" y="352424"/>
                </a:moveTo>
                <a:lnTo>
                  <a:pt x="0" y="0"/>
                </a:lnTo>
                <a:lnTo>
                  <a:pt x="9753600" y="0"/>
                </a:lnTo>
                <a:lnTo>
                  <a:pt x="9753600" y="352424"/>
                </a:lnTo>
                <a:lnTo>
                  <a:pt x="0" y="352424"/>
                </a:lnTo>
                <a:close/>
              </a:path>
            </a:pathLst>
          </a:custGeom>
          <a:solidFill>
            <a:srgbClr val="E6AF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3">
            <a:extLst>
              <a:ext uri="{FF2B5EF4-FFF2-40B4-BE49-F238E27FC236}">
                <a16:creationId xmlns:a16="http://schemas.microsoft.com/office/drawing/2014/main" id="{83606A4B-B233-3442-B187-80874C30AC8E}"/>
              </a:ext>
            </a:extLst>
          </p:cNvPr>
          <p:cNvSpPr/>
          <p:nvPr/>
        </p:nvSpPr>
        <p:spPr>
          <a:xfrm>
            <a:off x="764157" y="1467611"/>
            <a:ext cx="6997483" cy="50374"/>
          </a:xfrm>
          <a:custGeom>
            <a:avLst/>
            <a:gdLst/>
            <a:ahLst/>
            <a:cxnLst/>
            <a:rect l="l" t="t" r="r" b="b"/>
            <a:pathLst>
              <a:path w="8149590">
                <a:moveTo>
                  <a:pt x="0" y="0"/>
                </a:moveTo>
                <a:lnTo>
                  <a:pt x="8149083" y="0"/>
                </a:lnTo>
              </a:path>
            </a:pathLst>
          </a:custGeom>
          <a:ln w="38099">
            <a:solidFill>
              <a:srgbClr val="E6AF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32480695-8D00-FE43-B929-4B47BAE716C3}"/>
              </a:ext>
            </a:extLst>
          </p:cNvPr>
          <p:cNvSpPr txBox="1">
            <a:spLocks/>
          </p:cNvSpPr>
          <p:nvPr/>
        </p:nvSpPr>
        <p:spPr>
          <a:xfrm>
            <a:off x="743080" y="596107"/>
            <a:ext cx="9080502" cy="36035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lvl1pPr>
              <a:defRPr sz="3950" b="1" i="0">
                <a:solidFill>
                  <a:schemeClr val="bg1"/>
                </a:solidFill>
                <a:latin typeface="Palatino Linotype"/>
                <a:ea typeface="+mj-ea"/>
                <a:cs typeface="Palatino Linotype"/>
              </a:defRPr>
            </a:lvl1pPr>
          </a:lstStyle>
          <a:p>
            <a:pPr marL="12700">
              <a:spcBef>
                <a:spcPts val="110"/>
              </a:spcBef>
            </a:pPr>
            <a:r>
              <a:rPr lang="en-GB" sz="2250" b="0" kern="0" spc="605" dirty="0">
                <a:solidFill>
                  <a:srgbClr val="000000"/>
                </a:solidFill>
                <a:latin typeface="Cambria"/>
                <a:cs typeface="Cambria"/>
              </a:rPr>
              <a:t>Team roles and top skills</a:t>
            </a:r>
            <a:endParaRPr lang="en-GB" sz="2250" i="1" kern="0" dirty="0">
              <a:latin typeface="Cambria"/>
              <a:cs typeface="Cambri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322C5D-A95B-7746-AA4A-6D752D6896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605987"/>
            <a:ext cx="914400" cy="91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52FD7E-74A5-BC4F-BCF8-637C522520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789" y="2546437"/>
            <a:ext cx="1003955" cy="10039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D9574E-E5D5-3747-8685-9A278974FC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01" y="2518298"/>
            <a:ext cx="1039273" cy="10392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D58A0C-7BA7-1E40-B9A3-817948F265E1}"/>
              </a:ext>
            </a:extLst>
          </p:cNvPr>
          <p:cNvSpPr txBox="1"/>
          <p:nvPr/>
        </p:nvSpPr>
        <p:spPr>
          <a:xfrm>
            <a:off x="651793" y="3748233"/>
            <a:ext cx="24729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Agility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Communication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Innovation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Problem Solving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EC8674-F258-7948-9015-4E103E2C1184}"/>
              </a:ext>
            </a:extLst>
          </p:cNvPr>
          <p:cNvSpPr txBox="1"/>
          <p:nvPr/>
        </p:nvSpPr>
        <p:spPr>
          <a:xfrm>
            <a:off x="3695944" y="3748233"/>
            <a:ext cx="247292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Communication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Agility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Team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Leadership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Innovation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Presentation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Motivation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Directing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F9A8FD-7FCD-DC4D-A0B8-EF9D4DB92FB1}"/>
              </a:ext>
            </a:extLst>
          </p:cNvPr>
          <p:cNvSpPr txBox="1"/>
          <p:nvPr/>
        </p:nvSpPr>
        <p:spPr>
          <a:xfrm>
            <a:off x="1957471" y="2542711"/>
            <a:ext cx="1167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Software</a:t>
            </a:r>
          </a:p>
          <a:p>
            <a:r>
              <a:rPr lang="en-US" b="1" dirty="0"/>
              <a:t>Developer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BD88DC-A344-CF4A-AAEA-C1CBD7D2695F}"/>
              </a:ext>
            </a:extLst>
          </p:cNvPr>
          <p:cNvSpPr txBox="1"/>
          <p:nvPr/>
        </p:nvSpPr>
        <p:spPr>
          <a:xfrm>
            <a:off x="4686728" y="2565512"/>
            <a:ext cx="10413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Project </a:t>
            </a:r>
          </a:p>
          <a:p>
            <a:r>
              <a:rPr lang="en-US" b="1" dirty="0"/>
              <a:t>Manager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AE5337-4610-B64D-880B-172017E67B78}"/>
              </a:ext>
            </a:extLst>
          </p:cNvPr>
          <p:cNvSpPr txBox="1"/>
          <p:nvPr/>
        </p:nvSpPr>
        <p:spPr>
          <a:xfrm>
            <a:off x="7620672" y="2585703"/>
            <a:ext cx="10413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Product</a:t>
            </a:r>
          </a:p>
          <a:p>
            <a:r>
              <a:rPr lang="en-US" b="1" dirty="0"/>
              <a:t>Manager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474DD34-2AEC-C441-BDFD-209CDAE7A337}"/>
              </a:ext>
            </a:extLst>
          </p:cNvPr>
          <p:cNvSpPr txBox="1"/>
          <p:nvPr/>
        </p:nvSpPr>
        <p:spPr>
          <a:xfrm>
            <a:off x="6591544" y="3748233"/>
            <a:ext cx="247292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Communication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Innovation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Agility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Team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Presentation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Problem Solving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Leadership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3000688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66663</TotalTime>
  <Words>181</Words>
  <Application>Microsoft Macintosh PowerPoint</Application>
  <PresentationFormat>Custom</PresentationFormat>
  <Paragraphs>59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Cambria</vt:lpstr>
      <vt:lpstr>Georgia</vt:lpstr>
      <vt:lpstr>Palatino Linotype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GEEK TALENT - OVERVIEW</dc:title>
  <dc:creator>Geek Talent</dc:creator>
  <cp:keywords>DACnl9rz9z8</cp:keywords>
  <cp:lastModifiedBy>Dominic Murphy</cp:lastModifiedBy>
  <cp:revision>253</cp:revision>
  <cp:lastPrinted>2019-03-04T07:01:31Z</cp:lastPrinted>
  <dcterms:created xsi:type="dcterms:W3CDTF">2017-12-07T09:45:24Z</dcterms:created>
  <dcterms:modified xsi:type="dcterms:W3CDTF">2019-03-12T10:02:56Z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2017-12-06T00:00:00Z</vt:filetime>
  </property>
  <property fmtid="{D5CDD505-2E9C-101B-9397-08002B2CF9AE}" pid="3" name="Creator">
    <vt:lpwstr>Canva</vt:lpwstr>
  </property>
  <property fmtid="{D5CDD505-2E9C-101B-9397-08002B2CF9AE}" pid="4" name="LastSaved">
    <vt:filetime>2017-12-07T00:00:00Z</vt:filetime>
  </property>
</Properties>
</file>