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476" r:id="rId2"/>
    <p:sldId id="325" r:id="rId3"/>
    <p:sldId id="371" r:id="rId4"/>
    <p:sldId id="326" r:id="rId5"/>
    <p:sldId id="391" r:id="rId6"/>
    <p:sldId id="333" r:id="rId7"/>
    <p:sldId id="328" r:id="rId8"/>
    <p:sldId id="392" r:id="rId9"/>
    <p:sldId id="497" r:id="rId10"/>
    <p:sldId id="444" r:id="rId11"/>
    <p:sldId id="263" r:id="rId12"/>
    <p:sldId id="448" r:id="rId13"/>
    <p:sldId id="369" r:id="rId14"/>
    <p:sldId id="400" r:id="rId15"/>
    <p:sldId id="493" r:id="rId16"/>
    <p:sldId id="494" r:id="rId17"/>
    <p:sldId id="495" r:id="rId18"/>
    <p:sldId id="498" r:id="rId19"/>
    <p:sldId id="491" r:id="rId20"/>
    <p:sldId id="492" r:id="rId21"/>
    <p:sldId id="365" r:id="rId22"/>
    <p:sldId id="464" r:id="rId23"/>
    <p:sldId id="465" r:id="rId24"/>
    <p:sldId id="457" r:id="rId25"/>
    <p:sldId id="478" r:id="rId26"/>
    <p:sldId id="390" r:id="rId27"/>
    <p:sldId id="458" r:id="rId28"/>
    <p:sldId id="434" r:id="rId29"/>
    <p:sldId id="435" r:id="rId30"/>
    <p:sldId id="436" r:id="rId31"/>
    <p:sldId id="437" r:id="rId32"/>
    <p:sldId id="438" r:id="rId33"/>
    <p:sldId id="439" r:id="rId34"/>
    <p:sldId id="483" r:id="rId35"/>
    <p:sldId id="484" r:id="rId36"/>
    <p:sldId id="486" r:id="rId37"/>
    <p:sldId id="463" r:id="rId38"/>
    <p:sldId id="414" r:id="rId39"/>
    <p:sldId id="372" r:id="rId40"/>
    <p:sldId id="331" r:id="rId41"/>
    <p:sldId id="361" r:id="rId42"/>
    <p:sldId id="367" r:id="rId43"/>
    <p:sldId id="424" r:id="rId44"/>
    <p:sldId id="467" r:id="rId45"/>
    <p:sldId id="468" r:id="rId46"/>
    <p:sldId id="469" r:id="rId47"/>
    <p:sldId id="474" r:id="rId48"/>
    <p:sldId id="487" r:id="rId49"/>
    <p:sldId id="488" r:id="rId50"/>
    <p:sldId id="470" r:id="rId51"/>
    <p:sldId id="472" r:id="rId52"/>
    <p:sldId id="418" r:id="rId53"/>
    <p:sldId id="421" r:id="rId54"/>
    <p:sldId id="479" r:id="rId55"/>
    <p:sldId id="499" r:id="rId56"/>
    <p:sldId id="489" r:id="rId57"/>
    <p:sldId id="422" r:id="rId58"/>
    <p:sldId id="490" r:id="rId59"/>
    <p:sldId id="477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1275" autoAdjust="0"/>
    <p:restoredTop sz="86614" autoAdjust="0"/>
  </p:normalViewPr>
  <p:slideViewPr>
    <p:cSldViewPr snapToGrid="0" snapToObjects="1">
      <p:cViewPr varScale="1">
        <p:scale>
          <a:sx n="82" d="100"/>
          <a:sy n="82" d="100"/>
        </p:scale>
        <p:origin x="39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4F806-8024-1E48-904D-64E31E3BFB3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D563B-2CC6-B244-BC5B-D1B6EE396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03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3CEFB-93E1-6A43-ADD6-221148C54EAE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E96AA-7E26-1348-AAF4-F82F1341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1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alchannel.co.uk/news/meet-sue-100-character-uncovered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I became the most </a:t>
            </a:r>
            <a:r>
              <a:rPr lang="en-US" dirty="0" err="1">
                <a:latin typeface="Calibri" charset="0"/>
              </a:rPr>
              <a:t>RTed</a:t>
            </a:r>
            <a:r>
              <a:rPr lang="en-US" dirty="0">
                <a:latin typeface="Calibri" charset="0"/>
              </a:rPr>
              <a:t> person on Twitter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CEDAA4-E889-F544-8DC9-F2F88C90CA0E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E96AA-7E26-1348-AAF4-F82F1341AC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89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http://www.universalchannel.co.uk/news/meet-sue-100-character-uncovered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E96AA-7E26-1348-AAF4-F82F1341ACA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0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E96AA-7E26-1348-AAF4-F82F1341ACA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89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1000S PEOPLE JOIN CAMPAIGN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Over time 1000s people got involved</a:t>
            </a:r>
          </a:p>
          <a:p>
            <a:r>
              <a:rPr lang="en-US">
                <a:latin typeface="Calibri" charset="0"/>
              </a:rPr>
              <a:t>I spent time relentlessly searching for people, chatting to people on twitter trying to find anyone that might be interested. </a:t>
            </a:r>
          </a:p>
          <a:p>
            <a:r>
              <a:rPr lang="en-US">
                <a:latin typeface="Calibri" charset="0"/>
              </a:rPr>
              <a:t>Every spare minute, in a queue, on hold on the phone, waiting for a train, even on the loo ;)</a:t>
            </a:r>
          </a:p>
          <a:p>
            <a:r>
              <a:rPr lang="en-US">
                <a:latin typeface="Calibri" charset="0"/>
              </a:rPr>
              <a:t>It was amazing to see so many people spotting opportunities, then letting me know. I’d then alert Bpark and put them in touch with whoever it was if I could get them to chat to me on Twitter. In those days most people responded whoever they were bcos it was a new and exciting thing</a:t>
            </a:r>
          </a:p>
          <a:p>
            <a:r>
              <a:rPr lang="en-US">
                <a:latin typeface="Calibri" charset="0"/>
              </a:rPr>
              <a:t>It was like we had a twitter taskforce spotting opportunities everywhere</a:t>
            </a:r>
          </a:p>
          <a:p>
            <a:r>
              <a:rPr lang="en-US">
                <a:latin typeface="Calibri" charset="0"/>
              </a:rPr>
              <a:t>This helped Bpark to win online competitions like the Building with Pride award, we got MK council to support Bpark, we got an EDM set up in Parliament, we crowdfunded a trip to the US for me and Bpark to present our “Can Twitter Save Bpark” paper at the Museums and the Web international conference.</a:t>
            </a:r>
          </a:p>
          <a:p>
            <a:r>
              <a:rPr lang="en-US">
                <a:latin typeface="Calibri" charset="0"/>
              </a:rPr>
              <a:t>It was such an exciting time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778CB1-9B0F-CA47-8F15-5062C1B3430F}" type="slidenum">
              <a:rPr lang="en-US" sz="1200">
                <a:latin typeface="Calibri" charset="0"/>
                <a:cs typeface="Arial" charset="0"/>
              </a:rPr>
              <a:pPr eaLnBrk="1" hangingPunct="1"/>
              <a:t>15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E903F0-46DF-7445-A54D-B5C06A9DFF7D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232CF6-6E51-054F-84A0-F8487A359B46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>
                <a:latin typeface="Calibri" charset="0"/>
              </a:rPr>
              <a:t>The Turing papers came on sale in November 2010. I saw Gareth </a:t>
            </a:r>
            <a:r>
              <a:rPr lang="en-GB" dirty="0" err="1">
                <a:latin typeface="Calibri" charset="0"/>
              </a:rPr>
              <a:t>Halfacree</a:t>
            </a:r>
            <a:r>
              <a:rPr lang="en-GB" dirty="0">
                <a:latin typeface="Calibri" charset="0"/>
              </a:rPr>
              <a:t> tweeting that he had set up a just giving page, I checked on it a week before the papers were up for sale and saw that it had raised £20k. An amazing amount but not enough to buy the papers. I approached Google VP Megan Smith after a talk she had given asking for help. Simon Meacham from Google got in touch coincidentally the next day via twitter. Between them they got $100k from Google in 4 days over thanksgiving weekend. An amazing achievement </a:t>
            </a:r>
            <a:r>
              <a:rPr lang="en-GB" dirty="0">
                <a:latin typeface="Calibri" charset="0"/>
                <a:sym typeface="Wingdings" charset="0"/>
              </a:rPr>
              <a:t></a:t>
            </a:r>
            <a:endParaRPr lang="en-GB" dirty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4066C7-ED25-B14F-B309-E0462CA29DF2}" type="slidenum">
              <a:rPr lang="en-GB" sz="1200"/>
              <a:pPr eaLnBrk="1" hangingPunct="1"/>
              <a:t>19</a:t>
            </a:fld>
            <a:endParaRPr lang="en-GB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Turing papers were finally bought for Bletchley Park in Feb 2011 and unveiled in 2012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F6D868-FEC5-D049-8DFC-54FC40E953A3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6A135D-E3F3-EE4E-96B4-57F5E9648265}" type="slidenum">
              <a:rPr lang="en-US" sz="1200">
                <a:latin typeface="Calibri" charset="0"/>
                <a:cs typeface="Arial" charset="0"/>
              </a:rPr>
              <a:pPr eaLnBrk="1" hangingPunct="1"/>
              <a:t>21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37BC5B-C463-DB4A-AC76-99CA10829630}" type="slidenum">
              <a:rPr lang="en-US" sz="1200">
                <a:latin typeface="Calibri" charset="0"/>
                <a:cs typeface="Arial" charset="0"/>
              </a:rPr>
              <a:pPr eaLnBrk="1" hangingPunct="1"/>
              <a:t>22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- The Duchess of Cambridge</a:t>
            </a:r>
            <a:r>
              <a:rPr lang="en-US" baseline="0" dirty="0"/>
              <a:t> visited BP in 2014, possibly the most photographed woman in the world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 – With my friend Jean Valentine, BP Bombe operator on the day of the </a:t>
            </a:r>
            <a:r>
              <a:rPr lang="en-US"/>
              <a:t>Duchess visit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E96AA-7E26-1348-AAF4-F82F1341AC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8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4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0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5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6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4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2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6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5B52C-99F6-D94B-A1F3-D7A5F548B2C0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8BD64-2CCD-A64D-A125-87C0E674C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0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5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1" y="0"/>
            <a:ext cx="9550401" cy="6366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1" y="202007"/>
            <a:ext cx="34993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merican Typewriter"/>
                <a:cs typeface="American Typewriter"/>
              </a:rPr>
              <a:t>If I can do it,</a:t>
            </a:r>
          </a:p>
          <a:p>
            <a:r>
              <a:rPr lang="en-US" sz="4000" b="1" dirty="0">
                <a:solidFill>
                  <a:schemeClr val="bg1"/>
                </a:solidFill>
                <a:latin typeface="American Typewriter"/>
                <a:cs typeface="American Typewriter"/>
              </a:rPr>
              <a:t> so can you!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657" y="4543335"/>
            <a:ext cx="2864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FF"/>
                </a:solidFill>
                <a:latin typeface="American Typewriter"/>
                <a:cs typeface="American Typewriter"/>
              </a:rPr>
              <a:t>sueblack@gmail.com</a:t>
            </a:r>
            <a:endParaRPr lang="en-US" sz="20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184" y="4019712"/>
            <a:ext cx="654166" cy="523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7350" y="4143225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merican Typewriter"/>
                <a:cs typeface="American Typewriter"/>
              </a:rPr>
              <a:t>@</a:t>
            </a:r>
            <a:r>
              <a:rPr lang="en-US" sz="2000" b="1" dirty="0" err="1">
                <a:solidFill>
                  <a:srgbClr val="FFFFFF"/>
                </a:solidFill>
                <a:latin typeface="American Typewriter"/>
                <a:cs typeface="American Typewriter"/>
              </a:rPr>
              <a:t>Dr_Black</a:t>
            </a:r>
            <a:endParaRPr lang="en-US" sz="20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38882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44000" cy="638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589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44000" cy="552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8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" y="-1"/>
            <a:ext cx="9144000" cy="40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582" y="3098223"/>
            <a:ext cx="5955957" cy="21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2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5024" cy="47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288" y="3099031"/>
            <a:ext cx="5890054" cy="20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1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3336" y="-609600"/>
            <a:ext cx="9699172" cy="57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731" y="2298701"/>
            <a:ext cx="5751871" cy="3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884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979" y="-57738"/>
            <a:ext cx="4735603" cy="66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073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147" y="-134722"/>
            <a:ext cx="9560701" cy="580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35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408556" cy="631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970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621" y="0"/>
            <a:ext cx="3854577" cy="51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20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7" y="3209"/>
            <a:ext cx="2356592" cy="315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23" y="2272151"/>
            <a:ext cx="4378851" cy="326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810" y="2463673"/>
            <a:ext cx="2353733" cy="315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2540799"/>
            <a:ext cx="2441577" cy="326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30" y="-18898"/>
            <a:ext cx="4754880" cy="317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"/>
            <a:ext cx="2037842" cy="254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83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134" y="21166"/>
            <a:ext cx="5720862" cy="55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2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60" y="0"/>
            <a:ext cx="774319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19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0" y="-24377"/>
            <a:ext cx="9879776" cy="533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878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797" y="-34343"/>
            <a:ext cx="9922177" cy="518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010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49" y="4549659"/>
            <a:ext cx="509259" cy="310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0" y="2400300"/>
            <a:ext cx="5902036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775" y="0"/>
            <a:ext cx="57150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" y="0"/>
            <a:ext cx="45910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10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25068"/>
            <a:ext cx="6867525" cy="51530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42038"/>
            <a:ext cx="2560320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852" y="476279"/>
            <a:ext cx="14103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merican Typewriter"/>
                <a:cs typeface="American Typewriter"/>
              </a:rPr>
              <a:t>Hut 6</a:t>
            </a:r>
          </a:p>
          <a:p>
            <a:endParaRPr lang="en-US" b="1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July 2008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April  2014</a:t>
            </a:r>
          </a:p>
        </p:txBody>
      </p:sp>
    </p:spTree>
    <p:extLst>
      <p:ext uri="{BB962C8B-B14F-4D97-AF65-F5344CB8AC3E}">
        <p14:creationId xmlns:p14="http://schemas.microsoft.com/office/powerpoint/2010/main" val="38225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58" y="-169330"/>
            <a:ext cx="8113776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99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548" y="537179"/>
            <a:ext cx="4244454" cy="4626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2" y="867761"/>
            <a:ext cx="4309067" cy="5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414774"/>
            <a:ext cx="4731471" cy="494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" y="2080"/>
            <a:ext cx="6200151" cy="50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19" y="1477557"/>
            <a:ext cx="4860529" cy="367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69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2312" cy="51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33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1"/>
            <a:ext cx="4831061" cy="284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069" y="0"/>
            <a:ext cx="4312939" cy="291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2360507"/>
            <a:ext cx="4301067" cy="2795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534" y="2"/>
            <a:ext cx="9591040" cy="54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46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77" y="242425"/>
            <a:ext cx="7705344" cy="47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9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67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4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1332" y="0"/>
            <a:ext cx="12470954" cy="5146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217" y="221695"/>
            <a:ext cx="2563378" cy="368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8433" y="477741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E45A5"/>
                </a:solidFill>
              </a:rPr>
              <a:t>@</a:t>
            </a:r>
            <a:r>
              <a:rPr lang="en-US" b="1" dirty="0" err="1">
                <a:solidFill>
                  <a:srgbClr val="6E45A5"/>
                </a:solidFill>
              </a:rPr>
              <a:t>techmumsHQ</a:t>
            </a:r>
            <a:r>
              <a:rPr lang="en-US" b="1" dirty="0">
                <a:solidFill>
                  <a:srgbClr val="6E45A5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267" y="3962397"/>
            <a:ext cx="1627200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14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860" y="233941"/>
            <a:ext cx="5309616" cy="4607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267" y="3949698"/>
            <a:ext cx="1627200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00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94" y="573350"/>
            <a:ext cx="2791337" cy="3574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397" y="713047"/>
            <a:ext cx="3142211" cy="4143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217" y="221695"/>
            <a:ext cx="2536603" cy="3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30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9159"/>
            <a:ext cx="1396732" cy="256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96732" cy="1042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24950" cy="513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137" y="3637752"/>
            <a:ext cx="3241843" cy="15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924300"/>
            <a:ext cx="1627200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47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9157"/>
            <a:ext cx="1396732" cy="256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96732" cy="1042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2611"/>
            <a:ext cx="2563378" cy="368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9235440" cy="5168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1" y="3924298"/>
            <a:ext cx="1627200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90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1" y="3924298"/>
            <a:ext cx="1627200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79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35440" cy="5194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1" y="3924298"/>
            <a:ext cx="1627200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76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1" y="3924298"/>
            <a:ext cx="1627200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38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9159"/>
            <a:ext cx="1396732" cy="256031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596" y="83788"/>
            <a:ext cx="1427369" cy="13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576" y="2473849"/>
            <a:ext cx="2325125" cy="12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9150"/>
            <a:ext cx="1660800" cy="1245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3704341"/>
            <a:ext cx="2611199" cy="146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5605"/>
            <a:ext cx="2150400" cy="16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628" y="3556918"/>
            <a:ext cx="2150400" cy="16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-48043"/>
            <a:ext cx="2188800" cy="164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237" y="-50136"/>
            <a:ext cx="1790219" cy="2016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1330514"/>
            <a:ext cx="2338868" cy="11707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923" y="-15477"/>
            <a:ext cx="1734500" cy="1735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67" y="1770"/>
            <a:ext cx="1913600" cy="1076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012" y="1330512"/>
            <a:ext cx="2361601" cy="1328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290" y="2406927"/>
            <a:ext cx="1885950" cy="153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454" y="1770"/>
            <a:ext cx="2337600" cy="1753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638" y="1718545"/>
            <a:ext cx="3251984" cy="1832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505" y="3556918"/>
            <a:ext cx="3236037" cy="16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613" y="3814233"/>
            <a:ext cx="2393600" cy="134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1051864"/>
            <a:ext cx="1992000" cy="14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41423"/>
            <a:ext cx="1887440" cy="502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164" y="4220224"/>
            <a:ext cx="1899024" cy="95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891" y="4232758"/>
            <a:ext cx="1416242" cy="9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1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27373"/>
            <a:ext cx="1396732" cy="256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96732" cy="104238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-52613"/>
            <a:ext cx="9144000" cy="551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071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5459"/>
            <a:ext cx="9247031" cy="69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87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21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25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" y="-13700"/>
            <a:ext cx="9207062" cy="54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29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533" y="-1"/>
            <a:ext cx="93472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6533" y="-12699"/>
            <a:ext cx="12192000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89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-2733"/>
            <a:ext cx="9134475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3128368"/>
            <a:ext cx="9147835" cy="158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0" y="-6344"/>
            <a:ext cx="8890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95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236" y="0"/>
            <a:ext cx="1219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38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36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5867" y="1003301"/>
            <a:ext cx="14918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2018 Winner!</a:t>
            </a:r>
          </a:p>
          <a:p>
            <a:endParaRPr lang="en-US" b="1" dirty="0"/>
          </a:p>
          <a:p>
            <a:r>
              <a:rPr lang="en-US" b="1" dirty="0"/>
              <a:t>BIMA </a:t>
            </a:r>
          </a:p>
          <a:p>
            <a:r>
              <a:rPr lang="en-US" b="1" dirty="0"/>
              <a:t>Advantage </a:t>
            </a:r>
          </a:p>
          <a:p>
            <a:r>
              <a:rPr lang="en-US" b="1" dirty="0"/>
              <a:t>award for</a:t>
            </a:r>
          </a:p>
          <a:p>
            <a:r>
              <a:rPr lang="en-US" b="1" dirty="0"/>
              <a:t>Inclusion and </a:t>
            </a:r>
          </a:p>
          <a:p>
            <a:r>
              <a:rPr lang="en-US" b="1" dirty="0"/>
              <a:t>Diversity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94" y="3517896"/>
            <a:ext cx="4354149" cy="16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42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460" y="1"/>
            <a:ext cx="10261600" cy="68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6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0" y="3492501"/>
            <a:ext cx="2222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12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" y="0"/>
            <a:ext cx="9313315" cy="583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949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343" y="3973442"/>
            <a:ext cx="2390775" cy="438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2251" y="4704918"/>
            <a:ext cx="1124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@</a:t>
            </a:r>
            <a:r>
              <a:rPr lang="en-US" sz="1600" b="1" dirty="0" err="1"/>
              <a:t>Dr_Black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56993" y="3171493"/>
            <a:ext cx="3692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merican Typewriter"/>
                <a:cs typeface="American Typewriter"/>
              </a:rPr>
              <a:t>Current Focus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980" y="4677723"/>
            <a:ext cx="515240" cy="31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775" y="533118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25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" y="0"/>
            <a:ext cx="9144000" cy="5151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267" y="3949698"/>
            <a:ext cx="1627200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4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288" y="3956596"/>
            <a:ext cx="5406721" cy="118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5" y="1066801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" y="2628899"/>
            <a:ext cx="3403199" cy="255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3" y="63499"/>
            <a:ext cx="5261135" cy="208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3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40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9"/>
            <a:ext cx="92011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4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382" y="-481151"/>
            <a:ext cx="4745124" cy="84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3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599" y="-650991"/>
            <a:ext cx="4416552" cy="785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4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9159"/>
            <a:ext cx="1396732" cy="256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396732" cy="1042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535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4000" cy="5334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26404" y="182151"/>
            <a:ext cx="3617596" cy="501468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b="1" dirty="0"/>
              <a:t>Future Projects Fund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1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Disruption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GB" sz="2000" dirty="0">
              <a:solidFill>
                <a:srgbClr val="000000"/>
              </a:solidFill>
              <a:latin typeface="Calibri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Diversity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GB" sz="2000" dirty="0">
              <a:solidFill>
                <a:srgbClr val="000000"/>
              </a:solidFill>
              <a:latin typeface="Calibri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Collaboration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GB" sz="2000" dirty="0">
              <a:solidFill>
                <a:srgbClr val="000000"/>
              </a:solidFill>
              <a:latin typeface="Calibri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The Ripple Effect</a:t>
            </a:r>
            <a:endParaRPr lang="en-GB" sz="2000" i="1" dirty="0">
              <a:solidFill>
                <a:srgbClr val="000000"/>
              </a:solidFill>
              <a:latin typeface="Calibri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GB" sz="2000" i="1" dirty="0">
              <a:solidFill>
                <a:srgbClr val="000000"/>
              </a:solidFill>
              <a:latin typeface="Calibri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GB" sz="2000" i="1" dirty="0">
              <a:solidFill>
                <a:srgbClr val="000000"/>
              </a:solidFill>
              <a:latin typeface="Calibri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GB" sz="2000" i="1" dirty="0">
                <a:solidFill>
                  <a:srgbClr val="000000"/>
                </a:solidFill>
                <a:latin typeface="Calibri" charset="0"/>
              </a:rPr>
              <a:t>The journey of one thousand miles begins with a single step</a:t>
            </a:r>
            <a:r>
              <a:rPr lang="mr-IN" sz="2000" i="1" dirty="0">
                <a:solidFill>
                  <a:srgbClr val="000000"/>
                </a:solidFill>
                <a:latin typeface="Calibri" charset="0"/>
              </a:rPr>
              <a:t>…</a:t>
            </a:r>
            <a:endParaRPr lang="en-GB" sz="2000" i="1" dirty="0">
              <a:solidFill>
                <a:srgbClr val="000000"/>
              </a:solidFill>
              <a:latin typeface="Calibri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2000" i="1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GB" sz="20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07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1" y="0"/>
            <a:ext cx="9546336" cy="6364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1" y="202007"/>
            <a:ext cx="34993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merican Typewriter"/>
                <a:cs typeface="American Typewriter"/>
              </a:rPr>
              <a:t>If I can do it,</a:t>
            </a:r>
          </a:p>
          <a:p>
            <a:r>
              <a:rPr lang="en-US" sz="4000" b="1" dirty="0">
                <a:solidFill>
                  <a:schemeClr val="bg1"/>
                </a:solidFill>
                <a:latin typeface="American Typewriter"/>
                <a:cs typeface="American Typewriter"/>
              </a:rPr>
              <a:t> so can you!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657" y="4543335"/>
            <a:ext cx="2864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FF"/>
                </a:solidFill>
                <a:latin typeface="American Typewriter"/>
                <a:cs typeface="American Typewriter"/>
              </a:rPr>
              <a:t>sueblack@gmail.com</a:t>
            </a:r>
            <a:endParaRPr lang="en-US" sz="20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184" y="4019712"/>
            <a:ext cx="654166" cy="523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7350" y="4143225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merican Typewriter"/>
                <a:cs typeface="American Typewriter"/>
              </a:rPr>
              <a:t>@</a:t>
            </a:r>
            <a:r>
              <a:rPr lang="en-US" sz="2000" b="1" dirty="0" err="1">
                <a:solidFill>
                  <a:srgbClr val="FFFFFF"/>
                </a:solidFill>
                <a:latin typeface="American Typewriter"/>
                <a:cs typeface="American Typewriter"/>
              </a:rPr>
              <a:t>Dr_Black</a:t>
            </a:r>
            <a:endParaRPr lang="en-US" sz="20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426217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9459" y="0"/>
            <a:ext cx="4819876" cy="513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89" y="0"/>
            <a:ext cx="51435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82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WINDOWS\Desktop\Current Docs\BCS\BCSWomenCommitte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" y="1"/>
            <a:ext cx="9143978" cy="837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9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40257" y="128811"/>
            <a:ext cx="5618375" cy="266619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Bletchley Park </a:t>
            </a: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One of most important sites of 20</a:t>
            </a:r>
            <a:r>
              <a:rPr lang="en-GB" sz="2000" baseline="30000" dirty="0">
                <a:solidFill>
                  <a:srgbClr val="000000"/>
                </a:solidFill>
                <a:latin typeface="Calibri" charset="0"/>
              </a:rPr>
              <a:t>th</a:t>
            </a: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 Century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Code breaking in WW2 saved 22 million lives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Enigma 158,184,000,000,000,000,000:1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First programmable, digital computer Colossus developed to break German code 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Story kept secret until 1975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Struggled to survive 1992 - 2010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000000"/>
                </a:solidFill>
                <a:latin typeface="Calibri" charset="0"/>
              </a:rPr>
              <a:t>Now recognised as a site of truly international importance </a:t>
            </a:r>
          </a:p>
        </p:txBody>
      </p:sp>
      <p:pic>
        <p:nvPicPr>
          <p:cNvPr id="6" name="Picture 2" descr="19 - The Mansion L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68" y="16933"/>
            <a:ext cx="3551125" cy="266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68" y="2546807"/>
            <a:ext cx="3551125" cy="265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0128" y="2795006"/>
            <a:ext cx="2974426" cy="240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5589" y="2795006"/>
            <a:ext cx="3002580" cy="240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68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4" y="-1574801"/>
            <a:ext cx="10380134" cy="77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15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68862</TotalTime>
  <Words>522</Words>
  <Application>Microsoft Office PowerPoint</Application>
  <PresentationFormat>On-screen Show (16:9)</PresentationFormat>
  <Paragraphs>70</Paragraphs>
  <Slides>59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American Typewriter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I can do it, so can you</dc:title>
  <dc:subject/>
  <dc:creator>Sue Black</dc:creator>
  <cp:keywords/>
  <dc:description/>
  <cp:lastModifiedBy>Universal live 051</cp:lastModifiedBy>
  <cp:revision>253</cp:revision>
  <cp:lastPrinted>2018-09-10T13:44:15Z</cp:lastPrinted>
  <dcterms:created xsi:type="dcterms:W3CDTF">2014-11-15T16:59:31Z</dcterms:created>
  <dcterms:modified xsi:type="dcterms:W3CDTF">2019-03-12T12:33:17Z</dcterms:modified>
  <cp:category/>
</cp:coreProperties>
</file>