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4.jpg" ContentType="image/png"/>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7"/>
  </p:notesMasterIdLst>
  <p:handoutMasterIdLst>
    <p:handoutMasterId r:id="rId18"/>
  </p:handoutMasterIdLst>
  <p:sldIdLst>
    <p:sldId id="257" r:id="rId2"/>
    <p:sldId id="311" r:id="rId3"/>
    <p:sldId id="264" r:id="rId4"/>
    <p:sldId id="326" r:id="rId5"/>
    <p:sldId id="327" r:id="rId6"/>
    <p:sldId id="316" r:id="rId7"/>
    <p:sldId id="329" r:id="rId8"/>
    <p:sldId id="299" r:id="rId9"/>
    <p:sldId id="300" r:id="rId10"/>
    <p:sldId id="337" r:id="rId11"/>
    <p:sldId id="458" r:id="rId12"/>
    <p:sldId id="461" r:id="rId13"/>
    <p:sldId id="290" r:id="rId14"/>
    <p:sldId id="267" r:id="rId15"/>
    <p:sldId id="462" r:id="rId16"/>
  </p:sldIdLst>
  <p:sldSz cx="9144000" cy="6858000" type="screen4x3"/>
  <p:notesSz cx="6858000" cy="9945688"/>
  <p:defaultTextStyle>
    <a:defPPr>
      <a:defRPr lang="en-GB"/>
    </a:defPPr>
    <a:lvl1pPr algn="l" rtl="0" eaLnBrk="0" fontAlgn="base" hangingPunct="0">
      <a:spcBef>
        <a:spcPct val="0"/>
      </a:spcBef>
      <a:spcAft>
        <a:spcPct val="0"/>
      </a:spcAft>
      <a:defRPr sz="2000" kern="1200">
        <a:solidFill>
          <a:srgbClr val="660066"/>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rgbClr val="660066"/>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rgbClr val="660066"/>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rgbClr val="660066"/>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rgbClr val="660066"/>
        </a:solidFill>
        <a:latin typeface="Calibri" panose="020F0502020204030204" pitchFamily="34" charset="0"/>
        <a:ea typeface="+mn-ea"/>
        <a:cs typeface="Arial" panose="020B0604020202020204" pitchFamily="34" charset="0"/>
      </a:defRPr>
    </a:lvl5pPr>
    <a:lvl6pPr marL="2286000" algn="l" defTabSz="914400" rtl="0" eaLnBrk="1" latinLnBrk="0" hangingPunct="1">
      <a:defRPr sz="2000" kern="1200">
        <a:solidFill>
          <a:srgbClr val="660066"/>
        </a:solidFill>
        <a:latin typeface="Calibri" panose="020F0502020204030204" pitchFamily="34" charset="0"/>
        <a:ea typeface="+mn-ea"/>
        <a:cs typeface="Arial" panose="020B0604020202020204" pitchFamily="34" charset="0"/>
      </a:defRPr>
    </a:lvl6pPr>
    <a:lvl7pPr marL="2743200" algn="l" defTabSz="914400" rtl="0" eaLnBrk="1" latinLnBrk="0" hangingPunct="1">
      <a:defRPr sz="2000" kern="1200">
        <a:solidFill>
          <a:srgbClr val="660066"/>
        </a:solidFill>
        <a:latin typeface="Calibri" panose="020F0502020204030204" pitchFamily="34" charset="0"/>
        <a:ea typeface="+mn-ea"/>
        <a:cs typeface="Arial" panose="020B0604020202020204" pitchFamily="34" charset="0"/>
      </a:defRPr>
    </a:lvl7pPr>
    <a:lvl8pPr marL="3200400" algn="l" defTabSz="914400" rtl="0" eaLnBrk="1" latinLnBrk="0" hangingPunct="1">
      <a:defRPr sz="2000" kern="1200">
        <a:solidFill>
          <a:srgbClr val="660066"/>
        </a:solidFill>
        <a:latin typeface="Calibri" panose="020F0502020204030204" pitchFamily="34" charset="0"/>
        <a:ea typeface="+mn-ea"/>
        <a:cs typeface="Arial" panose="020B0604020202020204" pitchFamily="34" charset="0"/>
      </a:defRPr>
    </a:lvl8pPr>
    <a:lvl9pPr marL="3657600" algn="l" defTabSz="914400" rtl="0" eaLnBrk="1" latinLnBrk="0" hangingPunct="1">
      <a:defRPr sz="2000" kern="1200">
        <a:solidFill>
          <a:srgbClr val="660066"/>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3969" autoAdjust="0"/>
  </p:normalViewPr>
  <p:slideViewPr>
    <p:cSldViewPr>
      <p:cViewPr varScale="1">
        <p:scale>
          <a:sx n="69" d="100"/>
          <a:sy n="69" d="100"/>
        </p:scale>
        <p:origin x="13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msung\Documents\02%20Sagacity%20contracts\TTP\03%20-%20TTP%20Women%20in%20IT%20Scorecard\2016%20report\07%20LFS%20data\2016%20annual%20data\001%20Workforce%20estim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804643322023774E-2"/>
          <c:y val="3.2882035578885971E-2"/>
          <c:w val="0.90539053613239329"/>
          <c:h val="0.80947142023913676"/>
        </c:manualLayout>
      </c:layout>
      <c:barChart>
        <c:barDir val="col"/>
        <c:grouping val="stacked"/>
        <c:varyColors val="0"/>
        <c:ser>
          <c:idx val="0"/>
          <c:order val="0"/>
          <c:tx>
            <c:strRef>
              <c:f>Chart1!$B$15</c:f>
              <c:strCache>
                <c:ptCount val="1"/>
                <c:pt idx="0">
                  <c:v>Male IT specialists</c:v>
                </c:pt>
              </c:strCache>
            </c:strRef>
          </c:tx>
          <c:spPr>
            <a:solidFill>
              <a:schemeClr val="accent1">
                <a:lumMod val="50000"/>
              </a:schemeClr>
            </a:solidFill>
          </c:spPr>
          <c:invertIfNegative val="0"/>
          <c:dLbls>
            <c:spPr>
              <a:noFill/>
              <a:ln>
                <a:noFill/>
              </a:ln>
              <a:effectLst/>
            </c:spPr>
            <c:txPr>
              <a:bodyPr rot="0" vert="horz"/>
              <a:lstStyle/>
              <a:p>
                <a:pPr>
                  <a:defRPr sz="9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Chart1!$C$2:$M$2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Chart1!$C$15:$M$15</c:f>
              <c:numCache>
                <c:formatCode>#,##0</c:formatCode>
                <c:ptCount val="11"/>
                <c:pt idx="0">
                  <c:v>772000</c:v>
                </c:pt>
                <c:pt idx="1">
                  <c:v>815000</c:v>
                </c:pt>
                <c:pt idx="2">
                  <c:v>822000</c:v>
                </c:pt>
                <c:pt idx="3">
                  <c:v>840000</c:v>
                </c:pt>
                <c:pt idx="4">
                  <c:v>833000</c:v>
                </c:pt>
                <c:pt idx="5">
                  <c:v>864000</c:v>
                </c:pt>
                <c:pt idx="6">
                  <c:v>863000</c:v>
                </c:pt>
                <c:pt idx="7">
                  <c:v>930000</c:v>
                </c:pt>
                <c:pt idx="8">
                  <c:v>938000</c:v>
                </c:pt>
                <c:pt idx="9">
                  <c:v>970000</c:v>
                </c:pt>
                <c:pt idx="10">
                  <c:v>1037000</c:v>
                </c:pt>
              </c:numCache>
            </c:numRef>
          </c:val>
          <c:extLst>
            <c:ext xmlns:c16="http://schemas.microsoft.com/office/drawing/2014/chart" uri="{C3380CC4-5D6E-409C-BE32-E72D297353CC}">
              <c16:uniqueId val="{00000000-B29B-4A05-8A77-B14867DE1E88}"/>
            </c:ext>
          </c:extLst>
        </c:ser>
        <c:ser>
          <c:idx val="3"/>
          <c:order val="2"/>
          <c:tx>
            <c:strRef>
              <c:f>Chart1!$B$14</c:f>
              <c:strCache>
                <c:ptCount val="1"/>
                <c:pt idx="0">
                  <c:v>Female IT specialists</c:v>
                </c:pt>
              </c:strCache>
            </c:strRef>
          </c:tx>
          <c:spPr>
            <a:solidFill>
              <a:schemeClr val="accent2">
                <a:lumMod val="40000"/>
                <a:lumOff val="60000"/>
              </a:schemeClr>
            </a:solidFill>
            <a:ln>
              <a:no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Chart1!$C$2:$M$2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Chart1!$C$14:$M$14</c:f>
              <c:numCache>
                <c:formatCode>#,##0</c:formatCode>
                <c:ptCount val="11"/>
                <c:pt idx="0">
                  <c:v>167000</c:v>
                </c:pt>
                <c:pt idx="1">
                  <c:v>176000</c:v>
                </c:pt>
                <c:pt idx="2">
                  <c:v>164000</c:v>
                </c:pt>
                <c:pt idx="3">
                  <c:v>169000</c:v>
                </c:pt>
                <c:pt idx="4">
                  <c:v>174000</c:v>
                </c:pt>
                <c:pt idx="5">
                  <c:v>166000</c:v>
                </c:pt>
                <c:pt idx="6">
                  <c:v>173000</c:v>
                </c:pt>
                <c:pt idx="7">
                  <c:v>179000</c:v>
                </c:pt>
                <c:pt idx="8">
                  <c:v>179000</c:v>
                </c:pt>
                <c:pt idx="9">
                  <c:v>193000</c:v>
                </c:pt>
                <c:pt idx="10">
                  <c:v>207000</c:v>
                </c:pt>
              </c:numCache>
            </c:numRef>
          </c:val>
          <c:extLst>
            <c:ext xmlns:c16="http://schemas.microsoft.com/office/drawing/2014/chart" uri="{C3380CC4-5D6E-409C-BE32-E72D297353CC}">
              <c16:uniqueId val="{00000001-B29B-4A05-8A77-B14867DE1E88}"/>
            </c:ext>
          </c:extLst>
        </c:ser>
        <c:dLbls>
          <c:showLegendKey val="0"/>
          <c:showVal val="0"/>
          <c:showCatName val="0"/>
          <c:showSerName val="0"/>
          <c:showPercent val="0"/>
          <c:showBubbleSize val="0"/>
        </c:dLbls>
        <c:gapWidth val="31"/>
        <c:overlap val="100"/>
        <c:axId val="150787584"/>
        <c:axId val="150789120"/>
      </c:barChart>
      <c:lineChart>
        <c:grouping val="standard"/>
        <c:varyColors val="0"/>
        <c:ser>
          <c:idx val="1"/>
          <c:order val="1"/>
          <c:tx>
            <c:strRef>
              <c:f>Chart1!$B$10</c:f>
              <c:strCache>
                <c:ptCount val="1"/>
                <c:pt idx="0">
                  <c:v>All</c:v>
                </c:pt>
              </c:strCache>
            </c:strRef>
          </c:tx>
          <c:spPr>
            <a:ln>
              <a:solidFill>
                <a:schemeClr val="tx1"/>
              </a:solidFill>
            </a:ln>
            <a:effectLst>
              <a:outerShdw blurRad="50800" dist="12700" dir="5400000" algn="ctr" rotWithShape="0">
                <a:srgbClr val="000000">
                  <a:alpha val="43000"/>
                </a:srgbClr>
              </a:outerShdw>
            </a:effectLst>
          </c:spPr>
          <c:marker>
            <c:symbol val="none"/>
          </c:marker>
          <c:dLbls>
            <c:dLbl>
              <c:idx val="0"/>
              <c:layout>
                <c:manualLayout>
                  <c:x val="-3.1742507734593903E-2"/>
                  <c:y val="-2.68805419592821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9B-4A05-8A77-B14867DE1E88}"/>
                </c:ext>
              </c:extLst>
            </c:dLbl>
            <c:dLbl>
              <c:idx val="1"/>
              <c:layout>
                <c:manualLayout>
                  <c:x val="-3.1742507734593882E-2"/>
                  <c:y val="-2.2376037454777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9B-4A05-8A77-B14867DE1E88}"/>
                </c:ext>
              </c:extLst>
            </c:dLbl>
            <c:dLbl>
              <c:idx val="2"/>
              <c:layout>
                <c:manualLayout>
                  <c:x val="-3.1742507734593882E-2"/>
                  <c:y val="-2.6880541959282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9B-4A05-8A77-B14867DE1E88}"/>
                </c:ext>
              </c:extLst>
            </c:dLbl>
            <c:dLbl>
              <c:idx val="3"/>
              <c:layout>
                <c:manualLayout>
                  <c:x val="-3.1742507734593965E-2"/>
                  <c:y val="-3.1385046463786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9B-4A05-8A77-B14867DE1E88}"/>
                </c:ext>
              </c:extLst>
            </c:dLbl>
            <c:dLbl>
              <c:idx val="4"/>
              <c:layout>
                <c:manualLayout>
                  <c:x val="-3.1742507734593882E-2"/>
                  <c:y val="-3.138504646378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9B-4A05-8A77-B14867DE1E88}"/>
                </c:ext>
              </c:extLst>
            </c:dLbl>
            <c:dLbl>
              <c:idx val="5"/>
              <c:layout>
                <c:manualLayout>
                  <c:x val="-3.1742507734593882E-2"/>
                  <c:y val="-2.6880541959282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9B-4A05-8A77-B14867DE1E88}"/>
                </c:ext>
              </c:extLst>
            </c:dLbl>
            <c:dLbl>
              <c:idx val="6"/>
              <c:layout>
                <c:manualLayout>
                  <c:x val="-3.1742507734593965E-2"/>
                  <c:y val="-3.5889550968291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9B-4A05-8A77-B14867DE1E88}"/>
                </c:ext>
              </c:extLst>
            </c:dLbl>
            <c:dLbl>
              <c:idx val="7"/>
              <c:layout>
                <c:manualLayout>
                  <c:x val="-3.1742507734593882E-2"/>
                  <c:y val="-2.2376037454777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9B-4A05-8A77-B14867DE1E88}"/>
                </c:ext>
              </c:extLst>
            </c:dLbl>
            <c:dLbl>
              <c:idx val="8"/>
              <c:layout>
                <c:manualLayout>
                  <c:x val="-3.1742507734593965E-2"/>
                  <c:y val="-3.58895509682911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9B-4A05-8A77-B14867DE1E88}"/>
                </c:ext>
              </c:extLst>
            </c:dLbl>
            <c:dLbl>
              <c:idx val="9"/>
              <c:layout>
                <c:manualLayout>
                  <c:x val="-3.1742507734594048E-2"/>
                  <c:y val="-3.138504646378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9B-4A05-8A77-B14867DE1E88}"/>
                </c:ext>
              </c:extLst>
            </c:dLbl>
            <c:dLbl>
              <c:idx val="10"/>
              <c:layout>
                <c:manualLayout>
                  <c:x val="-2.9494053546847959E-2"/>
                  <c:y val="-2.6880541959282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29B-4A05-8A77-B14867DE1E88}"/>
                </c:ext>
              </c:extLst>
            </c:dLbl>
            <c:spPr>
              <a:noFill/>
              <a:ln>
                <a:noFill/>
              </a:ln>
              <a:effectLst/>
            </c:spPr>
            <c:txPr>
              <a:bodyPr wrap="square" lIns="38100" tIns="19050" rIns="38100" bIns="19050" anchor="ctr">
                <a:spAutoFit/>
              </a:bodyPr>
              <a:lstStyle/>
              <a:p>
                <a:pPr>
                  <a:defRPr sz="9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Chart1!$C$2:$M$2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Chart1!$C$10:$M$10</c:f>
              <c:numCache>
                <c:formatCode>0%</c:formatCode>
                <c:ptCount val="11"/>
                <c:pt idx="0">
                  <c:v>0.46116956263849918</c:v>
                </c:pt>
                <c:pt idx="1">
                  <c:v>0.46139325258109548</c:v>
                </c:pt>
                <c:pt idx="2">
                  <c:v>0.46062365451440046</c:v>
                </c:pt>
                <c:pt idx="3">
                  <c:v>0.46209121324382652</c:v>
                </c:pt>
                <c:pt idx="4">
                  <c:v>0.46645022096657751</c:v>
                </c:pt>
                <c:pt idx="5">
                  <c:v>0.46625996112374501</c:v>
                </c:pt>
                <c:pt idx="6">
                  <c:v>0.46546003227531735</c:v>
                </c:pt>
                <c:pt idx="7">
                  <c:v>0.46572441000176734</c:v>
                </c:pt>
                <c:pt idx="8">
                  <c:v>0.46666499345523349</c:v>
                </c:pt>
                <c:pt idx="9">
                  <c:v>0.46728010712578216</c:v>
                </c:pt>
                <c:pt idx="10">
                  <c:v>0.46651424373118061</c:v>
                </c:pt>
              </c:numCache>
            </c:numRef>
          </c:val>
          <c:smooth val="1"/>
          <c:extLst>
            <c:ext xmlns:c16="http://schemas.microsoft.com/office/drawing/2014/chart" uri="{C3380CC4-5D6E-409C-BE32-E72D297353CC}">
              <c16:uniqueId val="{0000000D-B29B-4A05-8A77-B14867DE1E88}"/>
            </c:ext>
          </c:extLst>
        </c:ser>
        <c:ser>
          <c:idx val="4"/>
          <c:order val="3"/>
          <c:tx>
            <c:strRef>
              <c:f>Chart1!$B$9</c:f>
              <c:strCache>
                <c:ptCount val="1"/>
                <c:pt idx="0">
                  <c:v>IT specialists</c:v>
                </c:pt>
              </c:strCache>
            </c:strRef>
          </c:tx>
          <c:spPr>
            <a:ln>
              <a:solidFill>
                <a:srgbClr val="92D050"/>
              </a:solidFill>
            </a:ln>
            <a:effectLst>
              <a:outerShdw blurRad="50800" dist="12700" dir="5400000" algn="ctr" rotWithShape="0">
                <a:srgbClr val="000000">
                  <a:alpha val="43000"/>
                </a:srgbClr>
              </a:outerShdw>
            </a:effectLst>
          </c:spPr>
          <c:marker>
            <c:symbol val="none"/>
          </c:marker>
          <c:dLbls>
            <c:spPr>
              <a:noFill/>
              <a:ln>
                <a:noFill/>
              </a:ln>
              <a:effectLst/>
            </c:spPr>
            <c:txPr>
              <a:bodyPr wrap="square" lIns="38100" tIns="19050" rIns="38100" bIns="19050" anchor="ctr">
                <a:spAutoFit/>
              </a:bodyPr>
              <a:lstStyle/>
              <a:p>
                <a:pPr>
                  <a:defRPr sz="1200">
                    <a:solidFill>
                      <a:srgbClr val="92D050"/>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Chart1!$C$2:$M$2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Chart1!$C$9:$M$9</c:f>
              <c:numCache>
                <c:formatCode>0%</c:formatCode>
                <c:ptCount val="11"/>
                <c:pt idx="0">
                  <c:v>0.17761109011248755</c:v>
                </c:pt>
                <c:pt idx="1">
                  <c:v>0.17789090380609426</c:v>
                </c:pt>
                <c:pt idx="2">
                  <c:v>0.16647636354048995</c:v>
                </c:pt>
                <c:pt idx="3">
                  <c:v>0.16775103390658619</c:v>
                </c:pt>
                <c:pt idx="4">
                  <c:v>0.17305913412866983</c:v>
                </c:pt>
                <c:pt idx="5">
                  <c:v>0.16090234910670234</c:v>
                </c:pt>
                <c:pt idx="6">
                  <c:v>0.16662402845207835</c:v>
                </c:pt>
                <c:pt idx="7">
                  <c:v>0.16117103124565932</c:v>
                </c:pt>
                <c:pt idx="8">
                  <c:v>0.16024815460314787</c:v>
                </c:pt>
                <c:pt idx="9">
                  <c:v>0.16576396831812593</c:v>
                </c:pt>
                <c:pt idx="10">
                  <c:v>0.16612679017497145</c:v>
                </c:pt>
              </c:numCache>
            </c:numRef>
          </c:val>
          <c:smooth val="1"/>
          <c:extLst>
            <c:ext xmlns:c16="http://schemas.microsoft.com/office/drawing/2014/chart" uri="{C3380CC4-5D6E-409C-BE32-E72D297353CC}">
              <c16:uniqueId val="{0000000E-B29B-4A05-8A77-B14867DE1E88}"/>
            </c:ext>
          </c:extLst>
        </c:ser>
        <c:dLbls>
          <c:showLegendKey val="0"/>
          <c:showVal val="0"/>
          <c:showCatName val="0"/>
          <c:showSerName val="0"/>
          <c:showPercent val="0"/>
          <c:showBubbleSize val="0"/>
        </c:dLbls>
        <c:marker val="1"/>
        <c:smooth val="0"/>
        <c:axId val="195541248"/>
        <c:axId val="195538944"/>
      </c:lineChart>
      <c:catAx>
        <c:axId val="150787584"/>
        <c:scaling>
          <c:orientation val="minMax"/>
        </c:scaling>
        <c:delete val="0"/>
        <c:axPos val="b"/>
        <c:numFmt formatCode="General" sourceLinked="1"/>
        <c:majorTickMark val="out"/>
        <c:minorTickMark val="none"/>
        <c:tickLblPos val="nextTo"/>
        <c:spPr>
          <a:ln>
            <a:solidFill>
              <a:srgbClr val="006600"/>
            </a:solidFill>
          </a:ln>
        </c:spPr>
        <c:txPr>
          <a:bodyPr/>
          <a:lstStyle/>
          <a:p>
            <a:pPr>
              <a:defRPr sz="900"/>
            </a:pPr>
            <a:endParaRPr lang="en-US"/>
          </a:p>
        </c:txPr>
        <c:crossAx val="150789120"/>
        <c:crosses val="autoZero"/>
        <c:auto val="1"/>
        <c:lblAlgn val="ctr"/>
        <c:lblOffset val="100"/>
        <c:noMultiLvlLbl val="0"/>
      </c:catAx>
      <c:valAx>
        <c:axId val="150789120"/>
        <c:scaling>
          <c:orientation val="minMax"/>
          <c:max val="1400000"/>
          <c:min val="0"/>
        </c:scaling>
        <c:delete val="0"/>
        <c:axPos val="l"/>
        <c:majorGridlines/>
        <c:numFmt formatCode="#,##0" sourceLinked="1"/>
        <c:majorTickMark val="out"/>
        <c:minorTickMark val="none"/>
        <c:tickLblPos val="nextTo"/>
        <c:spPr>
          <a:ln>
            <a:solidFill>
              <a:srgbClr val="006600"/>
            </a:solidFill>
          </a:ln>
        </c:spPr>
        <c:txPr>
          <a:bodyPr/>
          <a:lstStyle/>
          <a:p>
            <a:pPr>
              <a:defRPr sz="900"/>
            </a:pPr>
            <a:endParaRPr lang="en-US"/>
          </a:p>
        </c:txPr>
        <c:crossAx val="150787584"/>
        <c:crosses val="autoZero"/>
        <c:crossBetween val="between"/>
        <c:majorUnit val="200000"/>
      </c:valAx>
      <c:valAx>
        <c:axId val="195538944"/>
        <c:scaling>
          <c:orientation val="minMax"/>
          <c:max val="0.5"/>
        </c:scaling>
        <c:delete val="0"/>
        <c:axPos val="r"/>
        <c:numFmt formatCode="0%" sourceLinked="1"/>
        <c:majorTickMark val="none"/>
        <c:minorTickMark val="none"/>
        <c:tickLblPos val="none"/>
        <c:crossAx val="195541248"/>
        <c:crosses val="max"/>
        <c:crossBetween val="between"/>
        <c:majorUnit val="0.1"/>
      </c:valAx>
      <c:catAx>
        <c:axId val="195541248"/>
        <c:scaling>
          <c:orientation val="minMax"/>
        </c:scaling>
        <c:delete val="1"/>
        <c:axPos val="b"/>
        <c:numFmt formatCode="General" sourceLinked="1"/>
        <c:majorTickMark val="out"/>
        <c:minorTickMark val="none"/>
        <c:tickLblPos val="nextTo"/>
        <c:crossAx val="195538944"/>
        <c:crosses val="autoZero"/>
        <c:auto val="1"/>
        <c:lblAlgn val="ctr"/>
        <c:lblOffset val="100"/>
        <c:noMultiLvlLbl val="0"/>
      </c:catAx>
      <c:spPr>
        <a:ln>
          <a:solidFill>
            <a:srgbClr val="006600"/>
          </a:solidFill>
        </a:ln>
      </c:spPr>
    </c:plotArea>
    <c:legend>
      <c:legendPos val="r"/>
      <c:layout>
        <c:manualLayout>
          <c:xMode val="edge"/>
          <c:yMode val="edge"/>
          <c:x val="4.4410156993444964E-2"/>
          <c:y val="0.90663969087197438"/>
          <c:w val="0.91787423705257754"/>
          <c:h val="8.4868766404199478E-2"/>
        </c:manualLayout>
      </c:layout>
      <c:overlay val="0"/>
    </c:legend>
    <c:plotVisOnly val="1"/>
    <c:dispBlanksAs val="gap"/>
    <c:showDLblsOverMax val="0"/>
  </c:chart>
  <c:spPr>
    <a:ln>
      <a:noFill/>
    </a:ln>
  </c:spPr>
  <c:txPr>
    <a:bodyPr/>
    <a:lstStyle/>
    <a:p>
      <a:pPr>
        <a:defRPr sz="65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1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jpg"/><Relationship Id="rId5" Type="http://schemas.openxmlformats.org/officeDocument/2006/relationships/image" Target="../media/image13.jp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1FD3C-0DDC-4A2C-8661-617AAC905C35}" type="doc">
      <dgm:prSet loTypeId="urn:microsoft.com/office/officeart/2005/8/layout/hList2" loCatId="list" qsTypeId="urn:microsoft.com/office/officeart/2005/8/quickstyle/simple1" qsCatId="simple" csTypeId="urn:microsoft.com/office/officeart/2005/8/colors/accent2_4" csCatId="accent2" phldr="1"/>
      <dgm:spPr/>
      <dgm:t>
        <a:bodyPr/>
        <a:lstStyle/>
        <a:p>
          <a:endParaRPr lang="en-US"/>
        </a:p>
      </dgm:t>
    </dgm:pt>
    <dgm:pt modelId="{FFCDB65A-389E-4D18-8850-CD2C92982A87}">
      <dgm:prSet phldrT="[Text]"/>
      <dgm:spPr/>
      <dgm:t>
        <a:bodyPr/>
        <a:lstStyle/>
        <a:p>
          <a:r>
            <a:rPr lang="en-US" dirty="0"/>
            <a:t>Societal</a:t>
          </a:r>
        </a:p>
      </dgm:t>
    </dgm:pt>
    <dgm:pt modelId="{7A5A96F1-E4DC-4AAA-B776-791E93539BF7}" type="parTrans" cxnId="{D28029C6-402D-4E5D-B96F-B936352B8BA7}">
      <dgm:prSet/>
      <dgm:spPr/>
      <dgm:t>
        <a:bodyPr/>
        <a:lstStyle/>
        <a:p>
          <a:endParaRPr lang="en-US"/>
        </a:p>
      </dgm:t>
    </dgm:pt>
    <dgm:pt modelId="{C5AD5B07-CE29-4C72-9BC0-EF821AFC61BF}" type="sibTrans" cxnId="{D28029C6-402D-4E5D-B96F-B936352B8BA7}">
      <dgm:prSet/>
      <dgm:spPr/>
      <dgm:t>
        <a:bodyPr/>
        <a:lstStyle/>
        <a:p>
          <a:endParaRPr lang="en-US"/>
        </a:p>
      </dgm:t>
    </dgm:pt>
    <dgm:pt modelId="{80F03BE3-8C6B-442E-BD19-374F025C8C44}">
      <dgm:prSet phldrT="[Text]"/>
      <dgm:spPr/>
      <dgm:t>
        <a:bodyPr/>
        <a:lstStyle/>
        <a:p>
          <a:r>
            <a:rPr lang="en-US" dirty="0"/>
            <a:t>Lack of supply related to educational opportunity</a:t>
          </a:r>
        </a:p>
      </dgm:t>
    </dgm:pt>
    <dgm:pt modelId="{0704E33B-9278-4CC0-A7C9-8E92FE9CE6FA}" type="parTrans" cxnId="{89866400-E110-4394-AFA1-24906D56D182}">
      <dgm:prSet/>
      <dgm:spPr/>
      <dgm:t>
        <a:bodyPr/>
        <a:lstStyle/>
        <a:p>
          <a:endParaRPr lang="en-US"/>
        </a:p>
      </dgm:t>
    </dgm:pt>
    <dgm:pt modelId="{F769D0DE-C7A5-4FE5-B560-BEC321848B95}" type="sibTrans" cxnId="{89866400-E110-4394-AFA1-24906D56D182}">
      <dgm:prSet/>
      <dgm:spPr/>
      <dgm:t>
        <a:bodyPr/>
        <a:lstStyle/>
        <a:p>
          <a:endParaRPr lang="en-US"/>
        </a:p>
      </dgm:t>
    </dgm:pt>
    <dgm:pt modelId="{4B44DD51-7753-4DE4-A952-B5000FB9501C}">
      <dgm:prSet phldrT="[Text]"/>
      <dgm:spPr/>
      <dgm:t>
        <a:bodyPr/>
        <a:lstStyle/>
        <a:p>
          <a:r>
            <a:rPr lang="en-US" dirty="0"/>
            <a:t>Internal Structural</a:t>
          </a:r>
        </a:p>
      </dgm:t>
    </dgm:pt>
    <dgm:pt modelId="{1D04DA48-AE3C-43D0-991B-532D08A4366F}" type="parTrans" cxnId="{D7B875C1-9B54-456A-A3A6-C3A818DE6896}">
      <dgm:prSet/>
      <dgm:spPr/>
      <dgm:t>
        <a:bodyPr/>
        <a:lstStyle/>
        <a:p>
          <a:endParaRPr lang="en-US"/>
        </a:p>
      </dgm:t>
    </dgm:pt>
    <dgm:pt modelId="{ECA650FF-82CD-42EC-900C-4DFCE49B5DA2}" type="sibTrans" cxnId="{D7B875C1-9B54-456A-A3A6-C3A818DE6896}">
      <dgm:prSet/>
      <dgm:spPr/>
      <dgm:t>
        <a:bodyPr/>
        <a:lstStyle/>
        <a:p>
          <a:endParaRPr lang="en-US"/>
        </a:p>
      </dgm:t>
    </dgm:pt>
    <dgm:pt modelId="{DDE786B2-2235-454E-8323-19B9CB5D761B}">
      <dgm:prSet phldrT="[Text]"/>
      <dgm:spPr/>
      <dgm:t>
        <a:bodyPr/>
        <a:lstStyle/>
        <a:p>
          <a:r>
            <a:rPr lang="en-US" dirty="0"/>
            <a:t> Recruitment practice which doesn’t target women or PCs</a:t>
          </a:r>
        </a:p>
      </dgm:t>
    </dgm:pt>
    <dgm:pt modelId="{8082E9F5-2AF1-4C52-894D-AA3110FF23EF}" type="parTrans" cxnId="{6056D017-C48F-4964-9E6A-08FA578AE263}">
      <dgm:prSet/>
      <dgm:spPr/>
      <dgm:t>
        <a:bodyPr/>
        <a:lstStyle/>
        <a:p>
          <a:endParaRPr lang="en-US"/>
        </a:p>
      </dgm:t>
    </dgm:pt>
    <dgm:pt modelId="{9ABD6741-E46A-420A-BAFA-F1689D23522F}" type="sibTrans" cxnId="{6056D017-C48F-4964-9E6A-08FA578AE263}">
      <dgm:prSet/>
      <dgm:spPr/>
      <dgm:t>
        <a:bodyPr/>
        <a:lstStyle/>
        <a:p>
          <a:endParaRPr lang="en-US"/>
        </a:p>
      </dgm:t>
    </dgm:pt>
    <dgm:pt modelId="{DDDC50C3-903A-4AA5-907A-12A443656199}">
      <dgm:prSet phldrT="[Text]"/>
      <dgm:spPr/>
      <dgm:t>
        <a:bodyPr/>
        <a:lstStyle/>
        <a:p>
          <a:r>
            <a:rPr lang="en-US" dirty="0"/>
            <a:t>Governmental</a:t>
          </a:r>
        </a:p>
      </dgm:t>
    </dgm:pt>
    <dgm:pt modelId="{BC78CC60-64D7-4490-87A4-7FA35EDAAAED}" type="parTrans" cxnId="{8A906F27-8931-4B71-B157-5D62467C27AF}">
      <dgm:prSet/>
      <dgm:spPr/>
      <dgm:t>
        <a:bodyPr/>
        <a:lstStyle/>
        <a:p>
          <a:endParaRPr lang="en-US"/>
        </a:p>
      </dgm:t>
    </dgm:pt>
    <dgm:pt modelId="{6B7D2C60-14CE-4BCB-BEF4-DF3FD24DC496}" type="sibTrans" cxnId="{8A906F27-8931-4B71-B157-5D62467C27AF}">
      <dgm:prSet/>
      <dgm:spPr/>
      <dgm:t>
        <a:bodyPr/>
        <a:lstStyle/>
        <a:p>
          <a:endParaRPr lang="en-US"/>
        </a:p>
      </dgm:t>
    </dgm:pt>
    <dgm:pt modelId="{675E214E-640E-451B-90BD-D90E50FA8B14}">
      <dgm:prSet phldrT="[Text]"/>
      <dgm:spPr/>
      <dgm:t>
        <a:bodyPr/>
        <a:lstStyle/>
        <a:p>
          <a:r>
            <a:rPr lang="en-US" dirty="0"/>
            <a:t>Monitoring</a:t>
          </a:r>
        </a:p>
      </dgm:t>
    </dgm:pt>
    <dgm:pt modelId="{18F2B2CF-4DA1-4C72-BBE3-501A560990F9}" type="parTrans" cxnId="{E29BD45C-9ECE-42A2-9F35-C4453A426860}">
      <dgm:prSet/>
      <dgm:spPr/>
      <dgm:t>
        <a:bodyPr/>
        <a:lstStyle/>
        <a:p>
          <a:endParaRPr lang="en-US"/>
        </a:p>
      </dgm:t>
    </dgm:pt>
    <dgm:pt modelId="{E20AA9EB-0A60-41F5-9E2C-B6B4C98533A9}" type="sibTrans" cxnId="{E29BD45C-9ECE-42A2-9F35-C4453A426860}">
      <dgm:prSet/>
      <dgm:spPr/>
      <dgm:t>
        <a:bodyPr/>
        <a:lstStyle/>
        <a:p>
          <a:endParaRPr lang="en-US"/>
        </a:p>
      </dgm:t>
    </dgm:pt>
    <dgm:pt modelId="{2EFC23AB-B846-47CC-9778-7E7FF1D60CCE}">
      <dgm:prSet phldrT="[Text]"/>
      <dgm:spPr/>
      <dgm:t>
        <a:bodyPr/>
        <a:lstStyle/>
        <a:p>
          <a:endParaRPr lang="en-US" dirty="0"/>
        </a:p>
      </dgm:t>
    </dgm:pt>
    <dgm:pt modelId="{4E952441-4F5E-4C27-A7F8-0BD11D38C6DD}" type="parTrans" cxnId="{C784A151-441E-48AD-B9B9-53DD71CBFFA8}">
      <dgm:prSet/>
      <dgm:spPr/>
      <dgm:t>
        <a:bodyPr/>
        <a:lstStyle/>
        <a:p>
          <a:endParaRPr lang="en-US"/>
        </a:p>
      </dgm:t>
    </dgm:pt>
    <dgm:pt modelId="{6F2B27E9-6ABA-464B-8CDB-E0B18FE26BE1}" type="sibTrans" cxnId="{C784A151-441E-48AD-B9B9-53DD71CBFFA8}">
      <dgm:prSet/>
      <dgm:spPr/>
      <dgm:t>
        <a:bodyPr/>
        <a:lstStyle/>
        <a:p>
          <a:endParaRPr lang="en-US"/>
        </a:p>
      </dgm:t>
    </dgm:pt>
    <dgm:pt modelId="{FE2F4BD4-DE7F-4C48-8602-8A362C9555F3}">
      <dgm:prSet phldrT="[Text]"/>
      <dgm:spPr/>
      <dgm:t>
        <a:bodyPr/>
        <a:lstStyle/>
        <a:p>
          <a:r>
            <a:rPr lang="en-US" dirty="0"/>
            <a:t>Law Enforcement</a:t>
          </a:r>
        </a:p>
      </dgm:t>
    </dgm:pt>
    <dgm:pt modelId="{B7C5EF37-0C91-4B77-ABD1-6A2214B024DE}" type="parTrans" cxnId="{3C36929D-AB22-482F-9574-088A7A1A568D}">
      <dgm:prSet/>
      <dgm:spPr/>
      <dgm:t>
        <a:bodyPr/>
        <a:lstStyle/>
        <a:p>
          <a:endParaRPr lang="en-US"/>
        </a:p>
      </dgm:t>
    </dgm:pt>
    <dgm:pt modelId="{20DF46DF-4CC2-4175-BFD6-A3797C2C9036}" type="sibTrans" cxnId="{3C36929D-AB22-482F-9574-088A7A1A568D}">
      <dgm:prSet/>
      <dgm:spPr/>
      <dgm:t>
        <a:bodyPr/>
        <a:lstStyle/>
        <a:p>
          <a:endParaRPr lang="en-US"/>
        </a:p>
      </dgm:t>
    </dgm:pt>
    <dgm:pt modelId="{1FC499D9-EB22-466C-91F2-6E15F21C67AD}">
      <dgm:prSet phldrT="[Text]"/>
      <dgm:spPr/>
      <dgm:t>
        <a:bodyPr/>
        <a:lstStyle/>
        <a:p>
          <a:r>
            <a:rPr lang="en-US" dirty="0"/>
            <a:t>Weakness in companies reporting data</a:t>
          </a:r>
        </a:p>
      </dgm:t>
    </dgm:pt>
    <dgm:pt modelId="{ACA37E79-E089-4F76-8756-0ED7E7982A87}" type="parTrans" cxnId="{B212E206-8D84-46B5-86C0-AA847D7BE35E}">
      <dgm:prSet/>
      <dgm:spPr/>
      <dgm:t>
        <a:bodyPr/>
        <a:lstStyle/>
        <a:p>
          <a:endParaRPr lang="en-US"/>
        </a:p>
      </dgm:t>
    </dgm:pt>
    <dgm:pt modelId="{88484C6C-F159-4F21-BEFB-C83275522E2C}" type="sibTrans" cxnId="{B212E206-8D84-46B5-86C0-AA847D7BE35E}">
      <dgm:prSet/>
      <dgm:spPr/>
      <dgm:t>
        <a:bodyPr/>
        <a:lstStyle/>
        <a:p>
          <a:endParaRPr lang="en-US"/>
        </a:p>
      </dgm:t>
    </dgm:pt>
    <dgm:pt modelId="{1EF3A575-03D2-4DE9-BDE8-50AE89E8355F}">
      <dgm:prSet phldrT="[Text]"/>
      <dgm:spPr/>
      <dgm:t>
        <a:bodyPr/>
        <a:lstStyle/>
        <a:p>
          <a:r>
            <a:rPr lang="en-US" dirty="0"/>
            <a:t>Lack of understanding about glass ceiling issues</a:t>
          </a:r>
        </a:p>
      </dgm:t>
    </dgm:pt>
    <dgm:pt modelId="{599E2E48-12FA-4464-A38E-ACFB88C3CF30}" type="parTrans" cxnId="{350DADAB-FE0F-417A-83BC-9A98D3538909}">
      <dgm:prSet/>
      <dgm:spPr/>
      <dgm:t>
        <a:bodyPr/>
        <a:lstStyle/>
        <a:p>
          <a:endParaRPr lang="en-US"/>
        </a:p>
      </dgm:t>
    </dgm:pt>
    <dgm:pt modelId="{5368CF38-0235-4504-8008-2C4857840A43}" type="sibTrans" cxnId="{350DADAB-FE0F-417A-83BC-9A98D3538909}">
      <dgm:prSet/>
      <dgm:spPr/>
      <dgm:t>
        <a:bodyPr/>
        <a:lstStyle/>
        <a:p>
          <a:endParaRPr lang="en-US"/>
        </a:p>
      </dgm:t>
    </dgm:pt>
    <dgm:pt modelId="{441A8BD5-0A5A-4599-91B5-AFE02AE2FB2D}">
      <dgm:prSet phldrT="[Text]"/>
      <dgm:spPr/>
      <dgm:t>
        <a:bodyPr/>
        <a:lstStyle/>
        <a:p>
          <a:r>
            <a:rPr lang="en-US" dirty="0"/>
            <a:t>Corporate culture</a:t>
          </a:r>
        </a:p>
      </dgm:t>
    </dgm:pt>
    <dgm:pt modelId="{2F79F358-1DB3-4D55-8309-6F003D371A28}" type="parTrans" cxnId="{4CA98FFC-867C-4F2B-A515-EBB19F5AECDA}">
      <dgm:prSet/>
      <dgm:spPr/>
      <dgm:t>
        <a:bodyPr/>
        <a:lstStyle/>
        <a:p>
          <a:endParaRPr lang="en-US"/>
        </a:p>
      </dgm:t>
    </dgm:pt>
    <dgm:pt modelId="{F57B68FC-0D5F-4F0D-B98A-5ACC9B41439B}" type="sibTrans" cxnId="{4CA98FFC-867C-4F2B-A515-EBB19F5AECDA}">
      <dgm:prSet/>
      <dgm:spPr/>
      <dgm:t>
        <a:bodyPr/>
        <a:lstStyle/>
        <a:p>
          <a:endParaRPr lang="en-US"/>
        </a:p>
      </dgm:t>
    </dgm:pt>
    <dgm:pt modelId="{D80B2EC7-A4BE-4BBE-AB8B-92A26A82ED8E}">
      <dgm:prSet phldrT="[Text]"/>
      <dgm:spPr/>
      <dgm:t>
        <a:bodyPr/>
        <a:lstStyle/>
        <a:p>
          <a:r>
            <a:rPr lang="en-US" dirty="0"/>
            <a:t>Pipeline nurturing activities lacking</a:t>
          </a:r>
        </a:p>
      </dgm:t>
    </dgm:pt>
    <dgm:pt modelId="{8BBFE157-9C66-49FC-89EC-7584E21C6091}" type="parTrans" cxnId="{736059E8-839E-4595-B5D4-FD353CBEB985}">
      <dgm:prSet/>
      <dgm:spPr/>
      <dgm:t>
        <a:bodyPr/>
        <a:lstStyle/>
        <a:p>
          <a:endParaRPr lang="en-US"/>
        </a:p>
      </dgm:t>
    </dgm:pt>
    <dgm:pt modelId="{8FC984A8-963B-4387-9D52-95CCE9DC8DDD}" type="sibTrans" cxnId="{736059E8-839E-4595-B5D4-FD353CBEB985}">
      <dgm:prSet/>
      <dgm:spPr/>
      <dgm:t>
        <a:bodyPr/>
        <a:lstStyle/>
        <a:p>
          <a:endParaRPr lang="en-US"/>
        </a:p>
      </dgm:t>
    </dgm:pt>
    <dgm:pt modelId="{78907670-3F24-4B7E-B73C-02808FFBCA3D}">
      <dgm:prSet phldrT="[Text]"/>
      <dgm:spPr/>
      <dgm:t>
        <a:bodyPr/>
        <a:lstStyle/>
        <a:p>
          <a:r>
            <a:rPr lang="en-US" dirty="0"/>
            <a:t>Conscious and unconscious bias</a:t>
          </a:r>
        </a:p>
      </dgm:t>
    </dgm:pt>
    <dgm:pt modelId="{2E5D4EB3-5267-43B1-9A50-CCE7C8EE44B3}" type="parTrans" cxnId="{5FE8BB2A-18F1-42B2-B878-8DBC97758F64}">
      <dgm:prSet/>
      <dgm:spPr/>
      <dgm:t>
        <a:bodyPr/>
        <a:lstStyle/>
        <a:p>
          <a:endParaRPr lang="en-US"/>
        </a:p>
      </dgm:t>
    </dgm:pt>
    <dgm:pt modelId="{27BED940-DF0B-4772-9FFA-3837B8A93C32}" type="sibTrans" cxnId="{5FE8BB2A-18F1-42B2-B878-8DBC97758F64}">
      <dgm:prSet/>
      <dgm:spPr/>
      <dgm:t>
        <a:bodyPr/>
        <a:lstStyle/>
        <a:p>
          <a:endParaRPr lang="en-US"/>
        </a:p>
      </dgm:t>
    </dgm:pt>
    <dgm:pt modelId="{342AC511-1613-4447-A9D4-D4ADF393036F}" type="pres">
      <dgm:prSet presAssocID="{8401FD3C-0DDC-4A2C-8661-617AAC905C35}" presName="linearFlow" presStyleCnt="0">
        <dgm:presLayoutVars>
          <dgm:dir/>
          <dgm:animLvl val="lvl"/>
          <dgm:resizeHandles/>
        </dgm:presLayoutVars>
      </dgm:prSet>
      <dgm:spPr/>
    </dgm:pt>
    <dgm:pt modelId="{E361978A-5B4E-4E45-8122-4CEDDA998198}" type="pres">
      <dgm:prSet presAssocID="{FFCDB65A-389E-4D18-8850-CD2C92982A87}" presName="compositeNode" presStyleCnt="0">
        <dgm:presLayoutVars>
          <dgm:bulletEnabled val="1"/>
        </dgm:presLayoutVars>
      </dgm:prSet>
      <dgm:spPr/>
    </dgm:pt>
    <dgm:pt modelId="{E29409BA-B858-4BC9-BD5E-7A6ED2B10FDE}" type="pres">
      <dgm:prSet presAssocID="{FFCDB65A-389E-4D18-8850-CD2C92982A87}" presName="image" presStyleLbl="fgImgPlace1" presStyleIdx="0" presStyleCnt="3" custScaleX="44676"/>
      <dgm:spPr/>
    </dgm:pt>
    <dgm:pt modelId="{1B357666-FB2E-4DF8-B386-F80085D4B79A}" type="pres">
      <dgm:prSet presAssocID="{FFCDB65A-389E-4D18-8850-CD2C92982A87}" presName="childNode" presStyleLbl="node1" presStyleIdx="0" presStyleCnt="3">
        <dgm:presLayoutVars>
          <dgm:bulletEnabled val="1"/>
        </dgm:presLayoutVars>
      </dgm:prSet>
      <dgm:spPr/>
    </dgm:pt>
    <dgm:pt modelId="{E13E3DEC-239E-47A2-A130-67B96E6B34AD}" type="pres">
      <dgm:prSet presAssocID="{FFCDB65A-389E-4D18-8850-CD2C92982A87}" presName="parentNode" presStyleLbl="revTx" presStyleIdx="0" presStyleCnt="3">
        <dgm:presLayoutVars>
          <dgm:chMax val="0"/>
          <dgm:bulletEnabled val="1"/>
        </dgm:presLayoutVars>
      </dgm:prSet>
      <dgm:spPr/>
    </dgm:pt>
    <dgm:pt modelId="{807BE173-61C4-4A82-9DA0-58190FF02808}" type="pres">
      <dgm:prSet presAssocID="{C5AD5B07-CE29-4C72-9BC0-EF821AFC61BF}" presName="sibTrans" presStyleCnt="0"/>
      <dgm:spPr/>
    </dgm:pt>
    <dgm:pt modelId="{DEC8CDB1-7693-467C-9740-E5D647C898AC}" type="pres">
      <dgm:prSet presAssocID="{4B44DD51-7753-4DE4-A952-B5000FB9501C}" presName="compositeNode" presStyleCnt="0">
        <dgm:presLayoutVars>
          <dgm:bulletEnabled val="1"/>
        </dgm:presLayoutVars>
      </dgm:prSet>
      <dgm:spPr/>
    </dgm:pt>
    <dgm:pt modelId="{594143AD-A6D7-4399-AD4E-F256A2C86D81}" type="pres">
      <dgm:prSet presAssocID="{4B44DD51-7753-4DE4-A952-B5000FB9501C}" presName="image" presStyleLbl="fgImgPlace1" presStyleIdx="1" presStyleCnt="3" custScaleX="55698"/>
      <dgm:spPr/>
    </dgm:pt>
    <dgm:pt modelId="{5BB2EB9D-9FE9-440E-92AC-C5FA21284747}" type="pres">
      <dgm:prSet presAssocID="{4B44DD51-7753-4DE4-A952-B5000FB9501C}" presName="childNode" presStyleLbl="node1" presStyleIdx="1" presStyleCnt="3">
        <dgm:presLayoutVars>
          <dgm:bulletEnabled val="1"/>
        </dgm:presLayoutVars>
      </dgm:prSet>
      <dgm:spPr/>
    </dgm:pt>
    <dgm:pt modelId="{04220ECE-EA4A-43E7-91EB-E1DBC151994E}" type="pres">
      <dgm:prSet presAssocID="{4B44DD51-7753-4DE4-A952-B5000FB9501C}" presName="parentNode" presStyleLbl="revTx" presStyleIdx="1" presStyleCnt="3">
        <dgm:presLayoutVars>
          <dgm:chMax val="0"/>
          <dgm:bulletEnabled val="1"/>
        </dgm:presLayoutVars>
      </dgm:prSet>
      <dgm:spPr/>
    </dgm:pt>
    <dgm:pt modelId="{6D760D17-8567-4909-BB26-E9E3F28A59F4}" type="pres">
      <dgm:prSet presAssocID="{ECA650FF-82CD-42EC-900C-4DFCE49B5DA2}" presName="sibTrans" presStyleCnt="0"/>
      <dgm:spPr/>
    </dgm:pt>
    <dgm:pt modelId="{021E8FF5-4B94-4E77-A945-7CB012738F8F}" type="pres">
      <dgm:prSet presAssocID="{DDDC50C3-903A-4AA5-907A-12A443656199}" presName="compositeNode" presStyleCnt="0">
        <dgm:presLayoutVars>
          <dgm:bulletEnabled val="1"/>
        </dgm:presLayoutVars>
      </dgm:prSet>
      <dgm:spPr/>
    </dgm:pt>
    <dgm:pt modelId="{989F0D1C-3DC8-43E1-AAA7-0691ACD38170}" type="pres">
      <dgm:prSet presAssocID="{DDDC50C3-903A-4AA5-907A-12A443656199}" presName="image" presStyleLbl="fgImgPlace1" presStyleIdx="2" presStyleCnt="3" custScaleX="35411" custScaleY="101542" custLinFactNeighborX="5184" custLinFactNeighborY="-10785"/>
      <dgm:spPr/>
    </dgm:pt>
    <dgm:pt modelId="{5508ECF9-CC2A-42A9-AD5A-F2FE87D53772}" type="pres">
      <dgm:prSet presAssocID="{DDDC50C3-903A-4AA5-907A-12A443656199}" presName="childNode" presStyleLbl="node1" presStyleIdx="2" presStyleCnt="3" custLinFactNeighborX="3057" custLinFactNeighborY="-2055">
        <dgm:presLayoutVars>
          <dgm:bulletEnabled val="1"/>
        </dgm:presLayoutVars>
      </dgm:prSet>
      <dgm:spPr/>
    </dgm:pt>
    <dgm:pt modelId="{ABF3275B-B9FC-4274-94B9-5EF59EACA721}" type="pres">
      <dgm:prSet presAssocID="{DDDC50C3-903A-4AA5-907A-12A443656199}" presName="parentNode" presStyleLbl="revTx" presStyleIdx="2" presStyleCnt="3">
        <dgm:presLayoutVars>
          <dgm:chMax val="0"/>
          <dgm:bulletEnabled val="1"/>
        </dgm:presLayoutVars>
      </dgm:prSet>
      <dgm:spPr/>
    </dgm:pt>
  </dgm:ptLst>
  <dgm:cxnLst>
    <dgm:cxn modelId="{89866400-E110-4394-AFA1-24906D56D182}" srcId="{FFCDB65A-389E-4D18-8850-CD2C92982A87}" destId="{80F03BE3-8C6B-442E-BD19-374F025C8C44}" srcOrd="0" destOrd="0" parTransId="{0704E33B-9278-4CC0-A7C9-8E92FE9CE6FA}" sibTransId="{F769D0DE-C7A5-4FE5-B560-BEC321848B95}"/>
    <dgm:cxn modelId="{B212E206-8D84-46B5-86C0-AA847D7BE35E}" srcId="{DDDC50C3-903A-4AA5-907A-12A443656199}" destId="{1FC499D9-EB22-466C-91F2-6E15F21C67AD}" srcOrd="2" destOrd="0" parTransId="{ACA37E79-E089-4F76-8756-0ED7E7982A87}" sibTransId="{88484C6C-F159-4F21-BEFB-C83275522E2C}"/>
    <dgm:cxn modelId="{6056D017-C48F-4964-9E6A-08FA578AE263}" srcId="{4B44DD51-7753-4DE4-A952-B5000FB9501C}" destId="{DDE786B2-2235-454E-8323-19B9CB5D761B}" srcOrd="0" destOrd="0" parTransId="{8082E9F5-2AF1-4C52-894D-AA3110FF23EF}" sibTransId="{9ABD6741-E46A-420A-BAFA-F1689D23522F}"/>
    <dgm:cxn modelId="{9F4ED821-0523-41F2-B534-19BE913D314C}" type="presOf" srcId="{DDDC50C3-903A-4AA5-907A-12A443656199}" destId="{ABF3275B-B9FC-4274-94B9-5EF59EACA721}" srcOrd="0" destOrd="0" presId="urn:microsoft.com/office/officeart/2005/8/layout/hList2"/>
    <dgm:cxn modelId="{201F0C23-E234-4604-AB14-3839E1A2901D}" type="presOf" srcId="{441A8BD5-0A5A-4599-91B5-AFE02AE2FB2D}" destId="{5BB2EB9D-9FE9-440E-92AC-C5FA21284747}" srcOrd="0" destOrd="1" presId="urn:microsoft.com/office/officeart/2005/8/layout/hList2"/>
    <dgm:cxn modelId="{8A906F27-8931-4B71-B157-5D62467C27AF}" srcId="{8401FD3C-0DDC-4A2C-8661-617AAC905C35}" destId="{DDDC50C3-903A-4AA5-907A-12A443656199}" srcOrd="2" destOrd="0" parTransId="{BC78CC60-64D7-4490-87A4-7FA35EDAAAED}" sibTransId="{6B7D2C60-14CE-4BCB-BEF4-DF3FD24DC496}"/>
    <dgm:cxn modelId="{5FE8BB2A-18F1-42B2-B878-8DBC97758F64}" srcId="{FFCDB65A-389E-4D18-8850-CD2C92982A87}" destId="{78907670-3F24-4B7E-B73C-02808FFBCA3D}" srcOrd="1" destOrd="0" parTransId="{2E5D4EB3-5267-43B1-9A50-CCE7C8EE44B3}" sibTransId="{27BED940-DF0B-4772-9FFA-3837B8A93C32}"/>
    <dgm:cxn modelId="{4C3AB25B-D66A-40B0-A022-FB84BFE86EBD}" type="presOf" srcId="{8401FD3C-0DDC-4A2C-8661-617AAC905C35}" destId="{342AC511-1613-4447-A9D4-D4ADF393036F}" srcOrd="0" destOrd="0" presId="urn:microsoft.com/office/officeart/2005/8/layout/hList2"/>
    <dgm:cxn modelId="{E29BD45C-9ECE-42A2-9F35-C4453A426860}" srcId="{DDDC50C3-903A-4AA5-907A-12A443656199}" destId="{675E214E-640E-451B-90BD-D90E50FA8B14}" srcOrd="0" destOrd="0" parTransId="{18F2B2CF-4DA1-4C72-BBE3-501A560990F9}" sibTransId="{E20AA9EB-0A60-41F5-9E2C-B6B4C98533A9}"/>
    <dgm:cxn modelId="{DD2AC95F-63B3-4A39-A302-53A0393AAE70}" type="presOf" srcId="{1EF3A575-03D2-4DE9-BDE8-50AE89E8355F}" destId="{5508ECF9-CC2A-42A9-AD5A-F2FE87D53772}" srcOrd="0" destOrd="3" presId="urn:microsoft.com/office/officeart/2005/8/layout/hList2"/>
    <dgm:cxn modelId="{C784A151-441E-48AD-B9B9-53DD71CBFFA8}" srcId="{4B44DD51-7753-4DE4-A952-B5000FB9501C}" destId="{2EFC23AB-B846-47CC-9778-7E7FF1D60CCE}" srcOrd="3" destOrd="0" parTransId="{4E952441-4F5E-4C27-A7F8-0BD11D38C6DD}" sibTransId="{6F2B27E9-6ABA-464B-8CDB-E0B18FE26BE1}"/>
    <dgm:cxn modelId="{E5CDCF51-94C4-4BE9-85CC-54092A67F666}" type="presOf" srcId="{80F03BE3-8C6B-442E-BD19-374F025C8C44}" destId="{1B357666-FB2E-4DF8-B386-F80085D4B79A}" srcOrd="0" destOrd="0" presId="urn:microsoft.com/office/officeart/2005/8/layout/hList2"/>
    <dgm:cxn modelId="{41B27D79-9B39-4244-8010-7923955ADF06}" type="presOf" srcId="{1FC499D9-EB22-466C-91F2-6E15F21C67AD}" destId="{5508ECF9-CC2A-42A9-AD5A-F2FE87D53772}" srcOrd="0" destOrd="2" presId="urn:microsoft.com/office/officeart/2005/8/layout/hList2"/>
    <dgm:cxn modelId="{6B661F88-11DA-4C4B-94B1-4404A2C9CC31}" type="presOf" srcId="{2EFC23AB-B846-47CC-9778-7E7FF1D60CCE}" destId="{5BB2EB9D-9FE9-440E-92AC-C5FA21284747}" srcOrd="0" destOrd="3" presId="urn:microsoft.com/office/officeart/2005/8/layout/hList2"/>
    <dgm:cxn modelId="{C23D8A99-8FA4-4CB3-B1A6-2F1F914DC25B}" type="presOf" srcId="{FE2F4BD4-DE7F-4C48-8602-8A362C9555F3}" destId="{5508ECF9-CC2A-42A9-AD5A-F2FE87D53772}" srcOrd="0" destOrd="1" presId="urn:microsoft.com/office/officeart/2005/8/layout/hList2"/>
    <dgm:cxn modelId="{3C36929D-AB22-482F-9574-088A7A1A568D}" srcId="{DDDC50C3-903A-4AA5-907A-12A443656199}" destId="{FE2F4BD4-DE7F-4C48-8602-8A362C9555F3}" srcOrd="1" destOrd="0" parTransId="{B7C5EF37-0C91-4B77-ABD1-6A2214B024DE}" sibTransId="{20DF46DF-4CC2-4175-BFD6-A3797C2C9036}"/>
    <dgm:cxn modelId="{5A63D7A0-C665-48D4-9F94-3DD3F3F7D0F1}" type="presOf" srcId="{675E214E-640E-451B-90BD-D90E50FA8B14}" destId="{5508ECF9-CC2A-42A9-AD5A-F2FE87D53772}" srcOrd="0" destOrd="0" presId="urn:microsoft.com/office/officeart/2005/8/layout/hList2"/>
    <dgm:cxn modelId="{350DADAB-FE0F-417A-83BC-9A98D3538909}" srcId="{DDDC50C3-903A-4AA5-907A-12A443656199}" destId="{1EF3A575-03D2-4DE9-BDE8-50AE89E8355F}" srcOrd="3" destOrd="0" parTransId="{599E2E48-12FA-4464-A38E-ACFB88C3CF30}" sibTransId="{5368CF38-0235-4504-8008-2C4857840A43}"/>
    <dgm:cxn modelId="{3B4161B1-CC5E-4FA4-B1F7-C18402D38DB6}" type="presOf" srcId="{FFCDB65A-389E-4D18-8850-CD2C92982A87}" destId="{E13E3DEC-239E-47A2-A130-67B96E6B34AD}" srcOrd="0" destOrd="0" presId="urn:microsoft.com/office/officeart/2005/8/layout/hList2"/>
    <dgm:cxn modelId="{19C3AEB8-E915-429B-A80B-E45C82942623}" type="presOf" srcId="{D80B2EC7-A4BE-4BBE-AB8B-92A26A82ED8E}" destId="{5BB2EB9D-9FE9-440E-92AC-C5FA21284747}" srcOrd="0" destOrd="2" presId="urn:microsoft.com/office/officeart/2005/8/layout/hList2"/>
    <dgm:cxn modelId="{D7B875C1-9B54-456A-A3A6-C3A818DE6896}" srcId="{8401FD3C-0DDC-4A2C-8661-617AAC905C35}" destId="{4B44DD51-7753-4DE4-A952-B5000FB9501C}" srcOrd="1" destOrd="0" parTransId="{1D04DA48-AE3C-43D0-991B-532D08A4366F}" sibTransId="{ECA650FF-82CD-42EC-900C-4DFCE49B5DA2}"/>
    <dgm:cxn modelId="{D28029C6-402D-4E5D-B96F-B936352B8BA7}" srcId="{8401FD3C-0DDC-4A2C-8661-617AAC905C35}" destId="{FFCDB65A-389E-4D18-8850-CD2C92982A87}" srcOrd="0" destOrd="0" parTransId="{7A5A96F1-E4DC-4AAA-B776-791E93539BF7}" sibTransId="{C5AD5B07-CE29-4C72-9BC0-EF821AFC61BF}"/>
    <dgm:cxn modelId="{D5DF0BD7-9059-4DFE-A9DA-5FBA728BE45A}" type="presOf" srcId="{78907670-3F24-4B7E-B73C-02808FFBCA3D}" destId="{1B357666-FB2E-4DF8-B386-F80085D4B79A}" srcOrd="0" destOrd="1" presId="urn:microsoft.com/office/officeart/2005/8/layout/hList2"/>
    <dgm:cxn modelId="{736059E8-839E-4595-B5D4-FD353CBEB985}" srcId="{4B44DD51-7753-4DE4-A952-B5000FB9501C}" destId="{D80B2EC7-A4BE-4BBE-AB8B-92A26A82ED8E}" srcOrd="2" destOrd="0" parTransId="{8BBFE157-9C66-49FC-89EC-7584E21C6091}" sibTransId="{8FC984A8-963B-4387-9D52-95CCE9DC8DDD}"/>
    <dgm:cxn modelId="{D8C545EF-067C-48BF-B599-B7DC211A0640}" type="presOf" srcId="{DDE786B2-2235-454E-8323-19B9CB5D761B}" destId="{5BB2EB9D-9FE9-440E-92AC-C5FA21284747}" srcOrd="0" destOrd="0" presId="urn:microsoft.com/office/officeart/2005/8/layout/hList2"/>
    <dgm:cxn modelId="{4CA98FFC-867C-4F2B-A515-EBB19F5AECDA}" srcId="{4B44DD51-7753-4DE4-A952-B5000FB9501C}" destId="{441A8BD5-0A5A-4599-91B5-AFE02AE2FB2D}" srcOrd="1" destOrd="0" parTransId="{2F79F358-1DB3-4D55-8309-6F003D371A28}" sibTransId="{F57B68FC-0D5F-4F0D-B98A-5ACC9B41439B}"/>
    <dgm:cxn modelId="{2B6BE8FD-CF4E-4195-90A7-903D2BE45F4E}" type="presOf" srcId="{4B44DD51-7753-4DE4-A952-B5000FB9501C}" destId="{04220ECE-EA4A-43E7-91EB-E1DBC151994E}" srcOrd="0" destOrd="0" presId="urn:microsoft.com/office/officeart/2005/8/layout/hList2"/>
    <dgm:cxn modelId="{485A2586-7419-4609-8021-3BE4BD1F492D}" type="presParOf" srcId="{342AC511-1613-4447-A9D4-D4ADF393036F}" destId="{E361978A-5B4E-4E45-8122-4CEDDA998198}" srcOrd="0" destOrd="0" presId="urn:microsoft.com/office/officeart/2005/8/layout/hList2"/>
    <dgm:cxn modelId="{FB748D3F-78A6-4391-9F77-F7E3D7060EAD}" type="presParOf" srcId="{E361978A-5B4E-4E45-8122-4CEDDA998198}" destId="{E29409BA-B858-4BC9-BD5E-7A6ED2B10FDE}" srcOrd="0" destOrd="0" presId="urn:microsoft.com/office/officeart/2005/8/layout/hList2"/>
    <dgm:cxn modelId="{38A75BA1-6E87-4A54-90CB-F2F3E469A971}" type="presParOf" srcId="{E361978A-5B4E-4E45-8122-4CEDDA998198}" destId="{1B357666-FB2E-4DF8-B386-F80085D4B79A}" srcOrd="1" destOrd="0" presId="urn:microsoft.com/office/officeart/2005/8/layout/hList2"/>
    <dgm:cxn modelId="{50E7F101-9B81-4F90-A64B-81E3735B2D38}" type="presParOf" srcId="{E361978A-5B4E-4E45-8122-4CEDDA998198}" destId="{E13E3DEC-239E-47A2-A130-67B96E6B34AD}" srcOrd="2" destOrd="0" presId="urn:microsoft.com/office/officeart/2005/8/layout/hList2"/>
    <dgm:cxn modelId="{653744DD-0822-4FBB-A766-10BD38F034B7}" type="presParOf" srcId="{342AC511-1613-4447-A9D4-D4ADF393036F}" destId="{807BE173-61C4-4A82-9DA0-58190FF02808}" srcOrd="1" destOrd="0" presId="urn:microsoft.com/office/officeart/2005/8/layout/hList2"/>
    <dgm:cxn modelId="{6436CD50-AB48-4D29-8287-FBCB5D71011D}" type="presParOf" srcId="{342AC511-1613-4447-A9D4-D4ADF393036F}" destId="{DEC8CDB1-7693-467C-9740-E5D647C898AC}" srcOrd="2" destOrd="0" presId="urn:microsoft.com/office/officeart/2005/8/layout/hList2"/>
    <dgm:cxn modelId="{D3129CFA-6C19-465C-9C79-DFE2628F47E3}" type="presParOf" srcId="{DEC8CDB1-7693-467C-9740-E5D647C898AC}" destId="{594143AD-A6D7-4399-AD4E-F256A2C86D81}" srcOrd="0" destOrd="0" presId="urn:microsoft.com/office/officeart/2005/8/layout/hList2"/>
    <dgm:cxn modelId="{191BCE73-7A9C-4022-A285-98297AA889D8}" type="presParOf" srcId="{DEC8CDB1-7693-467C-9740-E5D647C898AC}" destId="{5BB2EB9D-9FE9-440E-92AC-C5FA21284747}" srcOrd="1" destOrd="0" presId="urn:microsoft.com/office/officeart/2005/8/layout/hList2"/>
    <dgm:cxn modelId="{5035D0B5-7BF0-4275-94D1-2F112ECB26C1}" type="presParOf" srcId="{DEC8CDB1-7693-467C-9740-E5D647C898AC}" destId="{04220ECE-EA4A-43E7-91EB-E1DBC151994E}" srcOrd="2" destOrd="0" presId="urn:microsoft.com/office/officeart/2005/8/layout/hList2"/>
    <dgm:cxn modelId="{9FE8A644-7FD1-4A48-8F84-75A308CC3D95}" type="presParOf" srcId="{342AC511-1613-4447-A9D4-D4ADF393036F}" destId="{6D760D17-8567-4909-BB26-E9E3F28A59F4}" srcOrd="3" destOrd="0" presId="urn:microsoft.com/office/officeart/2005/8/layout/hList2"/>
    <dgm:cxn modelId="{87050A26-53AD-4550-8FFD-06906DE49E82}" type="presParOf" srcId="{342AC511-1613-4447-A9D4-D4ADF393036F}" destId="{021E8FF5-4B94-4E77-A945-7CB012738F8F}" srcOrd="4" destOrd="0" presId="urn:microsoft.com/office/officeart/2005/8/layout/hList2"/>
    <dgm:cxn modelId="{FB7810B6-E330-4997-A646-9980F451A46B}" type="presParOf" srcId="{021E8FF5-4B94-4E77-A945-7CB012738F8F}" destId="{989F0D1C-3DC8-43E1-AAA7-0691ACD38170}" srcOrd="0" destOrd="0" presId="urn:microsoft.com/office/officeart/2005/8/layout/hList2"/>
    <dgm:cxn modelId="{C72E8E02-EC3F-46FE-80F7-7E853B3829A3}" type="presParOf" srcId="{021E8FF5-4B94-4E77-A945-7CB012738F8F}" destId="{5508ECF9-CC2A-42A9-AD5A-F2FE87D53772}" srcOrd="1" destOrd="0" presId="urn:microsoft.com/office/officeart/2005/8/layout/hList2"/>
    <dgm:cxn modelId="{ADA3013C-1A9E-464B-B67B-61FAF3007823}" type="presParOf" srcId="{021E8FF5-4B94-4E77-A945-7CB012738F8F}" destId="{ABF3275B-B9FC-4274-94B9-5EF59EACA72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7D13C0-B3CA-4EE2-9E7B-C4017AB23414}"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GB"/>
        </a:p>
      </dgm:t>
    </dgm:pt>
    <dgm:pt modelId="{07556840-0759-40F7-996C-D014FA5A5C37}">
      <dgm:prSet phldrT="[Text]" custT="1"/>
      <dgm:spPr/>
      <dgm:t>
        <a:bodyPr/>
        <a:lstStyle/>
        <a:p>
          <a:r>
            <a:rPr lang="en-GB" altLang="en-US" sz="1200" b="1" dirty="0">
              <a:solidFill>
                <a:schemeClr val="accent5">
                  <a:lumMod val="10000"/>
                </a:schemeClr>
              </a:solidFill>
              <a:latin typeface="Calibri" panose="020F0502020204030204" pitchFamily="34" charset="0"/>
            </a:rPr>
            <a:t>Positive Action</a:t>
          </a:r>
          <a:endParaRPr lang="en-GB" sz="1200" dirty="0">
            <a:solidFill>
              <a:schemeClr val="accent5">
                <a:lumMod val="10000"/>
              </a:schemeClr>
            </a:solidFill>
          </a:endParaRPr>
        </a:p>
      </dgm:t>
    </dgm:pt>
    <dgm:pt modelId="{9A097266-D030-4E01-A0AF-7399AB9734ED}" type="parTrans" cxnId="{B9497CB0-A1DD-4843-B34B-25DFD7FC6245}">
      <dgm:prSet/>
      <dgm:spPr/>
      <dgm:t>
        <a:bodyPr/>
        <a:lstStyle/>
        <a:p>
          <a:endParaRPr lang="en-GB"/>
        </a:p>
      </dgm:t>
    </dgm:pt>
    <dgm:pt modelId="{5F17C6BB-4190-4500-81C8-0DA8F07E7BE6}" type="sibTrans" cxnId="{B9497CB0-A1DD-4843-B34B-25DFD7FC624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10F3C406-82D5-4A0F-8C9D-BF6FF266F1FE}">
      <dgm:prSet phldrT="[Text]" custT="1"/>
      <dgm:spPr/>
      <dgm:t>
        <a:bodyPr/>
        <a:lstStyle/>
        <a:p>
          <a:pPr>
            <a:buFont typeface="Wingdings" panose="05000000000000000000" pitchFamily="2" charset="2"/>
            <a:buNone/>
          </a:pPr>
          <a:r>
            <a:rPr lang="en-GB" altLang="en-US" sz="1200" b="1" dirty="0">
              <a:solidFill>
                <a:schemeClr val="accent5">
                  <a:lumMod val="10000"/>
                </a:schemeClr>
              </a:solidFill>
              <a:latin typeface="Calibri" panose="020F0502020204030204" pitchFamily="34" charset="0"/>
            </a:rPr>
            <a:t>Take some risks</a:t>
          </a:r>
          <a:endParaRPr lang="en-GB" sz="1200" dirty="0">
            <a:solidFill>
              <a:schemeClr val="accent5">
                <a:lumMod val="10000"/>
              </a:schemeClr>
            </a:solidFill>
          </a:endParaRPr>
        </a:p>
      </dgm:t>
    </dgm:pt>
    <dgm:pt modelId="{90FD0473-D16B-49F7-8739-B3CF8EEEFA6C}" type="parTrans" cxnId="{1CB74A6F-C024-4AC7-AAB6-B04EF3899573}">
      <dgm:prSet/>
      <dgm:spPr/>
      <dgm:t>
        <a:bodyPr/>
        <a:lstStyle/>
        <a:p>
          <a:endParaRPr lang="en-GB"/>
        </a:p>
      </dgm:t>
    </dgm:pt>
    <dgm:pt modelId="{928FDB89-3D19-4CC0-A49E-B7EA8BA488DC}" type="sibTrans" cxnId="{1CB74A6F-C024-4AC7-AAB6-B04EF3899573}">
      <dgm:prSet/>
      <dgm:spPr>
        <a:blipFill>
          <a:blip xmlns:r="http://schemas.openxmlformats.org/officeDocument/2006/relationships" r:embed="rId2"/>
          <a:srcRect/>
          <a:stretch>
            <a:fillRect l="-21000" r="-21000"/>
          </a:stretch>
        </a:blipFill>
      </dgm:spPr>
      <dgm:t>
        <a:bodyPr/>
        <a:lstStyle/>
        <a:p>
          <a:endParaRPr lang="en-GB"/>
        </a:p>
      </dgm:t>
    </dgm:pt>
    <dgm:pt modelId="{318D0D08-4EBC-406B-9F5A-44C4C6B5D73D}">
      <dgm:prSet custT="1"/>
      <dgm:spPr/>
      <dgm:t>
        <a:bodyPr/>
        <a:lstStyle/>
        <a:p>
          <a:r>
            <a:rPr lang="en-GB" sz="1100" b="1" dirty="0">
              <a:solidFill>
                <a:schemeClr val="accent5">
                  <a:lumMod val="10000"/>
                </a:schemeClr>
              </a:solidFill>
            </a:rPr>
            <a:t>Challenge your recruiters</a:t>
          </a:r>
        </a:p>
      </dgm:t>
    </dgm:pt>
    <dgm:pt modelId="{A0172779-15E6-490D-B332-99E708BE9A75}" type="parTrans" cxnId="{0A85AF67-C292-40DB-B66E-98E6D6C7DD08}">
      <dgm:prSet/>
      <dgm:spPr/>
      <dgm:t>
        <a:bodyPr/>
        <a:lstStyle/>
        <a:p>
          <a:endParaRPr lang="en-GB"/>
        </a:p>
      </dgm:t>
    </dgm:pt>
    <dgm:pt modelId="{64E6BC4D-6F34-4769-A143-29595691AE74}" type="sibTrans" cxnId="{0A85AF67-C292-40DB-B66E-98E6D6C7DD08}">
      <dgm:prSet/>
      <dgm:spPr/>
      <dgm:t>
        <a:bodyPr/>
        <a:lstStyle/>
        <a:p>
          <a:endParaRPr lang="en-GB"/>
        </a:p>
      </dgm:t>
    </dgm:pt>
    <dgm:pt modelId="{B4FA8F83-5255-44F2-A3BD-7CDC0E6C91FD}">
      <dgm:prSet custT="1"/>
      <dgm:spPr/>
      <dgm:t>
        <a:bodyPr/>
        <a:lstStyle/>
        <a:p>
          <a:r>
            <a:rPr lang="en-GB" altLang="en-US" sz="1100" b="1" dirty="0">
              <a:solidFill>
                <a:schemeClr val="accent5">
                  <a:lumMod val="10000"/>
                </a:schemeClr>
              </a:solidFill>
              <a:latin typeface="Calibri" panose="020F0502020204030204" pitchFamily="34" charset="0"/>
            </a:rPr>
            <a:t>Educate the Hiring managers and address stereotypes</a:t>
          </a:r>
          <a:endParaRPr lang="en-GB" sz="1100" dirty="0">
            <a:solidFill>
              <a:schemeClr val="accent5">
                <a:lumMod val="10000"/>
              </a:schemeClr>
            </a:solidFill>
          </a:endParaRPr>
        </a:p>
      </dgm:t>
    </dgm:pt>
    <dgm:pt modelId="{452D4F03-A0B6-4887-9338-AD4B93A438A2}" type="parTrans" cxnId="{0AFC4BE7-3A2B-431E-80F2-6073AC4F37B6}">
      <dgm:prSet/>
      <dgm:spPr/>
      <dgm:t>
        <a:bodyPr/>
        <a:lstStyle/>
        <a:p>
          <a:endParaRPr lang="en-GB"/>
        </a:p>
      </dgm:t>
    </dgm:pt>
    <dgm:pt modelId="{9B218D14-792F-4974-A030-FC7424E19742}" type="sibTrans" cxnId="{0AFC4BE7-3A2B-431E-80F2-6073AC4F37B6}">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en-GB"/>
        </a:p>
      </dgm:t>
    </dgm:pt>
    <dgm:pt modelId="{B92F2BE2-A51F-4949-8949-DD13993A68D0}">
      <dgm:prSet custT="1"/>
      <dgm:spPr/>
      <dgm:t>
        <a:bodyPr/>
        <a:lstStyle/>
        <a:p>
          <a:r>
            <a:rPr lang="en-GB" sz="1100" b="1" dirty="0">
              <a:solidFill>
                <a:schemeClr val="accent5">
                  <a:lumMod val="10000"/>
                </a:schemeClr>
              </a:solidFill>
            </a:rPr>
            <a:t>Supporting policies on CVs, Interviewing, Assessment</a:t>
          </a:r>
        </a:p>
      </dgm:t>
    </dgm:pt>
    <dgm:pt modelId="{29A9FC32-8DD5-45E2-9DE3-91C13742E7C0}" type="parTrans" cxnId="{BB3624E1-6148-4CDA-A475-6EE9681258B1}">
      <dgm:prSet/>
      <dgm:spPr/>
      <dgm:t>
        <a:bodyPr/>
        <a:lstStyle/>
        <a:p>
          <a:endParaRPr lang="en-GB"/>
        </a:p>
      </dgm:t>
    </dgm:pt>
    <dgm:pt modelId="{B8829C7F-4A40-4983-89FE-70D50EF5E3DA}" type="sibTrans" cxnId="{BB3624E1-6148-4CDA-A475-6EE9681258B1}">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62BFAC46-8BCB-4DE2-8094-025D74842A29}">
      <dgm:prSet custT="1"/>
      <dgm:spPr/>
      <dgm:t>
        <a:bodyPr/>
        <a:lstStyle/>
        <a:p>
          <a:r>
            <a:rPr lang="en-GB" sz="1100" b="1" dirty="0">
              <a:solidFill>
                <a:schemeClr val="accent5">
                  <a:lumMod val="10000"/>
                </a:schemeClr>
              </a:solidFill>
            </a:rPr>
            <a:t>Advertising and Job Specs</a:t>
          </a:r>
        </a:p>
      </dgm:t>
    </dgm:pt>
    <dgm:pt modelId="{0E3231C6-C3E5-4D9E-9256-39C870498409}" type="parTrans" cxnId="{341AC838-DA01-43B5-87FC-DEC2A43BACE3}">
      <dgm:prSet/>
      <dgm:spPr/>
      <dgm:t>
        <a:bodyPr/>
        <a:lstStyle/>
        <a:p>
          <a:endParaRPr lang="en-GB"/>
        </a:p>
      </dgm:t>
    </dgm:pt>
    <dgm:pt modelId="{27742C8A-5F1F-4AD1-A307-8D0D697A901C}" type="sibTrans" cxnId="{341AC838-DA01-43B5-87FC-DEC2A43BACE3}">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t>
        <a:bodyPr/>
        <a:lstStyle/>
        <a:p>
          <a:endParaRPr lang="en-GB"/>
        </a:p>
      </dgm:t>
    </dgm:pt>
    <dgm:pt modelId="{858F0C6A-8732-4849-881C-AAE9358DDC0D}" type="pres">
      <dgm:prSet presAssocID="{957D13C0-B3CA-4EE2-9E7B-C4017AB23414}" presName="Name0" presStyleCnt="0">
        <dgm:presLayoutVars>
          <dgm:chMax val="7"/>
          <dgm:chPref val="7"/>
          <dgm:dir/>
        </dgm:presLayoutVars>
      </dgm:prSet>
      <dgm:spPr/>
    </dgm:pt>
    <dgm:pt modelId="{C8CED1EE-DA8F-4368-B0DC-9FDDFF7DAC7F}" type="pres">
      <dgm:prSet presAssocID="{957D13C0-B3CA-4EE2-9E7B-C4017AB23414}" presName="dot1" presStyleLbl="alignNode1" presStyleIdx="0" presStyleCnt="17"/>
      <dgm:spPr/>
    </dgm:pt>
    <dgm:pt modelId="{374CD98B-F0A8-4D24-B250-C9EDAD598A55}" type="pres">
      <dgm:prSet presAssocID="{957D13C0-B3CA-4EE2-9E7B-C4017AB23414}" presName="dot2" presStyleLbl="alignNode1" presStyleIdx="1" presStyleCnt="17"/>
      <dgm:spPr/>
    </dgm:pt>
    <dgm:pt modelId="{B5CB08E4-8827-4B5D-840E-47F2B70C6732}" type="pres">
      <dgm:prSet presAssocID="{957D13C0-B3CA-4EE2-9E7B-C4017AB23414}" presName="dot3" presStyleLbl="alignNode1" presStyleIdx="2" presStyleCnt="17"/>
      <dgm:spPr/>
    </dgm:pt>
    <dgm:pt modelId="{1452B0B5-6F27-402B-84EA-A9D4AEA50AA8}" type="pres">
      <dgm:prSet presAssocID="{957D13C0-B3CA-4EE2-9E7B-C4017AB23414}" presName="dot4" presStyleLbl="alignNode1" presStyleIdx="3" presStyleCnt="17"/>
      <dgm:spPr/>
    </dgm:pt>
    <dgm:pt modelId="{DD37B254-44B3-4942-BB68-0A0EC667C7E7}" type="pres">
      <dgm:prSet presAssocID="{957D13C0-B3CA-4EE2-9E7B-C4017AB23414}" presName="dot5" presStyleLbl="alignNode1" presStyleIdx="4" presStyleCnt="17"/>
      <dgm:spPr/>
    </dgm:pt>
    <dgm:pt modelId="{559467DE-482A-4071-B5B3-BC48249FBF19}" type="pres">
      <dgm:prSet presAssocID="{957D13C0-B3CA-4EE2-9E7B-C4017AB23414}" presName="dot6" presStyleLbl="alignNode1" presStyleIdx="5" presStyleCnt="17"/>
      <dgm:spPr/>
    </dgm:pt>
    <dgm:pt modelId="{4B2BEF0B-F591-479D-A710-E006A3865385}" type="pres">
      <dgm:prSet presAssocID="{957D13C0-B3CA-4EE2-9E7B-C4017AB23414}" presName="dot7" presStyleLbl="alignNode1" presStyleIdx="6" presStyleCnt="17"/>
      <dgm:spPr/>
    </dgm:pt>
    <dgm:pt modelId="{42685685-987F-4F8D-89DE-9FA562F95F00}" type="pres">
      <dgm:prSet presAssocID="{957D13C0-B3CA-4EE2-9E7B-C4017AB23414}" presName="dot8" presStyleLbl="alignNode1" presStyleIdx="7" presStyleCnt="17"/>
      <dgm:spPr/>
    </dgm:pt>
    <dgm:pt modelId="{F8E5BF1A-ACF3-45FA-BCEE-7C4A9CE67A7F}" type="pres">
      <dgm:prSet presAssocID="{957D13C0-B3CA-4EE2-9E7B-C4017AB23414}" presName="dot9" presStyleLbl="alignNode1" presStyleIdx="8" presStyleCnt="17"/>
      <dgm:spPr/>
    </dgm:pt>
    <dgm:pt modelId="{96618F6B-1DEC-472D-BDC3-31586F641EA6}" type="pres">
      <dgm:prSet presAssocID="{957D13C0-B3CA-4EE2-9E7B-C4017AB23414}" presName="dot10" presStyleLbl="alignNode1" presStyleIdx="9" presStyleCnt="17"/>
      <dgm:spPr/>
    </dgm:pt>
    <dgm:pt modelId="{0998E91E-F632-44E9-8D07-42DBB079C3B7}" type="pres">
      <dgm:prSet presAssocID="{957D13C0-B3CA-4EE2-9E7B-C4017AB23414}" presName="dotArrow1" presStyleLbl="alignNode1" presStyleIdx="10" presStyleCnt="17"/>
      <dgm:spPr/>
    </dgm:pt>
    <dgm:pt modelId="{9777F16B-73DC-440B-9CB6-151B8480572A}" type="pres">
      <dgm:prSet presAssocID="{957D13C0-B3CA-4EE2-9E7B-C4017AB23414}" presName="dotArrow2" presStyleLbl="alignNode1" presStyleIdx="11" presStyleCnt="17"/>
      <dgm:spPr/>
    </dgm:pt>
    <dgm:pt modelId="{C412855A-CB5C-41EE-99B3-1849EFA3CE98}" type="pres">
      <dgm:prSet presAssocID="{957D13C0-B3CA-4EE2-9E7B-C4017AB23414}" presName="dotArrow3" presStyleLbl="alignNode1" presStyleIdx="12" presStyleCnt="17"/>
      <dgm:spPr/>
    </dgm:pt>
    <dgm:pt modelId="{BD050701-9E4E-4F06-BAE3-797FE0CC051F}" type="pres">
      <dgm:prSet presAssocID="{957D13C0-B3CA-4EE2-9E7B-C4017AB23414}" presName="dotArrow4" presStyleLbl="alignNode1" presStyleIdx="13" presStyleCnt="17"/>
      <dgm:spPr/>
    </dgm:pt>
    <dgm:pt modelId="{1388C518-A0C8-4DF4-AA55-B4CE758055BC}" type="pres">
      <dgm:prSet presAssocID="{957D13C0-B3CA-4EE2-9E7B-C4017AB23414}" presName="dotArrow5" presStyleLbl="alignNode1" presStyleIdx="14" presStyleCnt="17"/>
      <dgm:spPr/>
    </dgm:pt>
    <dgm:pt modelId="{22366EBF-05A3-4DC8-8F6C-441E7337E5DD}" type="pres">
      <dgm:prSet presAssocID="{957D13C0-B3CA-4EE2-9E7B-C4017AB23414}" presName="dotArrow6" presStyleLbl="alignNode1" presStyleIdx="15" presStyleCnt="17"/>
      <dgm:spPr/>
    </dgm:pt>
    <dgm:pt modelId="{2CA377E2-C369-49F0-9864-8E3BBC8E7424}" type="pres">
      <dgm:prSet presAssocID="{957D13C0-B3CA-4EE2-9E7B-C4017AB23414}" presName="dotArrow7" presStyleLbl="alignNode1" presStyleIdx="16" presStyleCnt="17"/>
      <dgm:spPr/>
    </dgm:pt>
    <dgm:pt modelId="{37E16130-80ED-48AD-B748-B66A88F1A2F5}" type="pres">
      <dgm:prSet presAssocID="{07556840-0759-40F7-996C-D014FA5A5C37}" presName="parTx1" presStyleLbl="node1" presStyleIdx="0" presStyleCnt="6" custScaleX="145560" custLinFactNeighborX="25424" custLinFactNeighborY="8358"/>
      <dgm:spPr/>
    </dgm:pt>
    <dgm:pt modelId="{C2D772A8-8774-4216-BC6C-1D9EB8946F5F}" type="pres">
      <dgm:prSet presAssocID="{5F17C6BB-4190-4500-81C8-0DA8F07E7BE6}" presName="picture1" presStyleCnt="0"/>
      <dgm:spPr/>
    </dgm:pt>
    <dgm:pt modelId="{71DD3DD2-E073-48B8-820B-45EF467FB48D}" type="pres">
      <dgm:prSet presAssocID="{5F17C6BB-4190-4500-81C8-0DA8F07E7BE6}" presName="imageRepeatNode" presStyleLbl="fgImgPlace1" presStyleIdx="0" presStyleCnt="6"/>
      <dgm:spPr/>
    </dgm:pt>
    <dgm:pt modelId="{D660F46F-E26C-473E-8363-6BAE79C9A024}" type="pres">
      <dgm:prSet presAssocID="{10F3C406-82D5-4A0F-8C9D-BF6FF266F1FE}" presName="parTx2" presStyleLbl="node1" presStyleIdx="1" presStyleCnt="6" custScaleX="134844" custLinFactNeighborX="20328" custLinFactNeighborY="3812"/>
      <dgm:spPr/>
    </dgm:pt>
    <dgm:pt modelId="{78E061BB-41A8-4B29-8DFB-8EA9C21A96F2}" type="pres">
      <dgm:prSet presAssocID="{928FDB89-3D19-4CC0-A49E-B7EA8BA488DC}" presName="picture2" presStyleCnt="0"/>
      <dgm:spPr/>
    </dgm:pt>
    <dgm:pt modelId="{8C90C93A-AD55-4E19-93FD-B925EAEE63DE}" type="pres">
      <dgm:prSet presAssocID="{928FDB89-3D19-4CC0-A49E-B7EA8BA488DC}" presName="imageRepeatNode" presStyleLbl="fgImgPlace1" presStyleIdx="1" presStyleCnt="6"/>
      <dgm:spPr/>
    </dgm:pt>
    <dgm:pt modelId="{9E09551A-66A7-437C-A0D7-4736B5D81CCA}" type="pres">
      <dgm:prSet presAssocID="{318D0D08-4EBC-406B-9F5A-44C4C6B5D73D}" presName="parTx3" presStyleLbl="node1" presStyleIdx="2" presStyleCnt="6" custScaleX="144380" custLinFactNeighborX="36797" custLinFactNeighborY="-296"/>
      <dgm:spPr/>
    </dgm:pt>
    <dgm:pt modelId="{91989089-962A-4565-830A-9E1C756FBEC3}" type="pres">
      <dgm:prSet presAssocID="{64E6BC4D-6F34-4769-A143-29595691AE74}" presName="picture3" presStyleCnt="0"/>
      <dgm:spPr/>
    </dgm:pt>
    <dgm:pt modelId="{A0D36B22-0EC3-445D-8386-4EA6F2AD5AB9}" type="pres">
      <dgm:prSet presAssocID="{64E6BC4D-6F34-4769-A143-29595691AE74}" presName="imageRepeatNode" presStyleLbl="fgImgPlace1" presStyleIdx="2" presStyleCnt="6"/>
      <dgm:spPr/>
    </dgm:pt>
    <dgm:pt modelId="{A1D35548-1127-4D48-AB60-21BC3C51D96B}" type="pres">
      <dgm:prSet presAssocID="{B4FA8F83-5255-44F2-A3BD-7CDC0E6C91FD}" presName="parTx4" presStyleLbl="node1" presStyleIdx="3" presStyleCnt="6" custScaleX="148078" custLinFactNeighborX="21673" custLinFactNeighborY="-5086"/>
      <dgm:spPr/>
    </dgm:pt>
    <dgm:pt modelId="{279D3364-5935-4000-961A-29CED0ED7486}" type="pres">
      <dgm:prSet presAssocID="{9B218D14-792F-4974-A030-FC7424E19742}" presName="picture4" presStyleCnt="0"/>
      <dgm:spPr/>
    </dgm:pt>
    <dgm:pt modelId="{FEE96E8A-671C-4031-9C05-945FCBD94F4E}" type="pres">
      <dgm:prSet presAssocID="{9B218D14-792F-4974-A030-FC7424E19742}" presName="imageRepeatNode" presStyleLbl="fgImgPlace1" presStyleIdx="3" presStyleCnt="6"/>
      <dgm:spPr/>
    </dgm:pt>
    <dgm:pt modelId="{08085AD3-70E1-4E44-955F-BA3A8FE6E193}" type="pres">
      <dgm:prSet presAssocID="{62BFAC46-8BCB-4DE2-8094-025D74842A29}" presName="parTx5" presStyleLbl="node1" presStyleIdx="4" presStyleCnt="6" custScaleX="142914" custLinFactNeighborX="25362" custLinFactNeighborY="6871"/>
      <dgm:spPr/>
    </dgm:pt>
    <dgm:pt modelId="{BF2B178D-1057-4F4B-A732-FFF79D4EC95C}" type="pres">
      <dgm:prSet presAssocID="{27742C8A-5F1F-4AD1-A307-8D0D697A901C}" presName="picture5" presStyleCnt="0"/>
      <dgm:spPr/>
    </dgm:pt>
    <dgm:pt modelId="{2D52B97F-FDD8-413E-A84D-1D60327F0327}" type="pres">
      <dgm:prSet presAssocID="{27742C8A-5F1F-4AD1-A307-8D0D697A901C}" presName="imageRepeatNode" presStyleLbl="fgImgPlace1" presStyleIdx="4" presStyleCnt="6"/>
      <dgm:spPr/>
    </dgm:pt>
    <dgm:pt modelId="{A8F7E715-3277-4E92-B1E2-7AC5DB3E938A}" type="pres">
      <dgm:prSet presAssocID="{B92F2BE2-A51F-4949-8949-DD13993A68D0}" presName="parTx6" presStyleLbl="node1" presStyleIdx="5" presStyleCnt="6" custScaleX="144575" custLinFactNeighborX="28541" custLinFactNeighborY="12621"/>
      <dgm:spPr/>
    </dgm:pt>
    <dgm:pt modelId="{519F4C2D-8A60-4B88-8CF4-1234F0C9B145}" type="pres">
      <dgm:prSet presAssocID="{B8829C7F-4A40-4983-89FE-70D50EF5E3DA}" presName="picture6" presStyleCnt="0"/>
      <dgm:spPr/>
    </dgm:pt>
    <dgm:pt modelId="{3669140D-4287-49B1-9D70-7E977F06CDB6}" type="pres">
      <dgm:prSet presAssocID="{B8829C7F-4A40-4983-89FE-70D50EF5E3DA}" presName="imageRepeatNode" presStyleLbl="fgImgPlace1" presStyleIdx="5" presStyleCnt="6"/>
      <dgm:spPr/>
    </dgm:pt>
  </dgm:ptLst>
  <dgm:cxnLst>
    <dgm:cxn modelId="{B812500D-3DBB-41B1-878C-6409502DA94E}" type="presOf" srcId="{07556840-0759-40F7-996C-D014FA5A5C37}" destId="{37E16130-80ED-48AD-B748-B66A88F1A2F5}" srcOrd="0" destOrd="0" presId="urn:microsoft.com/office/officeart/2008/layout/AscendingPictureAccentProcess"/>
    <dgm:cxn modelId="{ACE9150F-1568-425E-9D51-8723ADE3C851}" type="presOf" srcId="{B8829C7F-4A40-4983-89FE-70D50EF5E3DA}" destId="{3669140D-4287-49B1-9D70-7E977F06CDB6}" srcOrd="0" destOrd="0" presId="urn:microsoft.com/office/officeart/2008/layout/AscendingPictureAccentProcess"/>
    <dgm:cxn modelId="{19E7D927-09CE-491F-9F18-C1B0F3CC3E84}" type="presOf" srcId="{62BFAC46-8BCB-4DE2-8094-025D74842A29}" destId="{08085AD3-70E1-4E44-955F-BA3A8FE6E193}" srcOrd="0" destOrd="0" presId="urn:microsoft.com/office/officeart/2008/layout/AscendingPictureAccentProcess"/>
    <dgm:cxn modelId="{EB0AE22A-15F7-452D-B4E9-7BE6ACDF7C74}" type="presOf" srcId="{B92F2BE2-A51F-4949-8949-DD13993A68D0}" destId="{A8F7E715-3277-4E92-B1E2-7AC5DB3E938A}" srcOrd="0" destOrd="0" presId="urn:microsoft.com/office/officeart/2008/layout/AscendingPictureAccentProcess"/>
    <dgm:cxn modelId="{B662CC2B-65C4-4851-BB5D-FAC78534BF12}" type="presOf" srcId="{5F17C6BB-4190-4500-81C8-0DA8F07E7BE6}" destId="{71DD3DD2-E073-48B8-820B-45EF467FB48D}" srcOrd="0" destOrd="0" presId="urn:microsoft.com/office/officeart/2008/layout/AscendingPictureAccentProcess"/>
    <dgm:cxn modelId="{341AC838-DA01-43B5-87FC-DEC2A43BACE3}" srcId="{957D13C0-B3CA-4EE2-9E7B-C4017AB23414}" destId="{62BFAC46-8BCB-4DE2-8094-025D74842A29}" srcOrd="4" destOrd="0" parTransId="{0E3231C6-C3E5-4D9E-9256-39C870498409}" sibTransId="{27742C8A-5F1F-4AD1-A307-8D0D697A901C}"/>
    <dgm:cxn modelId="{9CED6360-5086-44CF-8853-6D6F77BB6BBE}" type="presOf" srcId="{9B218D14-792F-4974-A030-FC7424E19742}" destId="{FEE96E8A-671C-4031-9C05-945FCBD94F4E}" srcOrd="0" destOrd="0" presId="urn:microsoft.com/office/officeart/2008/layout/AscendingPictureAccentProcess"/>
    <dgm:cxn modelId="{F34B2E63-449E-4985-87AB-88E5ED2B65C9}" type="presOf" srcId="{64E6BC4D-6F34-4769-A143-29595691AE74}" destId="{A0D36B22-0EC3-445D-8386-4EA6F2AD5AB9}" srcOrd="0" destOrd="0" presId="urn:microsoft.com/office/officeart/2008/layout/AscendingPictureAccentProcess"/>
    <dgm:cxn modelId="{46396C66-DB79-4E75-883D-D279B05F1381}" type="presOf" srcId="{10F3C406-82D5-4A0F-8C9D-BF6FF266F1FE}" destId="{D660F46F-E26C-473E-8363-6BAE79C9A024}" srcOrd="0" destOrd="0" presId="urn:microsoft.com/office/officeart/2008/layout/AscendingPictureAccentProcess"/>
    <dgm:cxn modelId="{0A85AF67-C292-40DB-B66E-98E6D6C7DD08}" srcId="{957D13C0-B3CA-4EE2-9E7B-C4017AB23414}" destId="{318D0D08-4EBC-406B-9F5A-44C4C6B5D73D}" srcOrd="2" destOrd="0" parTransId="{A0172779-15E6-490D-B332-99E708BE9A75}" sibTransId="{64E6BC4D-6F34-4769-A143-29595691AE74}"/>
    <dgm:cxn modelId="{1CB74A6F-C024-4AC7-AAB6-B04EF3899573}" srcId="{957D13C0-B3CA-4EE2-9E7B-C4017AB23414}" destId="{10F3C406-82D5-4A0F-8C9D-BF6FF266F1FE}" srcOrd="1" destOrd="0" parTransId="{90FD0473-D16B-49F7-8739-B3CF8EEEFA6C}" sibTransId="{928FDB89-3D19-4CC0-A49E-B7EA8BA488DC}"/>
    <dgm:cxn modelId="{762DA878-69B1-4D18-A474-0CA8F0595E7F}" type="presOf" srcId="{957D13C0-B3CA-4EE2-9E7B-C4017AB23414}" destId="{858F0C6A-8732-4849-881C-AAE9358DDC0D}" srcOrd="0" destOrd="0" presId="urn:microsoft.com/office/officeart/2008/layout/AscendingPictureAccentProcess"/>
    <dgm:cxn modelId="{212163A9-F2CE-421B-A0AE-819ED21E0112}" type="presOf" srcId="{B4FA8F83-5255-44F2-A3BD-7CDC0E6C91FD}" destId="{A1D35548-1127-4D48-AB60-21BC3C51D96B}" srcOrd="0" destOrd="0" presId="urn:microsoft.com/office/officeart/2008/layout/AscendingPictureAccentProcess"/>
    <dgm:cxn modelId="{B9497CB0-A1DD-4843-B34B-25DFD7FC6245}" srcId="{957D13C0-B3CA-4EE2-9E7B-C4017AB23414}" destId="{07556840-0759-40F7-996C-D014FA5A5C37}" srcOrd="0" destOrd="0" parTransId="{9A097266-D030-4E01-A0AF-7399AB9734ED}" sibTransId="{5F17C6BB-4190-4500-81C8-0DA8F07E7BE6}"/>
    <dgm:cxn modelId="{988E3DBC-11C4-41D1-A3D6-9B380D9EAF5D}" type="presOf" srcId="{928FDB89-3D19-4CC0-A49E-B7EA8BA488DC}" destId="{8C90C93A-AD55-4E19-93FD-B925EAEE63DE}" srcOrd="0" destOrd="0" presId="urn:microsoft.com/office/officeart/2008/layout/AscendingPictureAccentProcess"/>
    <dgm:cxn modelId="{E30311C8-715B-431F-9D7B-5C4E42016112}" type="presOf" srcId="{318D0D08-4EBC-406B-9F5A-44C4C6B5D73D}" destId="{9E09551A-66A7-437C-A0D7-4736B5D81CCA}" srcOrd="0" destOrd="0" presId="urn:microsoft.com/office/officeart/2008/layout/AscendingPictureAccentProcess"/>
    <dgm:cxn modelId="{88C5E2C8-921E-4B63-BF33-003680A5A3E9}" type="presOf" srcId="{27742C8A-5F1F-4AD1-A307-8D0D697A901C}" destId="{2D52B97F-FDD8-413E-A84D-1D60327F0327}" srcOrd="0" destOrd="0" presId="urn:microsoft.com/office/officeart/2008/layout/AscendingPictureAccentProcess"/>
    <dgm:cxn modelId="{BB3624E1-6148-4CDA-A475-6EE9681258B1}" srcId="{957D13C0-B3CA-4EE2-9E7B-C4017AB23414}" destId="{B92F2BE2-A51F-4949-8949-DD13993A68D0}" srcOrd="5" destOrd="0" parTransId="{29A9FC32-8DD5-45E2-9DE3-91C13742E7C0}" sibTransId="{B8829C7F-4A40-4983-89FE-70D50EF5E3DA}"/>
    <dgm:cxn modelId="{0AFC4BE7-3A2B-431E-80F2-6073AC4F37B6}" srcId="{957D13C0-B3CA-4EE2-9E7B-C4017AB23414}" destId="{B4FA8F83-5255-44F2-A3BD-7CDC0E6C91FD}" srcOrd="3" destOrd="0" parTransId="{452D4F03-A0B6-4887-9338-AD4B93A438A2}" sibTransId="{9B218D14-792F-4974-A030-FC7424E19742}"/>
    <dgm:cxn modelId="{BAF06FFA-7639-4DDD-B18D-FEA88855BB97}" type="presParOf" srcId="{858F0C6A-8732-4849-881C-AAE9358DDC0D}" destId="{C8CED1EE-DA8F-4368-B0DC-9FDDFF7DAC7F}" srcOrd="0" destOrd="0" presId="urn:microsoft.com/office/officeart/2008/layout/AscendingPictureAccentProcess"/>
    <dgm:cxn modelId="{8FC97227-B14A-4CF4-8D48-D987D56A728C}" type="presParOf" srcId="{858F0C6A-8732-4849-881C-AAE9358DDC0D}" destId="{374CD98B-F0A8-4D24-B250-C9EDAD598A55}" srcOrd="1" destOrd="0" presId="urn:microsoft.com/office/officeart/2008/layout/AscendingPictureAccentProcess"/>
    <dgm:cxn modelId="{E57B030C-D3CE-48B2-9799-76C417BFAE4E}" type="presParOf" srcId="{858F0C6A-8732-4849-881C-AAE9358DDC0D}" destId="{B5CB08E4-8827-4B5D-840E-47F2B70C6732}" srcOrd="2" destOrd="0" presId="urn:microsoft.com/office/officeart/2008/layout/AscendingPictureAccentProcess"/>
    <dgm:cxn modelId="{DC273BBA-B901-42E6-AF8A-993010BB6C78}" type="presParOf" srcId="{858F0C6A-8732-4849-881C-AAE9358DDC0D}" destId="{1452B0B5-6F27-402B-84EA-A9D4AEA50AA8}" srcOrd="3" destOrd="0" presId="urn:microsoft.com/office/officeart/2008/layout/AscendingPictureAccentProcess"/>
    <dgm:cxn modelId="{B7D9F1CC-F617-4FCB-A52C-6CB8EF80CB4C}" type="presParOf" srcId="{858F0C6A-8732-4849-881C-AAE9358DDC0D}" destId="{DD37B254-44B3-4942-BB68-0A0EC667C7E7}" srcOrd="4" destOrd="0" presId="urn:microsoft.com/office/officeart/2008/layout/AscendingPictureAccentProcess"/>
    <dgm:cxn modelId="{7956DDE8-D2E9-4636-9B49-38B359CDFD1F}" type="presParOf" srcId="{858F0C6A-8732-4849-881C-AAE9358DDC0D}" destId="{559467DE-482A-4071-B5B3-BC48249FBF19}" srcOrd="5" destOrd="0" presId="urn:microsoft.com/office/officeart/2008/layout/AscendingPictureAccentProcess"/>
    <dgm:cxn modelId="{6DC06B88-5757-440C-A636-D367242E397D}" type="presParOf" srcId="{858F0C6A-8732-4849-881C-AAE9358DDC0D}" destId="{4B2BEF0B-F591-479D-A710-E006A3865385}" srcOrd="6" destOrd="0" presId="urn:microsoft.com/office/officeart/2008/layout/AscendingPictureAccentProcess"/>
    <dgm:cxn modelId="{4FF4B6F9-995E-4C76-8E71-5DC91DF50AE8}" type="presParOf" srcId="{858F0C6A-8732-4849-881C-AAE9358DDC0D}" destId="{42685685-987F-4F8D-89DE-9FA562F95F00}" srcOrd="7" destOrd="0" presId="urn:microsoft.com/office/officeart/2008/layout/AscendingPictureAccentProcess"/>
    <dgm:cxn modelId="{A392BDEF-88BE-4562-B345-6F2A418FF312}" type="presParOf" srcId="{858F0C6A-8732-4849-881C-AAE9358DDC0D}" destId="{F8E5BF1A-ACF3-45FA-BCEE-7C4A9CE67A7F}" srcOrd="8" destOrd="0" presId="urn:microsoft.com/office/officeart/2008/layout/AscendingPictureAccentProcess"/>
    <dgm:cxn modelId="{9158FA8F-EE4E-4097-A4CC-1B8696F240E4}" type="presParOf" srcId="{858F0C6A-8732-4849-881C-AAE9358DDC0D}" destId="{96618F6B-1DEC-472D-BDC3-31586F641EA6}" srcOrd="9" destOrd="0" presId="urn:microsoft.com/office/officeart/2008/layout/AscendingPictureAccentProcess"/>
    <dgm:cxn modelId="{A6818C3C-2E15-406A-8AAF-A81424F1A15F}" type="presParOf" srcId="{858F0C6A-8732-4849-881C-AAE9358DDC0D}" destId="{0998E91E-F632-44E9-8D07-42DBB079C3B7}" srcOrd="10" destOrd="0" presId="urn:microsoft.com/office/officeart/2008/layout/AscendingPictureAccentProcess"/>
    <dgm:cxn modelId="{90AFDA3F-8504-4937-A474-4C29C0C5A70E}" type="presParOf" srcId="{858F0C6A-8732-4849-881C-AAE9358DDC0D}" destId="{9777F16B-73DC-440B-9CB6-151B8480572A}" srcOrd="11" destOrd="0" presId="urn:microsoft.com/office/officeart/2008/layout/AscendingPictureAccentProcess"/>
    <dgm:cxn modelId="{C5C3EDE4-791A-495F-80FB-3EF9371BE67A}" type="presParOf" srcId="{858F0C6A-8732-4849-881C-AAE9358DDC0D}" destId="{C412855A-CB5C-41EE-99B3-1849EFA3CE98}" srcOrd="12" destOrd="0" presId="urn:microsoft.com/office/officeart/2008/layout/AscendingPictureAccentProcess"/>
    <dgm:cxn modelId="{3C06F392-9A1C-4DB4-B169-CF072A355DBA}" type="presParOf" srcId="{858F0C6A-8732-4849-881C-AAE9358DDC0D}" destId="{BD050701-9E4E-4F06-BAE3-797FE0CC051F}" srcOrd="13" destOrd="0" presId="urn:microsoft.com/office/officeart/2008/layout/AscendingPictureAccentProcess"/>
    <dgm:cxn modelId="{6F5D2BBE-FECE-4DE3-A9D9-CE3A4608C79F}" type="presParOf" srcId="{858F0C6A-8732-4849-881C-AAE9358DDC0D}" destId="{1388C518-A0C8-4DF4-AA55-B4CE758055BC}" srcOrd="14" destOrd="0" presId="urn:microsoft.com/office/officeart/2008/layout/AscendingPictureAccentProcess"/>
    <dgm:cxn modelId="{802518B0-2F75-402F-945D-5150F57BBD84}" type="presParOf" srcId="{858F0C6A-8732-4849-881C-AAE9358DDC0D}" destId="{22366EBF-05A3-4DC8-8F6C-441E7337E5DD}" srcOrd="15" destOrd="0" presId="urn:microsoft.com/office/officeart/2008/layout/AscendingPictureAccentProcess"/>
    <dgm:cxn modelId="{B1C488F7-4017-4A16-9044-B7B525AC0244}" type="presParOf" srcId="{858F0C6A-8732-4849-881C-AAE9358DDC0D}" destId="{2CA377E2-C369-49F0-9864-8E3BBC8E7424}" srcOrd="16" destOrd="0" presId="urn:microsoft.com/office/officeart/2008/layout/AscendingPictureAccentProcess"/>
    <dgm:cxn modelId="{E96439F1-8A19-4B45-913E-A74B9DFF0429}" type="presParOf" srcId="{858F0C6A-8732-4849-881C-AAE9358DDC0D}" destId="{37E16130-80ED-48AD-B748-B66A88F1A2F5}" srcOrd="17" destOrd="0" presId="urn:microsoft.com/office/officeart/2008/layout/AscendingPictureAccentProcess"/>
    <dgm:cxn modelId="{ECB8F24B-D7B4-419A-B7F4-505341248364}" type="presParOf" srcId="{858F0C6A-8732-4849-881C-AAE9358DDC0D}" destId="{C2D772A8-8774-4216-BC6C-1D9EB8946F5F}" srcOrd="18" destOrd="0" presId="urn:microsoft.com/office/officeart/2008/layout/AscendingPictureAccentProcess"/>
    <dgm:cxn modelId="{E6B6F6B0-621B-451F-B953-F221C7466671}" type="presParOf" srcId="{C2D772A8-8774-4216-BC6C-1D9EB8946F5F}" destId="{71DD3DD2-E073-48B8-820B-45EF467FB48D}" srcOrd="0" destOrd="0" presId="urn:microsoft.com/office/officeart/2008/layout/AscendingPictureAccentProcess"/>
    <dgm:cxn modelId="{DF5EC8CC-C773-45A2-882D-FDD4DF6B9218}" type="presParOf" srcId="{858F0C6A-8732-4849-881C-AAE9358DDC0D}" destId="{D660F46F-E26C-473E-8363-6BAE79C9A024}" srcOrd="19" destOrd="0" presId="urn:microsoft.com/office/officeart/2008/layout/AscendingPictureAccentProcess"/>
    <dgm:cxn modelId="{EC99CA29-A275-472F-A6C5-254954796D8C}" type="presParOf" srcId="{858F0C6A-8732-4849-881C-AAE9358DDC0D}" destId="{78E061BB-41A8-4B29-8DFB-8EA9C21A96F2}" srcOrd="20" destOrd="0" presId="urn:microsoft.com/office/officeart/2008/layout/AscendingPictureAccentProcess"/>
    <dgm:cxn modelId="{20505473-BFF4-48A6-BE23-ADF7B30B00D4}" type="presParOf" srcId="{78E061BB-41A8-4B29-8DFB-8EA9C21A96F2}" destId="{8C90C93A-AD55-4E19-93FD-B925EAEE63DE}" srcOrd="0" destOrd="0" presId="urn:microsoft.com/office/officeart/2008/layout/AscendingPictureAccentProcess"/>
    <dgm:cxn modelId="{6BE5FCCD-CAFC-4E73-8A2D-1514891AE897}" type="presParOf" srcId="{858F0C6A-8732-4849-881C-AAE9358DDC0D}" destId="{9E09551A-66A7-437C-A0D7-4736B5D81CCA}" srcOrd="21" destOrd="0" presId="urn:microsoft.com/office/officeart/2008/layout/AscendingPictureAccentProcess"/>
    <dgm:cxn modelId="{D66E0CAB-7EAC-4E42-AFBD-77F1CA8C3ADB}" type="presParOf" srcId="{858F0C6A-8732-4849-881C-AAE9358DDC0D}" destId="{91989089-962A-4565-830A-9E1C756FBEC3}" srcOrd="22" destOrd="0" presId="urn:microsoft.com/office/officeart/2008/layout/AscendingPictureAccentProcess"/>
    <dgm:cxn modelId="{EDB60761-D8A6-4F0A-A5E2-78052A5D7383}" type="presParOf" srcId="{91989089-962A-4565-830A-9E1C756FBEC3}" destId="{A0D36B22-0EC3-445D-8386-4EA6F2AD5AB9}" srcOrd="0" destOrd="0" presId="urn:microsoft.com/office/officeart/2008/layout/AscendingPictureAccentProcess"/>
    <dgm:cxn modelId="{F7FD2194-A06C-4A42-B098-D040AE79263D}" type="presParOf" srcId="{858F0C6A-8732-4849-881C-AAE9358DDC0D}" destId="{A1D35548-1127-4D48-AB60-21BC3C51D96B}" srcOrd="23" destOrd="0" presId="urn:microsoft.com/office/officeart/2008/layout/AscendingPictureAccentProcess"/>
    <dgm:cxn modelId="{1E9CB87B-6921-4D93-92D3-04F79D59F1D2}" type="presParOf" srcId="{858F0C6A-8732-4849-881C-AAE9358DDC0D}" destId="{279D3364-5935-4000-961A-29CED0ED7486}" srcOrd="24" destOrd="0" presId="urn:microsoft.com/office/officeart/2008/layout/AscendingPictureAccentProcess"/>
    <dgm:cxn modelId="{C314664B-E69C-4EB9-B5DC-60BC0D834EE3}" type="presParOf" srcId="{279D3364-5935-4000-961A-29CED0ED7486}" destId="{FEE96E8A-671C-4031-9C05-945FCBD94F4E}" srcOrd="0" destOrd="0" presId="urn:microsoft.com/office/officeart/2008/layout/AscendingPictureAccentProcess"/>
    <dgm:cxn modelId="{21B863CE-2CDD-439F-9F80-03263B929FE7}" type="presParOf" srcId="{858F0C6A-8732-4849-881C-AAE9358DDC0D}" destId="{08085AD3-70E1-4E44-955F-BA3A8FE6E193}" srcOrd="25" destOrd="0" presId="urn:microsoft.com/office/officeart/2008/layout/AscendingPictureAccentProcess"/>
    <dgm:cxn modelId="{BF7D3387-BD81-43EA-886A-EA14F5E6D821}" type="presParOf" srcId="{858F0C6A-8732-4849-881C-AAE9358DDC0D}" destId="{BF2B178D-1057-4F4B-A732-FFF79D4EC95C}" srcOrd="26" destOrd="0" presId="urn:microsoft.com/office/officeart/2008/layout/AscendingPictureAccentProcess"/>
    <dgm:cxn modelId="{E243771A-08E7-4622-B971-0D17157754EB}" type="presParOf" srcId="{BF2B178D-1057-4F4B-A732-FFF79D4EC95C}" destId="{2D52B97F-FDD8-413E-A84D-1D60327F0327}" srcOrd="0" destOrd="0" presId="urn:microsoft.com/office/officeart/2008/layout/AscendingPictureAccentProcess"/>
    <dgm:cxn modelId="{B346AE79-046D-4C61-921E-4313137051C6}" type="presParOf" srcId="{858F0C6A-8732-4849-881C-AAE9358DDC0D}" destId="{A8F7E715-3277-4E92-B1E2-7AC5DB3E938A}" srcOrd="27" destOrd="0" presId="urn:microsoft.com/office/officeart/2008/layout/AscendingPictureAccentProcess"/>
    <dgm:cxn modelId="{E8140439-7384-4B04-B78E-B098F4A6B05A}" type="presParOf" srcId="{858F0C6A-8732-4849-881C-AAE9358DDC0D}" destId="{519F4C2D-8A60-4B88-8CF4-1234F0C9B145}" srcOrd="28" destOrd="0" presId="urn:microsoft.com/office/officeart/2008/layout/AscendingPictureAccentProcess"/>
    <dgm:cxn modelId="{407838FB-570D-40E2-908B-903183D1963A}" type="presParOf" srcId="{519F4C2D-8A60-4B88-8CF4-1234F0C9B145}" destId="{3669140D-4287-49B1-9D70-7E977F06CDB6}"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050EA3-08EA-4569-A640-50968D9BF459}" type="doc">
      <dgm:prSet loTypeId="urn:microsoft.com/office/officeart/2011/layout/HexagonRadial" loCatId="cycle" qsTypeId="urn:microsoft.com/office/officeart/2005/8/quickstyle/simple1" qsCatId="simple" csTypeId="urn:microsoft.com/office/officeart/2005/8/colors/accent2_5" csCatId="accent2" phldr="1"/>
      <dgm:spPr/>
      <dgm:t>
        <a:bodyPr/>
        <a:lstStyle/>
        <a:p>
          <a:endParaRPr lang="en-US"/>
        </a:p>
      </dgm:t>
    </dgm:pt>
    <dgm:pt modelId="{F8D3681C-E91B-4653-B6FF-5F4A68736EE7}">
      <dgm:prSet phldrT="[Text]"/>
      <dgm:spPr/>
      <dgm:t>
        <a:bodyPr/>
        <a:lstStyle/>
        <a:p>
          <a:r>
            <a:rPr lang="en-US" dirty="0" err="1"/>
            <a:t>Organisation</a:t>
          </a:r>
          <a:r>
            <a:rPr lang="en-US" dirty="0"/>
            <a:t> Specific </a:t>
          </a:r>
        </a:p>
        <a:p>
          <a:r>
            <a:rPr lang="en-US" dirty="0"/>
            <a:t>Programmes</a:t>
          </a:r>
        </a:p>
      </dgm:t>
    </dgm:pt>
    <dgm:pt modelId="{D46F0B33-04F7-486D-B105-6C91209D343F}" type="parTrans" cxnId="{88AC902B-8772-41DF-B8C5-8185FD92F392}">
      <dgm:prSet/>
      <dgm:spPr/>
      <dgm:t>
        <a:bodyPr/>
        <a:lstStyle/>
        <a:p>
          <a:endParaRPr lang="en-US"/>
        </a:p>
      </dgm:t>
    </dgm:pt>
    <dgm:pt modelId="{C1812240-06A6-4322-95E2-F43A58B20BA1}" type="sibTrans" cxnId="{88AC902B-8772-41DF-B8C5-8185FD92F392}">
      <dgm:prSet/>
      <dgm:spPr/>
      <dgm:t>
        <a:bodyPr/>
        <a:lstStyle/>
        <a:p>
          <a:endParaRPr lang="en-US"/>
        </a:p>
      </dgm:t>
    </dgm:pt>
    <dgm:pt modelId="{AE34F1CF-3B81-4DCC-8115-6201F5843349}">
      <dgm:prSet phldrT="[Text]"/>
      <dgm:spPr/>
      <dgm:t>
        <a:bodyPr/>
        <a:lstStyle/>
        <a:p>
          <a:r>
            <a:rPr lang="en-US" dirty="0"/>
            <a:t>CEO Support</a:t>
          </a:r>
        </a:p>
      </dgm:t>
    </dgm:pt>
    <dgm:pt modelId="{9A5B1CF7-CF01-40F3-94C3-62FCED929B82}" type="parTrans" cxnId="{57AD8CAA-083B-4982-80B1-8EAB27B8F497}">
      <dgm:prSet/>
      <dgm:spPr/>
      <dgm:t>
        <a:bodyPr/>
        <a:lstStyle/>
        <a:p>
          <a:endParaRPr lang="en-US"/>
        </a:p>
      </dgm:t>
    </dgm:pt>
    <dgm:pt modelId="{B919E47F-29CB-413C-83C3-F710F4D67B17}" type="sibTrans" cxnId="{57AD8CAA-083B-4982-80B1-8EAB27B8F497}">
      <dgm:prSet/>
      <dgm:spPr/>
      <dgm:t>
        <a:bodyPr/>
        <a:lstStyle/>
        <a:p>
          <a:endParaRPr lang="en-US"/>
        </a:p>
      </dgm:t>
    </dgm:pt>
    <dgm:pt modelId="{F4AC06FC-F147-44DD-BD68-FCC79C22A8BD}">
      <dgm:prSet phldrT="[Text]"/>
      <dgm:spPr/>
      <dgm:t>
        <a:bodyPr/>
        <a:lstStyle/>
        <a:p>
          <a:r>
            <a:rPr lang="en-US" dirty="0"/>
            <a:t>Monitor and track progress</a:t>
          </a:r>
        </a:p>
      </dgm:t>
    </dgm:pt>
    <dgm:pt modelId="{8543FBAA-9F6D-44BB-AC94-F5C0DBF05AAF}" type="parTrans" cxnId="{8483469E-E55A-452F-9BD1-4E59DDC20FF7}">
      <dgm:prSet/>
      <dgm:spPr/>
      <dgm:t>
        <a:bodyPr/>
        <a:lstStyle/>
        <a:p>
          <a:endParaRPr lang="en-US"/>
        </a:p>
      </dgm:t>
    </dgm:pt>
    <dgm:pt modelId="{FCCAEEE0-1599-49F0-8AAD-9256597BF363}" type="sibTrans" cxnId="{8483469E-E55A-452F-9BD1-4E59DDC20FF7}">
      <dgm:prSet/>
      <dgm:spPr/>
      <dgm:t>
        <a:bodyPr/>
        <a:lstStyle/>
        <a:p>
          <a:endParaRPr lang="en-US"/>
        </a:p>
      </dgm:t>
    </dgm:pt>
    <dgm:pt modelId="{26D87576-946D-44DE-9B05-FB5F81367DA7}">
      <dgm:prSet phldrT="[Text]"/>
      <dgm:spPr/>
      <dgm:t>
        <a:bodyPr/>
        <a:lstStyle/>
        <a:p>
          <a:r>
            <a:rPr lang="en-US" dirty="0"/>
            <a:t>Addressing</a:t>
          </a:r>
        </a:p>
        <a:p>
          <a:r>
            <a:rPr lang="en-US" dirty="0"/>
            <a:t>Stereotypes</a:t>
          </a:r>
        </a:p>
      </dgm:t>
    </dgm:pt>
    <dgm:pt modelId="{3D6A8A01-C773-4F7F-B217-F79B7B5766A3}" type="parTrans" cxnId="{C9584583-774D-4632-94CA-2E5521289258}">
      <dgm:prSet/>
      <dgm:spPr/>
      <dgm:t>
        <a:bodyPr/>
        <a:lstStyle/>
        <a:p>
          <a:endParaRPr lang="en-US"/>
        </a:p>
      </dgm:t>
    </dgm:pt>
    <dgm:pt modelId="{9602A4D3-60AD-4B0E-AEF3-34F2F5BF4BC8}" type="sibTrans" cxnId="{C9584583-774D-4632-94CA-2E5521289258}">
      <dgm:prSet/>
      <dgm:spPr/>
      <dgm:t>
        <a:bodyPr/>
        <a:lstStyle/>
        <a:p>
          <a:endParaRPr lang="en-US"/>
        </a:p>
      </dgm:t>
    </dgm:pt>
    <dgm:pt modelId="{31A63EF8-F4B3-4B8F-A560-C02359C1A853}">
      <dgm:prSet phldrT="[Text]"/>
      <dgm:spPr/>
      <dgm:t>
        <a:bodyPr/>
        <a:lstStyle/>
        <a:p>
          <a:r>
            <a:rPr lang="en-US" dirty="0"/>
            <a:t>Everyone is accountable</a:t>
          </a:r>
        </a:p>
      </dgm:t>
    </dgm:pt>
    <dgm:pt modelId="{E52CEBB8-5512-40C4-8513-C7D9D322EBE6}" type="parTrans" cxnId="{C9C53F0D-0647-414D-A2A7-F32BEEB3ACDE}">
      <dgm:prSet/>
      <dgm:spPr/>
      <dgm:t>
        <a:bodyPr/>
        <a:lstStyle/>
        <a:p>
          <a:endParaRPr lang="en-US"/>
        </a:p>
      </dgm:t>
    </dgm:pt>
    <dgm:pt modelId="{CE9C022A-34E1-43CD-8BFF-03A8AEF6C41C}" type="sibTrans" cxnId="{C9C53F0D-0647-414D-A2A7-F32BEEB3ACDE}">
      <dgm:prSet/>
      <dgm:spPr/>
      <dgm:t>
        <a:bodyPr/>
        <a:lstStyle/>
        <a:p>
          <a:endParaRPr lang="en-US"/>
        </a:p>
      </dgm:t>
    </dgm:pt>
    <dgm:pt modelId="{BC0770BD-0EFF-4C2B-A9BE-67AF8451FCA9}">
      <dgm:prSet phldrT="[Text]"/>
      <dgm:spPr/>
      <dgm:t>
        <a:bodyPr/>
        <a:lstStyle/>
        <a:p>
          <a:r>
            <a:rPr lang="en-US" dirty="0"/>
            <a:t>Cultural and Management Training</a:t>
          </a:r>
        </a:p>
      </dgm:t>
    </dgm:pt>
    <dgm:pt modelId="{B5C01556-CA12-4029-AA2C-BFC06299097E}" type="parTrans" cxnId="{C6008F9D-DB31-4C58-AFA9-A9227B6C6008}">
      <dgm:prSet/>
      <dgm:spPr/>
      <dgm:t>
        <a:bodyPr/>
        <a:lstStyle/>
        <a:p>
          <a:endParaRPr lang="en-US"/>
        </a:p>
      </dgm:t>
    </dgm:pt>
    <dgm:pt modelId="{55D6634B-19A6-4FC0-87EC-E720D67BF9A8}" type="sibTrans" cxnId="{C6008F9D-DB31-4C58-AFA9-A9227B6C6008}">
      <dgm:prSet/>
      <dgm:spPr/>
      <dgm:t>
        <a:bodyPr/>
        <a:lstStyle/>
        <a:p>
          <a:endParaRPr lang="en-US"/>
        </a:p>
      </dgm:t>
    </dgm:pt>
    <dgm:pt modelId="{82343D73-66CB-40F1-9044-491985A898F2}">
      <dgm:prSet phldrT="[Text]"/>
      <dgm:spPr/>
      <dgm:t>
        <a:bodyPr/>
        <a:lstStyle/>
        <a:p>
          <a:r>
            <a:rPr lang="en-US" dirty="0"/>
            <a:t>Must be multifaceted </a:t>
          </a:r>
          <a:r>
            <a:rPr lang="en-US" dirty="0" err="1"/>
            <a:t>programmes</a:t>
          </a:r>
          <a:endParaRPr lang="en-US" dirty="0"/>
        </a:p>
      </dgm:t>
    </dgm:pt>
    <dgm:pt modelId="{A0F45199-3B20-4068-8CCB-2170D346ED54}" type="parTrans" cxnId="{B3713C2C-1EAC-4222-BDB0-146C3E904FDB}">
      <dgm:prSet/>
      <dgm:spPr/>
      <dgm:t>
        <a:bodyPr/>
        <a:lstStyle/>
        <a:p>
          <a:endParaRPr lang="en-US"/>
        </a:p>
      </dgm:t>
    </dgm:pt>
    <dgm:pt modelId="{7B7A8F65-ECDA-4802-9B7C-F82F23BEC7E2}" type="sibTrans" cxnId="{B3713C2C-1EAC-4222-BDB0-146C3E904FDB}">
      <dgm:prSet/>
      <dgm:spPr/>
      <dgm:t>
        <a:bodyPr/>
        <a:lstStyle/>
        <a:p>
          <a:endParaRPr lang="en-US"/>
        </a:p>
      </dgm:t>
    </dgm:pt>
    <dgm:pt modelId="{39840408-9A03-4F5C-9F4C-3F0140C04654}" type="pres">
      <dgm:prSet presAssocID="{69050EA3-08EA-4569-A640-50968D9BF459}" presName="Name0" presStyleCnt="0">
        <dgm:presLayoutVars>
          <dgm:chMax val="1"/>
          <dgm:chPref val="1"/>
          <dgm:dir/>
          <dgm:animOne val="branch"/>
          <dgm:animLvl val="lvl"/>
        </dgm:presLayoutVars>
      </dgm:prSet>
      <dgm:spPr/>
    </dgm:pt>
    <dgm:pt modelId="{6930ED98-A55C-427A-A971-299728B1B579}" type="pres">
      <dgm:prSet presAssocID="{F8D3681C-E91B-4653-B6FF-5F4A68736EE7}" presName="Parent" presStyleLbl="node0" presStyleIdx="0" presStyleCnt="1">
        <dgm:presLayoutVars>
          <dgm:chMax val="6"/>
          <dgm:chPref val="6"/>
        </dgm:presLayoutVars>
      </dgm:prSet>
      <dgm:spPr/>
    </dgm:pt>
    <dgm:pt modelId="{C21CE3A9-3698-4384-A8BA-E2DE86CD0487}" type="pres">
      <dgm:prSet presAssocID="{AE34F1CF-3B81-4DCC-8115-6201F5843349}" presName="Accent1" presStyleCnt="0"/>
      <dgm:spPr/>
    </dgm:pt>
    <dgm:pt modelId="{16BF3C20-2062-41E6-9D19-95600548BE9B}" type="pres">
      <dgm:prSet presAssocID="{AE34F1CF-3B81-4DCC-8115-6201F5843349}" presName="Accent" presStyleLbl="bgShp" presStyleIdx="0" presStyleCnt="6"/>
      <dgm:spPr/>
    </dgm:pt>
    <dgm:pt modelId="{FFBBAC09-7ADB-4187-996C-329F129683A7}" type="pres">
      <dgm:prSet presAssocID="{AE34F1CF-3B81-4DCC-8115-6201F5843349}" presName="Child1" presStyleLbl="node1" presStyleIdx="0" presStyleCnt="6">
        <dgm:presLayoutVars>
          <dgm:chMax val="0"/>
          <dgm:chPref val="0"/>
          <dgm:bulletEnabled val="1"/>
        </dgm:presLayoutVars>
      </dgm:prSet>
      <dgm:spPr/>
    </dgm:pt>
    <dgm:pt modelId="{2F4C4723-1F69-4CA2-829B-743CAE6BD3ED}" type="pres">
      <dgm:prSet presAssocID="{F4AC06FC-F147-44DD-BD68-FCC79C22A8BD}" presName="Accent2" presStyleCnt="0"/>
      <dgm:spPr/>
    </dgm:pt>
    <dgm:pt modelId="{393AABCD-895A-4676-BAFB-BF0E10F6C1EC}" type="pres">
      <dgm:prSet presAssocID="{F4AC06FC-F147-44DD-BD68-FCC79C22A8BD}" presName="Accent" presStyleLbl="bgShp" presStyleIdx="1" presStyleCnt="6"/>
      <dgm:spPr/>
    </dgm:pt>
    <dgm:pt modelId="{FAD8F202-2C61-4E37-8DCD-AE04F0DD399A}" type="pres">
      <dgm:prSet presAssocID="{F4AC06FC-F147-44DD-BD68-FCC79C22A8BD}" presName="Child2" presStyleLbl="node1" presStyleIdx="1" presStyleCnt="6">
        <dgm:presLayoutVars>
          <dgm:chMax val="0"/>
          <dgm:chPref val="0"/>
          <dgm:bulletEnabled val="1"/>
        </dgm:presLayoutVars>
      </dgm:prSet>
      <dgm:spPr/>
    </dgm:pt>
    <dgm:pt modelId="{68801F47-F000-4A7A-994F-00DBA3B3F83F}" type="pres">
      <dgm:prSet presAssocID="{26D87576-946D-44DE-9B05-FB5F81367DA7}" presName="Accent3" presStyleCnt="0"/>
      <dgm:spPr/>
    </dgm:pt>
    <dgm:pt modelId="{907C0BEC-B7E0-4708-BB76-67BA33E63EE9}" type="pres">
      <dgm:prSet presAssocID="{26D87576-946D-44DE-9B05-FB5F81367DA7}" presName="Accent" presStyleLbl="bgShp" presStyleIdx="2" presStyleCnt="6"/>
      <dgm:spPr/>
    </dgm:pt>
    <dgm:pt modelId="{3A57E93E-C050-4C43-A59B-0BA5CDA739F0}" type="pres">
      <dgm:prSet presAssocID="{26D87576-946D-44DE-9B05-FB5F81367DA7}" presName="Child3" presStyleLbl="node1" presStyleIdx="2" presStyleCnt="6">
        <dgm:presLayoutVars>
          <dgm:chMax val="0"/>
          <dgm:chPref val="0"/>
          <dgm:bulletEnabled val="1"/>
        </dgm:presLayoutVars>
      </dgm:prSet>
      <dgm:spPr/>
    </dgm:pt>
    <dgm:pt modelId="{F565FD96-50BD-498E-8E9B-92ABEDB47335}" type="pres">
      <dgm:prSet presAssocID="{31A63EF8-F4B3-4B8F-A560-C02359C1A853}" presName="Accent4" presStyleCnt="0"/>
      <dgm:spPr/>
    </dgm:pt>
    <dgm:pt modelId="{32DCE286-5D3C-45CC-9EA5-67D9C6749DDA}" type="pres">
      <dgm:prSet presAssocID="{31A63EF8-F4B3-4B8F-A560-C02359C1A853}" presName="Accent" presStyleLbl="bgShp" presStyleIdx="3" presStyleCnt="6"/>
      <dgm:spPr/>
    </dgm:pt>
    <dgm:pt modelId="{48C61F02-7048-43BA-9B68-D0FD4472D85C}" type="pres">
      <dgm:prSet presAssocID="{31A63EF8-F4B3-4B8F-A560-C02359C1A853}" presName="Child4" presStyleLbl="node1" presStyleIdx="3" presStyleCnt="6">
        <dgm:presLayoutVars>
          <dgm:chMax val="0"/>
          <dgm:chPref val="0"/>
          <dgm:bulletEnabled val="1"/>
        </dgm:presLayoutVars>
      </dgm:prSet>
      <dgm:spPr/>
    </dgm:pt>
    <dgm:pt modelId="{7249FEA8-61BB-4DC1-ADEE-232CB4AA2728}" type="pres">
      <dgm:prSet presAssocID="{BC0770BD-0EFF-4C2B-A9BE-67AF8451FCA9}" presName="Accent5" presStyleCnt="0"/>
      <dgm:spPr/>
    </dgm:pt>
    <dgm:pt modelId="{0D802979-B7C1-41E4-BFA8-2859AD1BEF8A}" type="pres">
      <dgm:prSet presAssocID="{BC0770BD-0EFF-4C2B-A9BE-67AF8451FCA9}" presName="Accent" presStyleLbl="bgShp" presStyleIdx="4" presStyleCnt="6"/>
      <dgm:spPr/>
    </dgm:pt>
    <dgm:pt modelId="{6E0D7290-C0DD-4691-8F3E-3AFB9033FD96}" type="pres">
      <dgm:prSet presAssocID="{BC0770BD-0EFF-4C2B-A9BE-67AF8451FCA9}" presName="Child5" presStyleLbl="node1" presStyleIdx="4" presStyleCnt="6">
        <dgm:presLayoutVars>
          <dgm:chMax val="0"/>
          <dgm:chPref val="0"/>
          <dgm:bulletEnabled val="1"/>
        </dgm:presLayoutVars>
      </dgm:prSet>
      <dgm:spPr/>
    </dgm:pt>
    <dgm:pt modelId="{BA29CF80-A375-4E2E-9081-1F7037088FEC}" type="pres">
      <dgm:prSet presAssocID="{82343D73-66CB-40F1-9044-491985A898F2}" presName="Accent6" presStyleCnt="0"/>
      <dgm:spPr/>
    </dgm:pt>
    <dgm:pt modelId="{2ECE71FD-83FC-4AD3-BA1B-3579522573A0}" type="pres">
      <dgm:prSet presAssocID="{82343D73-66CB-40F1-9044-491985A898F2}" presName="Accent" presStyleLbl="bgShp" presStyleIdx="5" presStyleCnt="6"/>
      <dgm:spPr/>
    </dgm:pt>
    <dgm:pt modelId="{3630A7D4-0A08-4D97-88F2-10B82A73C7A5}" type="pres">
      <dgm:prSet presAssocID="{82343D73-66CB-40F1-9044-491985A898F2}" presName="Child6" presStyleLbl="node1" presStyleIdx="5" presStyleCnt="6">
        <dgm:presLayoutVars>
          <dgm:chMax val="0"/>
          <dgm:chPref val="0"/>
          <dgm:bulletEnabled val="1"/>
        </dgm:presLayoutVars>
      </dgm:prSet>
      <dgm:spPr/>
    </dgm:pt>
  </dgm:ptLst>
  <dgm:cxnLst>
    <dgm:cxn modelId="{5837FD08-E008-442F-8A8D-854479809623}" type="presOf" srcId="{69050EA3-08EA-4569-A640-50968D9BF459}" destId="{39840408-9A03-4F5C-9F4C-3F0140C04654}" srcOrd="0" destOrd="0" presId="urn:microsoft.com/office/officeart/2011/layout/HexagonRadial"/>
    <dgm:cxn modelId="{13893B0B-A647-4B8F-A9D5-2BDCCF59353F}" type="presOf" srcId="{AE34F1CF-3B81-4DCC-8115-6201F5843349}" destId="{FFBBAC09-7ADB-4187-996C-329F129683A7}" srcOrd="0" destOrd="0" presId="urn:microsoft.com/office/officeart/2011/layout/HexagonRadial"/>
    <dgm:cxn modelId="{C9C53F0D-0647-414D-A2A7-F32BEEB3ACDE}" srcId="{F8D3681C-E91B-4653-B6FF-5F4A68736EE7}" destId="{31A63EF8-F4B3-4B8F-A560-C02359C1A853}" srcOrd="3" destOrd="0" parTransId="{E52CEBB8-5512-40C4-8513-C7D9D322EBE6}" sibTransId="{CE9C022A-34E1-43CD-8BFF-03A8AEF6C41C}"/>
    <dgm:cxn modelId="{B67B8F2A-FCBF-495D-98DD-DCF669D23E58}" type="presOf" srcId="{82343D73-66CB-40F1-9044-491985A898F2}" destId="{3630A7D4-0A08-4D97-88F2-10B82A73C7A5}" srcOrd="0" destOrd="0" presId="urn:microsoft.com/office/officeart/2011/layout/HexagonRadial"/>
    <dgm:cxn modelId="{88AC902B-8772-41DF-B8C5-8185FD92F392}" srcId="{69050EA3-08EA-4569-A640-50968D9BF459}" destId="{F8D3681C-E91B-4653-B6FF-5F4A68736EE7}" srcOrd="0" destOrd="0" parTransId="{D46F0B33-04F7-486D-B105-6C91209D343F}" sibTransId="{C1812240-06A6-4322-95E2-F43A58B20BA1}"/>
    <dgm:cxn modelId="{B3713C2C-1EAC-4222-BDB0-146C3E904FDB}" srcId="{F8D3681C-E91B-4653-B6FF-5F4A68736EE7}" destId="{82343D73-66CB-40F1-9044-491985A898F2}" srcOrd="5" destOrd="0" parTransId="{A0F45199-3B20-4068-8CCB-2170D346ED54}" sibTransId="{7B7A8F65-ECDA-4802-9B7C-F82F23BEC7E2}"/>
    <dgm:cxn modelId="{A54C595D-E004-457D-9B54-1A44FE4B88A4}" type="presOf" srcId="{F8D3681C-E91B-4653-B6FF-5F4A68736EE7}" destId="{6930ED98-A55C-427A-A971-299728B1B579}" srcOrd="0" destOrd="0" presId="urn:microsoft.com/office/officeart/2011/layout/HexagonRadial"/>
    <dgm:cxn modelId="{CDF5035F-5AB6-4CB4-960B-6812EC39D389}" type="presOf" srcId="{31A63EF8-F4B3-4B8F-A560-C02359C1A853}" destId="{48C61F02-7048-43BA-9B68-D0FD4472D85C}" srcOrd="0" destOrd="0" presId="urn:microsoft.com/office/officeart/2011/layout/HexagonRadial"/>
    <dgm:cxn modelId="{BE05D677-DBC7-4D6E-9BD0-DD334258243A}" type="presOf" srcId="{F4AC06FC-F147-44DD-BD68-FCC79C22A8BD}" destId="{FAD8F202-2C61-4E37-8DCD-AE04F0DD399A}" srcOrd="0" destOrd="0" presId="urn:microsoft.com/office/officeart/2011/layout/HexagonRadial"/>
    <dgm:cxn modelId="{C9584583-774D-4632-94CA-2E5521289258}" srcId="{F8D3681C-E91B-4653-B6FF-5F4A68736EE7}" destId="{26D87576-946D-44DE-9B05-FB5F81367DA7}" srcOrd="2" destOrd="0" parTransId="{3D6A8A01-C773-4F7F-B217-F79B7B5766A3}" sibTransId="{9602A4D3-60AD-4B0E-AEF3-34F2F5BF4BC8}"/>
    <dgm:cxn modelId="{C6008F9D-DB31-4C58-AFA9-A9227B6C6008}" srcId="{F8D3681C-E91B-4653-B6FF-5F4A68736EE7}" destId="{BC0770BD-0EFF-4C2B-A9BE-67AF8451FCA9}" srcOrd="4" destOrd="0" parTransId="{B5C01556-CA12-4029-AA2C-BFC06299097E}" sibTransId="{55D6634B-19A6-4FC0-87EC-E720D67BF9A8}"/>
    <dgm:cxn modelId="{8483469E-E55A-452F-9BD1-4E59DDC20FF7}" srcId="{F8D3681C-E91B-4653-B6FF-5F4A68736EE7}" destId="{F4AC06FC-F147-44DD-BD68-FCC79C22A8BD}" srcOrd="1" destOrd="0" parTransId="{8543FBAA-9F6D-44BB-AC94-F5C0DBF05AAF}" sibTransId="{FCCAEEE0-1599-49F0-8AAD-9256597BF363}"/>
    <dgm:cxn modelId="{57AD8CAA-083B-4982-80B1-8EAB27B8F497}" srcId="{F8D3681C-E91B-4653-B6FF-5F4A68736EE7}" destId="{AE34F1CF-3B81-4DCC-8115-6201F5843349}" srcOrd="0" destOrd="0" parTransId="{9A5B1CF7-CF01-40F3-94C3-62FCED929B82}" sibTransId="{B919E47F-29CB-413C-83C3-F710F4D67B17}"/>
    <dgm:cxn modelId="{149076CF-2DBE-4CCA-99A5-11FA6528EF8C}" type="presOf" srcId="{BC0770BD-0EFF-4C2B-A9BE-67AF8451FCA9}" destId="{6E0D7290-C0DD-4691-8F3E-3AFB9033FD96}" srcOrd="0" destOrd="0" presId="urn:microsoft.com/office/officeart/2011/layout/HexagonRadial"/>
    <dgm:cxn modelId="{4E77D1EF-5CB3-4B05-8B24-5100F5B25DBA}" type="presOf" srcId="{26D87576-946D-44DE-9B05-FB5F81367DA7}" destId="{3A57E93E-C050-4C43-A59B-0BA5CDA739F0}" srcOrd="0" destOrd="0" presId="urn:microsoft.com/office/officeart/2011/layout/HexagonRadial"/>
    <dgm:cxn modelId="{D84A8F34-B033-4089-92B6-29594C53FE71}" type="presParOf" srcId="{39840408-9A03-4F5C-9F4C-3F0140C04654}" destId="{6930ED98-A55C-427A-A971-299728B1B579}" srcOrd="0" destOrd="0" presId="urn:microsoft.com/office/officeart/2011/layout/HexagonRadial"/>
    <dgm:cxn modelId="{03FEC2E4-F08C-4DB1-AB02-ED26DE316D4A}" type="presParOf" srcId="{39840408-9A03-4F5C-9F4C-3F0140C04654}" destId="{C21CE3A9-3698-4384-A8BA-E2DE86CD0487}" srcOrd="1" destOrd="0" presId="urn:microsoft.com/office/officeart/2011/layout/HexagonRadial"/>
    <dgm:cxn modelId="{66DDA315-3B1B-4FD7-A070-A964A8BD699A}" type="presParOf" srcId="{C21CE3A9-3698-4384-A8BA-E2DE86CD0487}" destId="{16BF3C20-2062-41E6-9D19-95600548BE9B}" srcOrd="0" destOrd="0" presId="urn:microsoft.com/office/officeart/2011/layout/HexagonRadial"/>
    <dgm:cxn modelId="{1085DF92-9E51-483C-AE3A-9486175E169F}" type="presParOf" srcId="{39840408-9A03-4F5C-9F4C-3F0140C04654}" destId="{FFBBAC09-7ADB-4187-996C-329F129683A7}" srcOrd="2" destOrd="0" presId="urn:microsoft.com/office/officeart/2011/layout/HexagonRadial"/>
    <dgm:cxn modelId="{E774C9E3-7A57-48C8-9B15-DDB2B946833E}" type="presParOf" srcId="{39840408-9A03-4F5C-9F4C-3F0140C04654}" destId="{2F4C4723-1F69-4CA2-829B-743CAE6BD3ED}" srcOrd="3" destOrd="0" presId="urn:microsoft.com/office/officeart/2011/layout/HexagonRadial"/>
    <dgm:cxn modelId="{CD8775A0-1D10-4FA4-96AF-5211E91B394F}" type="presParOf" srcId="{2F4C4723-1F69-4CA2-829B-743CAE6BD3ED}" destId="{393AABCD-895A-4676-BAFB-BF0E10F6C1EC}" srcOrd="0" destOrd="0" presId="urn:microsoft.com/office/officeart/2011/layout/HexagonRadial"/>
    <dgm:cxn modelId="{B42838FD-CFFA-4F8E-8BF4-9D333BE64AE0}" type="presParOf" srcId="{39840408-9A03-4F5C-9F4C-3F0140C04654}" destId="{FAD8F202-2C61-4E37-8DCD-AE04F0DD399A}" srcOrd="4" destOrd="0" presId="urn:microsoft.com/office/officeart/2011/layout/HexagonRadial"/>
    <dgm:cxn modelId="{BE586CF3-1A35-435B-91AF-D864E70A501F}" type="presParOf" srcId="{39840408-9A03-4F5C-9F4C-3F0140C04654}" destId="{68801F47-F000-4A7A-994F-00DBA3B3F83F}" srcOrd="5" destOrd="0" presId="urn:microsoft.com/office/officeart/2011/layout/HexagonRadial"/>
    <dgm:cxn modelId="{1622C6A4-8745-454A-B863-75475C8BA132}" type="presParOf" srcId="{68801F47-F000-4A7A-994F-00DBA3B3F83F}" destId="{907C0BEC-B7E0-4708-BB76-67BA33E63EE9}" srcOrd="0" destOrd="0" presId="urn:microsoft.com/office/officeart/2011/layout/HexagonRadial"/>
    <dgm:cxn modelId="{7580D8D2-FE29-4914-95B7-069D41311E8C}" type="presParOf" srcId="{39840408-9A03-4F5C-9F4C-3F0140C04654}" destId="{3A57E93E-C050-4C43-A59B-0BA5CDA739F0}" srcOrd="6" destOrd="0" presId="urn:microsoft.com/office/officeart/2011/layout/HexagonRadial"/>
    <dgm:cxn modelId="{06EBF70E-B457-4705-B865-C4FCF997B2A0}" type="presParOf" srcId="{39840408-9A03-4F5C-9F4C-3F0140C04654}" destId="{F565FD96-50BD-498E-8E9B-92ABEDB47335}" srcOrd="7" destOrd="0" presId="urn:microsoft.com/office/officeart/2011/layout/HexagonRadial"/>
    <dgm:cxn modelId="{C5A6EEDB-8127-4005-889F-4C1C7C8752B8}" type="presParOf" srcId="{F565FD96-50BD-498E-8E9B-92ABEDB47335}" destId="{32DCE286-5D3C-45CC-9EA5-67D9C6749DDA}" srcOrd="0" destOrd="0" presId="urn:microsoft.com/office/officeart/2011/layout/HexagonRadial"/>
    <dgm:cxn modelId="{86E88890-18E4-45C4-AE7E-3DAB2618EB63}" type="presParOf" srcId="{39840408-9A03-4F5C-9F4C-3F0140C04654}" destId="{48C61F02-7048-43BA-9B68-D0FD4472D85C}" srcOrd="8" destOrd="0" presId="urn:microsoft.com/office/officeart/2011/layout/HexagonRadial"/>
    <dgm:cxn modelId="{B503C1B6-4C2A-4F47-A59F-6DCCD19C1B0A}" type="presParOf" srcId="{39840408-9A03-4F5C-9F4C-3F0140C04654}" destId="{7249FEA8-61BB-4DC1-ADEE-232CB4AA2728}" srcOrd="9" destOrd="0" presId="urn:microsoft.com/office/officeart/2011/layout/HexagonRadial"/>
    <dgm:cxn modelId="{A901EBF8-A28E-49E6-989D-04C1255F4D8C}" type="presParOf" srcId="{7249FEA8-61BB-4DC1-ADEE-232CB4AA2728}" destId="{0D802979-B7C1-41E4-BFA8-2859AD1BEF8A}" srcOrd="0" destOrd="0" presId="urn:microsoft.com/office/officeart/2011/layout/HexagonRadial"/>
    <dgm:cxn modelId="{33DCB615-9000-4F09-8E59-988476308735}" type="presParOf" srcId="{39840408-9A03-4F5C-9F4C-3F0140C04654}" destId="{6E0D7290-C0DD-4691-8F3E-3AFB9033FD96}" srcOrd="10" destOrd="0" presId="urn:microsoft.com/office/officeart/2011/layout/HexagonRadial"/>
    <dgm:cxn modelId="{B3706DB5-0D87-4A87-80DA-00BEF0F8D93B}" type="presParOf" srcId="{39840408-9A03-4F5C-9F4C-3F0140C04654}" destId="{BA29CF80-A375-4E2E-9081-1F7037088FEC}" srcOrd="11" destOrd="0" presId="urn:microsoft.com/office/officeart/2011/layout/HexagonRadial"/>
    <dgm:cxn modelId="{F015FAC0-6B07-44EA-AC20-20EE1DA28A2A}" type="presParOf" srcId="{BA29CF80-A375-4E2E-9081-1F7037088FEC}" destId="{2ECE71FD-83FC-4AD3-BA1B-3579522573A0}" srcOrd="0" destOrd="0" presId="urn:microsoft.com/office/officeart/2011/layout/HexagonRadial"/>
    <dgm:cxn modelId="{8B31AF6A-2216-4F77-BCE5-565A00064916}" type="presParOf" srcId="{39840408-9A03-4F5C-9F4C-3F0140C04654}" destId="{3630A7D4-0A08-4D97-88F2-10B82A73C7A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E3DEC-239E-47A2-A130-67B96E6B34AD}">
      <dsp:nvSpPr>
        <dsp:cNvPr id="0" name=""/>
        <dsp:cNvSpPr/>
      </dsp:nvSpPr>
      <dsp:spPr>
        <a:xfrm rot="16200000">
          <a:off x="-1840338" y="2765618"/>
          <a:ext cx="4212468" cy="42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8275" bIns="0" numCol="1" spcCol="1270" anchor="t" anchorCtr="0">
          <a:noAutofit/>
        </a:bodyPr>
        <a:lstStyle/>
        <a:p>
          <a:pPr marL="0" lvl="0" indent="0" algn="r" defTabSz="1333500">
            <a:lnSpc>
              <a:spcPct val="90000"/>
            </a:lnSpc>
            <a:spcBef>
              <a:spcPct val="0"/>
            </a:spcBef>
            <a:spcAft>
              <a:spcPct val="35000"/>
            </a:spcAft>
            <a:buNone/>
          </a:pPr>
          <a:r>
            <a:rPr lang="en-US" sz="3000" kern="1200" dirty="0"/>
            <a:t>Societal</a:t>
          </a:r>
        </a:p>
      </dsp:txBody>
      <dsp:txXfrm>
        <a:off x="-1840338" y="2765618"/>
        <a:ext cx="4212468" cy="428910"/>
      </dsp:txXfrm>
    </dsp:sp>
    <dsp:sp modelId="{1B357666-FB2E-4DF8-B386-F80085D4B79A}">
      <dsp:nvSpPr>
        <dsp:cNvPr id="0" name=""/>
        <dsp:cNvSpPr/>
      </dsp:nvSpPr>
      <dsp:spPr>
        <a:xfrm>
          <a:off x="480350" y="873839"/>
          <a:ext cx="2136428" cy="4212468"/>
        </a:xfrm>
        <a:prstGeom prst="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78275"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Lack of supply related to educational opportunity</a:t>
          </a:r>
        </a:p>
        <a:p>
          <a:pPr marL="171450" lvl="1" indent="-171450" algn="l" defTabSz="844550">
            <a:lnSpc>
              <a:spcPct val="90000"/>
            </a:lnSpc>
            <a:spcBef>
              <a:spcPct val="0"/>
            </a:spcBef>
            <a:spcAft>
              <a:spcPct val="15000"/>
            </a:spcAft>
            <a:buChar char="•"/>
          </a:pPr>
          <a:r>
            <a:rPr lang="en-US" sz="1900" kern="1200" dirty="0"/>
            <a:t>Conscious and unconscious bias</a:t>
          </a:r>
        </a:p>
      </dsp:txBody>
      <dsp:txXfrm>
        <a:off x="480350" y="873839"/>
        <a:ext cx="2136428" cy="4212468"/>
      </dsp:txXfrm>
    </dsp:sp>
    <dsp:sp modelId="{E29409BA-B858-4BC9-BD5E-7A6ED2B10FDE}">
      <dsp:nvSpPr>
        <dsp:cNvPr id="0" name=""/>
        <dsp:cNvSpPr/>
      </dsp:nvSpPr>
      <dsp:spPr>
        <a:xfrm>
          <a:off x="288730" y="307678"/>
          <a:ext cx="383239" cy="857820"/>
        </a:xfrm>
        <a:prstGeom prst="rect">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20ECE-EA4A-43E7-91EB-E1DBC151994E}">
      <dsp:nvSpPr>
        <dsp:cNvPr id="0" name=""/>
        <dsp:cNvSpPr/>
      </dsp:nvSpPr>
      <dsp:spPr>
        <a:xfrm rot="16200000">
          <a:off x="1272139" y="2765618"/>
          <a:ext cx="4212468" cy="42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8275" bIns="0" numCol="1" spcCol="1270" anchor="t" anchorCtr="0">
          <a:noAutofit/>
        </a:bodyPr>
        <a:lstStyle/>
        <a:p>
          <a:pPr marL="0" lvl="0" indent="0" algn="r" defTabSz="1333500">
            <a:lnSpc>
              <a:spcPct val="90000"/>
            </a:lnSpc>
            <a:spcBef>
              <a:spcPct val="0"/>
            </a:spcBef>
            <a:spcAft>
              <a:spcPct val="35000"/>
            </a:spcAft>
            <a:buNone/>
          </a:pPr>
          <a:r>
            <a:rPr lang="en-US" sz="3000" kern="1200" dirty="0"/>
            <a:t>Internal Structural</a:t>
          </a:r>
        </a:p>
      </dsp:txBody>
      <dsp:txXfrm>
        <a:off x="1272139" y="2765618"/>
        <a:ext cx="4212468" cy="428910"/>
      </dsp:txXfrm>
    </dsp:sp>
    <dsp:sp modelId="{5BB2EB9D-9FE9-440E-92AC-C5FA21284747}">
      <dsp:nvSpPr>
        <dsp:cNvPr id="0" name=""/>
        <dsp:cNvSpPr/>
      </dsp:nvSpPr>
      <dsp:spPr>
        <a:xfrm>
          <a:off x="3592828" y="873839"/>
          <a:ext cx="2136428" cy="4212468"/>
        </a:xfrm>
        <a:prstGeom prst="rect">
          <a:avLst/>
        </a:prstGeom>
        <a:solidFill>
          <a:schemeClr val="accent2">
            <a:shade val="50000"/>
            <a:hueOff val="0"/>
            <a:satOff val="-21688"/>
            <a:lumOff val="351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78275"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 Recruitment practice which doesn’t target women or PCs</a:t>
          </a:r>
        </a:p>
        <a:p>
          <a:pPr marL="171450" lvl="1" indent="-171450" algn="l" defTabSz="844550">
            <a:lnSpc>
              <a:spcPct val="90000"/>
            </a:lnSpc>
            <a:spcBef>
              <a:spcPct val="0"/>
            </a:spcBef>
            <a:spcAft>
              <a:spcPct val="15000"/>
            </a:spcAft>
            <a:buChar char="•"/>
          </a:pPr>
          <a:r>
            <a:rPr lang="en-US" sz="1900" kern="1200" dirty="0"/>
            <a:t>Corporate culture</a:t>
          </a:r>
        </a:p>
        <a:p>
          <a:pPr marL="171450" lvl="1" indent="-171450" algn="l" defTabSz="844550">
            <a:lnSpc>
              <a:spcPct val="90000"/>
            </a:lnSpc>
            <a:spcBef>
              <a:spcPct val="0"/>
            </a:spcBef>
            <a:spcAft>
              <a:spcPct val="15000"/>
            </a:spcAft>
            <a:buChar char="•"/>
          </a:pPr>
          <a:r>
            <a:rPr lang="en-US" sz="1900" kern="1200" dirty="0"/>
            <a:t>Pipeline nurturing activities lacking</a:t>
          </a:r>
        </a:p>
        <a:p>
          <a:pPr marL="171450" lvl="1" indent="-171450" algn="l" defTabSz="844550">
            <a:lnSpc>
              <a:spcPct val="90000"/>
            </a:lnSpc>
            <a:spcBef>
              <a:spcPct val="0"/>
            </a:spcBef>
            <a:spcAft>
              <a:spcPct val="15000"/>
            </a:spcAft>
            <a:buChar char="•"/>
          </a:pPr>
          <a:endParaRPr lang="en-US" sz="1900" kern="1200" dirty="0"/>
        </a:p>
      </dsp:txBody>
      <dsp:txXfrm>
        <a:off x="3592828" y="873839"/>
        <a:ext cx="2136428" cy="4212468"/>
      </dsp:txXfrm>
    </dsp:sp>
    <dsp:sp modelId="{594143AD-A6D7-4399-AD4E-F256A2C86D81}">
      <dsp:nvSpPr>
        <dsp:cNvPr id="0" name=""/>
        <dsp:cNvSpPr/>
      </dsp:nvSpPr>
      <dsp:spPr>
        <a:xfrm>
          <a:off x="3353933" y="307678"/>
          <a:ext cx="477789" cy="857820"/>
        </a:xfrm>
        <a:prstGeom prst="rect">
          <a:avLst/>
        </a:prstGeom>
        <a:solidFill>
          <a:schemeClr val="accent2">
            <a:tint val="50000"/>
            <a:hueOff val="0"/>
            <a:satOff val="241"/>
            <a:lumOff val="-12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3275B-B9FC-4274-94B9-5EF59EACA721}">
      <dsp:nvSpPr>
        <dsp:cNvPr id="0" name=""/>
        <dsp:cNvSpPr/>
      </dsp:nvSpPr>
      <dsp:spPr>
        <a:xfrm rot="16200000">
          <a:off x="4384616" y="2772232"/>
          <a:ext cx="4212468" cy="42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8275" bIns="0" numCol="1" spcCol="1270" anchor="t" anchorCtr="0">
          <a:noAutofit/>
        </a:bodyPr>
        <a:lstStyle/>
        <a:p>
          <a:pPr marL="0" lvl="0" indent="0" algn="r" defTabSz="1333500">
            <a:lnSpc>
              <a:spcPct val="90000"/>
            </a:lnSpc>
            <a:spcBef>
              <a:spcPct val="0"/>
            </a:spcBef>
            <a:spcAft>
              <a:spcPct val="35000"/>
            </a:spcAft>
            <a:buNone/>
          </a:pPr>
          <a:r>
            <a:rPr lang="en-US" sz="3000" kern="1200" dirty="0"/>
            <a:t>Governmental</a:t>
          </a:r>
        </a:p>
      </dsp:txBody>
      <dsp:txXfrm>
        <a:off x="4384616" y="2772232"/>
        <a:ext cx="4212468" cy="428910"/>
      </dsp:txXfrm>
    </dsp:sp>
    <dsp:sp modelId="{5508ECF9-CC2A-42A9-AD5A-F2FE87D53772}">
      <dsp:nvSpPr>
        <dsp:cNvPr id="0" name=""/>
        <dsp:cNvSpPr/>
      </dsp:nvSpPr>
      <dsp:spPr>
        <a:xfrm>
          <a:off x="6756746" y="793887"/>
          <a:ext cx="2136428" cy="4212468"/>
        </a:xfrm>
        <a:prstGeom prst="rect">
          <a:avLst/>
        </a:prstGeom>
        <a:solidFill>
          <a:schemeClr val="accent2">
            <a:shade val="50000"/>
            <a:hueOff val="0"/>
            <a:satOff val="-21688"/>
            <a:lumOff val="351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78275"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Monitoring</a:t>
          </a:r>
        </a:p>
        <a:p>
          <a:pPr marL="171450" lvl="1" indent="-171450" algn="l" defTabSz="844550">
            <a:lnSpc>
              <a:spcPct val="90000"/>
            </a:lnSpc>
            <a:spcBef>
              <a:spcPct val="0"/>
            </a:spcBef>
            <a:spcAft>
              <a:spcPct val="15000"/>
            </a:spcAft>
            <a:buChar char="•"/>
          </a:pPr>
          <a:r>
            <a:rPr lang="en-US" sz="1900" kern="1200" dirty="0"/>
            <a:t>Law Enforcement</a:t>
          </a:r>
        </a:p>
        <a:p>
          <a:pPr marL="171450" lvl="1" indent="-171450" algn="l" defTabSz="844550">
            <a:lnSpc>
              <a:spcPct val="90000"/>
            </a:lnSpc>
            <a:spcBef>
              <a:spcPct val="0"/>
            </a:spcBef>
            <a:spcAft>
              <a:spcPct val="15000"/>
            </a:spcAft>
            <a:buChar char="•"/>
          </a:pPr>
          <a:r>
            <a:rPr lang="en-US" sz="1900" kern="1200" dirty="0"/>
            <a:t>Weakness in companies reporting data</a:t>
          </a:r>
        </a:p>
        <a:p>
          <a:pPr marL="171450" lvl="1" indent="-171450" algn="l" defTabSz="844550">
            <a:lnSpc>
              <a:spcPct val="90000"/>
            </a:lnSpc>
            <a:spcBef>
              <a:spcPct val="0"/>
            </a:spcBef>
            <a:spcAft>
              <a:spcPct val="15000"/>
            </a:spcAft>
            <a:buChar char="•"/>
          </a:pPr>
          <a:r>
            <a:rPr lang="en-US" sz="1900" kern="1200" dirty="0"/>
            <a:t>Lack of understanding about glass ceiling issues</a:t>
          </a:r>
        </a:p>
      </dsp:txBody>
      <dsp:txXfrm>
        <a:off x="6756746" y="793887"/>
        <a:ext cx="2136428" cy="4212468"/>
      </dsp:txXfrm>
    </dsp:sp>
    <dsp:sp modelId="{989F0D1C-3DC8-43E1-AAA7-0691ACD38170}">
      <dsp:nvSpPr>
        <dsp:cNvPr id="0" name=""/>
        <dsp:cNvSpPr/>
      </dsp:nvSpPr>
      <dsp:spPr>
        <a:xfrm>
          <a:off x="6597894" y="215162"/>
          <a:ext cx="303762" cy="871048"/>
        </a:xfrm>
        <a:prstGeom prst="rect">
          <a:avLst/>
        </a:prstGeom>
        <a:solidFill>
          <a:schemeClr val="accent2">
            <a:tint val="50000"/>
            <a:hueOff val="0"/>
            <a:satOff val="482"/>
            <a:lumOff val="-25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ED1EE-DA8F-4368-B0DC-9FDDFF7DAC7F}">
      <dsp:nvSpPr>
        <dsp:cNvPr id="0" name=""/>
        <dsp:cNvSpPr/>
      </dsp:nvSpPr>
      <dsp:spPr>
        <a:xfrm>
          <a:off x="2922831" y="5817935"/>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4CD98B-F0A8-4D24-B250-C9EDAD598A55}">
      <dsp:nvSpPr>
        <dsp:cNvPr id="0" name=""/>
        <dsp:cNvSpPr/>
      </dsp:nvSpPr>
      <dsp:spPr>
        <a:xfrm>
          <a:off x="2718097" y="5905717"/>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CB08E4-8827-4B5D-840E-47F2B70C6732}">
      <dsp:nvSpPr>
        <dsp:cNvPr id="0" name=""/>
        <dsp:cNvSpPr/>
      </dsp:nvSpPr>
      <dsp:spPr>
        <a:xfrm>
          <a:off x="2509516" y="5980469"/>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52B0B5-6F27-402B-84EA-A9D4AEA50AA8}">
      <dsp:nvSpPr>
        <dsp:cNvPr id="0" name=""/>
        <dsp:cNvSpPr/>
      </dsp:nvSpPr>
      <dsp:spPr>
        <a:xfrm>
          <a:off x="2297856" y="6041505"/>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37B254-44B3-4942-BB68-0A0EC667C7E7}">
      <dsp:nvSpPr>
        <dsp:cNvPr id="0" name=""/>
        <dsp:cNvSpPr/>
      </dsp:nvSpPr>
      <dsp:spPr>
        <a:xfrm>
          <a:off x="2083887" y="6088826"/>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9467DE-482A-4071-B5B3-BC48249FBF19}">
      <dsp:nvSpPr>
        <dsp:cNvPr id="0" name=""/>
        <dsp:cNvSpPr/>
      </dsp:nvSpPr>
      <dsp:spPr>
        <a:xfrm>
          <a:off x="4085037" y="4995660"/>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BEF0B-F591-479D-A710-E006A3865385}">
      <dsp:nvSpPr>
        <dsp:cNvPr id="0" name=""/>
        <dsp:cNvSpPr/>
      </dsp:nvSpPr>
      <dsp:spPr>
        <a:xfrm>
          <a:off x="3914170" y="5158881"/>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85685-987F-4F8D-89DE-9FA562F95F00}">
      <dsp:nvSpPr>
        <dsp:cNvPr id="0" name=""/>
        <dsp:cNvSpPr/>
      </dsp:nvSpPr>
      <dsp:spPr>
        <a:xfrm>
          <a:off x="4827002" y="4026625"/>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5BF1A-ACF3-45FA-BCEE-7C4A9CE67A7F}">
      <dsp:nvSpPr>
        <dsp:cNvPr id="0" name=""/>
        <dsp:cNvSpPr/>
      </dsp:nvSpPr>
      <dsp:spPr>
        <a:xfrm>
          <a:off x="5329599" y="2880653"/>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618F6B-1DEC-472D-BDC3-31586F641EA6}">
      <dsp:nvSpPr>
        <dsp:cNvPr id="0" name=""/>
        <dsp:cNvSpPr/>
      </dsp:nvSpPr>
      <dsp:spPr>
        <a:xfrm>
          <a:off x="5568967" y="1687361"/>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8E91E-F632-44E9-8D07-42DBB079C3B7}">
      <dsp:nvSpPr>
        <dsp:cNvPr id="0" name=""/>
        <dsp:cNvSpPr/>
      </dsp:nvSpPr>
      <dsp:spPr>
        <a:xfrm>
          <a:off x="5360386" y="269127"/>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77F16B-73DC-440B-9CB6-151B8480572A}">
      <dsp:nvSpPr>
        <dsp:cNvPr id="0" name=""/>
        <dsp:cNvSpPr/>
      </dsp:nvSpPr>
      <dsp:spPr>
        <a:xfrm>
          <a:off x="5502776" y="154598"/>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2855A-CB5C-41EE-99B3-1849EFA3CE98}">
      <dsp:nvSpPr>
        <dsp:cNvPr id="0" name=""/>
        <dsp:cNvSpPr/>
      </dsp:nvSpPr>
      <dsp:spPr>
        <a:xfrm>
          <a:off x="5645935" y="40070"/>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50701-9E4E-4F06-BAE3-797FE0CC051F}">
      <dsp:nvSpPr>
        <dsp:cNvPr id="0" name=""/>
        <dsp:cNvSpPr/>
      </dsp:nvSpPr>
      <dsp:spPr>
        <a:xfrm>
          <a:off x="5788324" y="154598"/>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8C518-A0C8-4DF4-AA55-B4CE758055BC}">
      <dsp:nvSpPr>
        <dsp:cNvPr id="0" name=""/>
        <dsp:cNvSpPr/>
      </dsp:nvSpPr>
      <dsp:spPr>
        <a:xfrm>
          <a:off x="5930714" y="269127"/>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66EBF-05A3-4DC8-8F6C-441E7337E5DD}">
      <dsp:nvSpPr>
        <dsp:cNvPr id="0" name=""/>
        <dsp:cNvSpPr/>
      </dsp:nvSpPr>
      <dsp:spPr>
        <a:xfrm>
          <a:off x="5645935" y="281471"/>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377E2-C369-49F0-9864-8E3BBC8E7424}">
      <dsp:nvSpPr>
        <dsp:cNvPr id="0" name=""/>
        <dsp:cNvSpPr/>
      </dsp:nvSpPr>
      <dsp:spPr>
        <a:xfrm>
          <a:off x="5645935" y="522873"/>
          <a:ext cx="96209" cy="96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16130-80ED-48AD-B748-B66A88F1A2F5}">
      <dsp:nvSpPr>
        <dsp:cNvPr id="0" name=""/>
        <dsp:cNvSpPr/>
      </dsp:nvSpPr>
      <dsp:spPr>
        <a:xfrm>
          <a:off x="1642696" y="6301816"/>
          <a:ext cx="3020427" cy="5561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217" tIns="45720" rIns="45720" bIns="45720" numCol="1" spcCol="1270" anchor="ctr" anchorCtr="0">
          <a:noAutofit/>
        </a:bodyPr>
        <a:lstStyle/>
        <a:p>
          <a:pPr marL="0" lvl="0" indent="0" algn="l" defTabSz="533400">
            <a:lnSpc>
              <a:spcPct val="90000"/>
            </a:lnSpc>
            <a:spcBef>
              <a:spcPct val="0"/>
            </a:spcBef>
            <a:spcAft>
              <a:spcPct val="35000"/>
            </a:spcAft>
            <a:buNone/>
          </a:pPr>
          <a:r>
            <a:rPr lang="en-GB" altLang="en-US" sz="1200" b="1" kern="1200" dirty="0">
              <a:solidFill>
                <a:schemeClr val="accent5">
                  <a:lumMod val="10000"/>
                </a:schemeClr>
              </a:solidFill>
              <a:latin typeface="Calibri" panose="020F0502020204030204" pitchFamily="34" charset="0"/>
            </a:rPr>
            <a:t>Positive Action</a:t>
          </a:r>
          <a:endParaRPr lang="en-GB" sz="1200" kern="1200" dirty="0">
            <a:solidFill>
              <a:schemeClr val="accent5">
                <a:lumMod val="10000"/>
              </a:schemeClr>
            </a:solidFill>
          </a:endParaRPr>
        </a:p>
      </dsp:txBody>
      <dsp:txXfrm>
        <a:off x="1669847" y="6328967"/>
        <a:ext cx="2966125" cy="501881"/>
      </dsp:txXfrm>
    </dsp:sp>
    <dsp:sp modelId="{71DD3DD2-E073-48B8-820B-45EF467FB48D}">
      <dsp:nvSpPr>
        <dsp:cNvPr id="0" name=""/>
        <dsp:cNvSpPr/>
      </dsp:nvSpPr>
      <dsp:spPr>
        <a:xfrm>
          <a:off x="1012116" y="5716192"/>
          <a:ext cx="962091" cy="96217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60F46F-E26C-473E-8363-6BAE79C9A024}">
      <dsp:nvSpPr>
        <dsp:cNvPr id="0" name=""/>
        <dsp:cNvSpPr/>
      </dsp:nvSpPr>
      <dsp:spPr>
        <a:xfrm>
          <a:off x="3637738" y="5621150"/>
          <a:ext cx="2798066" cy="5561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217" tIns="45720" rIns="45720" bIns="45720" numCol="1" spcCol="1270" anchor="ctr"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en-GB" altLang="en-US" sz="1200" b="1" kern="1200" dirty="0">
              <a:solidFill>
                <a:schemeClr val="accent5">
                  <a:lumMod val="10000"/>
                </a:schemeClr>
              </a:solidFill>
              <a:latin typeface="Calibri" panose="020F0502020204030204" pitchFamily="34" charset="0"/>
            </a:rPr>
            <a:t>Take some risks</a:t>
          </a:r>
          <a:endParaRPr lang="en-GB" sz="1200" kern="1200" dirty="0">
            <a:solidFill>
              <a:schemeClr val="accent5">
                <a:lumMod val="10000"/>
              </a:schemeClr>
            </a:solidFill>
          </a:endParaRPr>
        </a:p>
      </dsp:txBody>
      <dsp:txXfrm>
        <a:off x="3664889" y="5648301"/>
        <a:ext cx="2743764" cy="501881"/>
      </dsp:txXfrm>
    </dsp:sp>
    <dsp:sp modelId="{8C90C93A-AD55-4E19-93FD-B925EAEE63DE}">
      <dsp:nvSpPr>
        <dsp:cNvPr id="0" name=""/>
        <dsp:cNvSpPr/>
      </dsp:nvSpPr>
      <dsp:spPr>
        <a:xfrm>
          <a:off x="3001722" y="5054395"/>
          <a:ext cx="962091" cy="962177"/>
        </a:xfrm>
        <a:prstGeom prst="ellipse">
          <a:avLst/>
        </a:prstGeom>
        <a:blipFill>
          <a:blip xmlns:r="http://schemas.openxmlformats.org/officeDocument/2006/relationships" r:embed="rId2"/>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09551A-66A7-437C-A0D7-4736B5D81CCA}">
      <dsp:nvSpPr>
        <dsp:cNvPr id="0" name=""/>
        <dsp:cNvSpPr/>
      </dsp:nvSpPr>
      <dsp:spPr>
        <a:xfrm>
          <a:off x="4861872" y="4607321"/>
          <a:ext cx="2995941" cy="5561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217" tIns="41910" rIns="41910" bIns="41910" numCol="1" spcCol="1270" anchor="ctr" anchorCtr="0">
          <a:noAutofit/>
        </a:bodyPr>
        <a:lstStyle/>
        <a:p>
          <a:pPr marL="0" lvl="0" indent="0" algn="l" defTabSz="488950">
            <a:lnSpc>
              <a:spcPct val="90000"/>
            </a:lnSpc>
            <a:spcBef>
              <a:spcPct val="0"/>
            </a:spcBef>
            <a:spcAft>
              <a:spcPct val="35000"/>
            </a:spcAft>
            <a:buNone/>
          </a:pPr>
          <a:r>
            <a:rPr lang="en-GB" sz="1100" b="1" kern="1200" dirty="0">
              <a:solidFill>
                <a:schemeClr val="accent5">
                  <a:lumMod val="10000"/>
                </a:schemeClr>
              </a:solidFill>
            </a:rPr>
            <a:t>Challenge your recruiters</a:t>
          </a:r>
        </a:p>
      </dsp:txBody>
      <dsp:txXfrm>
        <a:off x="4889023" y="4634472"/>
        <a:ext cx="2941639" cy="501881"/>
      </dsp:txXfrm>
    </dsp:sp>
    <dsp:sp modelId="{A0D36B22-0EC3-445D-8386-4EA6F2AD5AB9}">
      <dsp:nvSpPr>
        <dsp:cNvPr id="0" name=""/>
        <dsp:cNvSpPr/>
      </dsp:nvSpPr>
      <dsp:spPr>
        <a:xfrm>
          <a:off x="3983056" y="4063414"/>
          <a:ext cx="962091" cy="96217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D35548-1127-4D48-AB60-21BC3C51D96B}">
      <dsp:nvSpPr>
        <dsp:cNvPr id="0" name=""/>
        <dsp:cNvSpPr/>
      </dsp:nvSpPr>
      <dsp:spPr>
        <a:xfrm>
          <a:off x="5101555" y="3495745"/>
          <a:ext cx="3072676" cy="5561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217" tIns="41910" rIns="41910" bIns="41910" numCol="1" spcCol="1270" anchor="ctr" anchorCtr="0">
          <a:noAutofit/>
        </a:bodyPr>
        <a:lstStyle/>
        <a:p>
          <a:pPr marL="0" lvl="0" indent="0" algn="l" defTabSz="488950">
            <a:lnSpc>
              <a:spcPct val="90000"/>
            </a:lnSpc>
            <a:spcBef>
              <a:spcPct val="0"/>
            </a:spcBef>
            <a:spcAft>
              <a:spcPct val="35000"/>
            </a:spcAft>
            <a:buNone/>
          </a:pPr>
          <a:r>
            <a:rPr lang="en-GB" altLang="en-US" sz="1100" b="1" kern="1200" dirty="0">
              <a:solidFill>
                <a:schemeClr val="accent5">
                  <a:lumMod val="10000"/>
                </a:schemeClr>
              </a:solidFill>
              <a:latin typeface="Calibri" panose="020F0502020204030204" pitchFamily="34" charset="0"/>
            </a:rPr>
            <a:t>Educate the Hiring managers and address stereotypes</a:t>
          </a:r>
          <a:endParaRPr lang="en-GB" sz="1100" kern="1200" dirty="0">
            <a:solidFill>
              <a:schemeClr val="accent5">
                <a:lumMod val="10000"/>
              </a:schemeClr>
            </a:solidFill>
          </a:endParaRPr>
        </a:p>
      </dsp:txBody>
      <dsp:txXfrm>
        <a:off x="5128706" y="3522896"/>
        <a:ext cx="3018374" cy="501881"/>
      </dsp:txXfrm>
    </dsp:sp>
    <dsp:sp modelId="{FEE96E8A-671C-4031-9C05-945FCBD94F4E}">
      <dsp:nvSpPr>
        <dsp:cNvPr id="0" name=""/>
        <dsp:cNvSpPr/>
      </dsp:nvSpPr>
      <dsp:spPr>
        <a:xfrm>
          <a:off x="4574934" y="2978478"/>
          <a:ext cx="962091" cy="96217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085AD3-70E1-4E44-955F-BA3A8FE6E193}">
      <dsp:nvSpPr>
        <dsp:cNvPr id="0" name=""/>
        <dsp:cNvSpPr/>
      </dsp:nvSpPr>
      <dsp:spPr>
        <a:xfrm>
          <a:off x="5613438" y="2393644"/>
          <a:ext cx="2965521" cy="5561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217" tIns="41910" rIns="41910" bIns="41910" numCol="1" spcCol="1270" anchor="ctr" anchorCtr="0">
          <a:noAutofit/>
        </a:bodyPr>
        <a:lstStyle/>
        <a:p>
          <a:pPr marL="0" lvl="0" indent="0" algn="l" defTabSz="488950">
            <a:lnSpc>
              <a:spcPct val="90000"/>
            </a:lnSpc>
            <a:spcBef>
              <a:spcPct val="0"/>
            </a:spcBef>
            <a:spcAft>
              <a:spcPct val="35000"/>
            </a:spcAft>
            <a:buNone/>
          </a:pPr>
          <a:r>
            <a:rPr lang="en-GB" sz="1100" b="1" kern="1200" dirty="0">
              <a:solidFill>
                <a:schemeClr val="accent5">
                  <a:lumMod val="10000"/>
                </a:schemeClr>
              </a:solidFill>
            </a:rPr>
            <a:t>Advertising and Job Specs</a:t>
          </a:r>
        </a:p>
      </dsp:txBody>
      <dsp:txXfrm>
        <a:off x="5640589" y="2420795"/>
        <a:ext cx="2911219" cy="501881"/>
      </dsp:txXfrm>
    </dsp:sp>
    <dsp:sp modelId="{2D52B97F-FDD8-413E-A84D-1D60327F0327}">
      <dsp:nvSpPr>
        <dsp:cNvPr id="0" name=""/>
        <dsp:cNvSpPr/>
      </dsp:nvSpPr>
      <dsp:spPr>
        <a:xfrm>
          <a:off x="4956692" y="1809875"/>
          <a:ext cx="962091" cy="96217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F7E715-3277-4E92-B1E2-7AC5DB3E938A}">
      <dsp:nvSpPr>
        <dsp:cNvPr id="0" name=""/>
        <dsp:cNvSpPr/>
      </dsp:nvSpPr>
      <dsp:spPr>
        <a:xfrm>
          <a:off x="5869982" y="1276224"/>
          <a:ext cx="2999988" cy="5561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217" tIns="41910" rIns="41910" bIns="41910" numCol="1" spcCol="1270" anchor="ctr" anchorCtr="0">
          <a:noAutofit/>
        </a:bodyPr>
        <a:lstStyle/>
        <a:p>
          <a:pPr marL="0" lvl="0" indent="0" algn="l" defTabSz="488950">
            <a:lnSpc>
              <a:spcPct val="90000"/>
            </a:lnSpc>
            <a:spcBef>
              <a:spcPct val="0"/>
            </a:spcBef>
            <a:spcAft>
              <a:spcPct val="35000"/>
            </a:spcAft>
            <a:buNone/>
          </a:pPr>
          <a:r>
            <a:rPr lang="en-GB" sz="1100" b="1" kern="1200" dirty="0">
              <a:solidFill>
                <a:schemeClr val="accent5">
                  <a:lumMod val="10000"/>
                </a:schemeClr>
              </a:solidFill>
            </a:rPr>
            <a:t>Supporting policies on CVs, Interviewing, Assessment</a:t>
          </a:r>
        </a:p>
      </dsp:txBody>
      <dsp:txXfrm>
        <a:off x="5897133" y="1303375"/>
        <a:ext cx="2945686" cy="501881"/>
      </dsp:txXfrm>
    </dsp:sp>
    <dsp:sp modelId="{3669140D-4287-49B1-9D70-7E977F06CDB6}">
      <dsp:nvSpPr>
        <dsp:cNvPr id="0" name=""/>
        <dsp:cNvSpPr/>
      </dsp:nvSpPr>
      <dsp:spPr>
        <a:xfrm>
          <a:off x="5164504" y="660474"/>
          <a:ext cx="962091" cy="96217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0ED98-A55C-427A-A971-299728B1B579}">
      <dsp:nvSpPr>
        <dsp:cNvPr id="0" name=""/>
        <dsp:cNvSpPr/>
      </dsp:nvSpPr>
      <dsp:spPr>
        <a:xfrm>
          <a:off x="2685019" y="1515025"/>
          <a:ext cx="1925662" cy="1665776"/>
        </a:xfrm>
        <a:prstGeom prst="hexagon">
          <a:avLst>
            <a:gd name="adj" fmla="val 28570"/>
            <a:gd name="vf" fmla="val 115470"/>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Organisation</a:t>
          </a:r>
          <a:r>
            <a:rPr lang="en-US" sz="1400" kern="1200" dirty="0"/>
            <a:t> Specific </a:t>
          </a:r>
        </a:p>
        <a:p>
          <a:pPr marL="0" lvl="0" indent="0" algn="ctr" defTabSz="622300">
            <a:lnSpc>
              <a:spcPct val="90000"/>
            </a:lnSpc>
            <a:spcBef>
              <a:spcPct val="0"/>
            </a:spcBef>
            <a:spcAft>
              <a:spcPct val="35000"/>
            </a:spcAft>
            <a:buNone/>
          </a:pPr>
          <a:r>
            <a:rPr lang="en-US" sz="1400" kern="1200" dirty="0"/>
            <a:t>Programmes</a:t>
          </a:r>
        </a:p>
      </dsp:txBody>
      <dsp:txXfrm>
        <a:off x="3004128" y="1791067"/>
        <a:ext cx="1287444" cy="1113692"/>
      </dsp:txXfrm>
    </dsp:sp>
    <dsp:sp modelId="{393AABCD-895A-4676-BAFB-BF0E10F6C1EC}">
      <dsp:nvSpPr>
        <dsp:cNvPr id="0" name=""/>
        <dsp:cNvSpPr/>
      </dsp:nvSpPr>
      <dsp:spPr>
        <a:xfrm>
          <a:off x="3890854" y="718063"/>
          <a:ext cx="726546" cy="62601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BAC09-7ADB-4187-996C-329F129683A7}">
      <dsp:nvSpPr>
        <dsp:cNvPr id="0" name=""/>
        <dsp:cNvSpPr/>
      </dsp:nvSpPr>
      <dsp:spPr>
        <a:xfrm>
          <a:off x="2862401" y="0"/>
          <a:ext cx="1578066" cy="1365213"/>
        </a:xfrm>
        <a:prstGeom prst="hexagon">
          <a:avLst>
            <a:gd name="adj" fmla="val 28570"/>
            <a:gd name="vf" fmla="val 11547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CEO Support</a:t>
          </a:r>
        </a:p>
      </dsp:txBody>
      <dsp:txXfrm>
        <a:off x="3123920" y="226245"/>
        <a:ext cx="1055028" cy="912723"/>
      </dsp:txXfrm>
    </dsp:sp>
    <dsp:sp modelId="{907C0BEC-B7E0-4708-BB76-67BA33E63EE9}">
      <dsp:nvSpPr>
        <dsp:cNvPr id="0" name=""/>
        <dsp:cNvSpPr/>
      </dsp:nvSpPr>
      <dsp:spPr>
        <a:xfrm>
          <a:off x="4738791" y="1888380"/>
          <a:ext cx="726546" cy="62601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8F202-2C61-4E37-8DCD-AE04F0DD399A}">
      <dsp:nvSpPr>
        <dsp:cNvPr id="0" name=""/>
        <dsp:cNvSpPr/>
      </dsp:nvSpPr>
      <dsp:spPr>
        <a:xfrm>
          <a:off x="4309671" y="839697"/>
          <a:ext cx="1578066" cy="1365213"/>
        </a:xfrm>
        <a:prstGeom prst="hexagon">
          <a:avLst>
            <a:gd name="adj" fmla="val 28570"/>
            <a:gd name="vf" fmla="val 115470"/>
          </a:avLst>
        </a:prstGeom>
        <a:solidFill>
          <a:schemeClr val="accent2">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Monitor and track progress</a:t>
          </a:r>
        </a:p>
      </dsp:txBody>
      <dsp:txXfrm>
        <a:off x="4571190" y="1065942"/>
        <a:ext cx="1055028" cy="912723"/>
      </dsp:txXfrm>
    </dsp:sp>
    <dsp:sp modelId="{32DCE286-5D3C-45CC-9EA5-67D9C6749DDA}">
      <dsp:nvSpPr>
        <dsp:cNvPr id="0" name=""/>
        <dsp:cNvSpPr/>
      </dsp:nvSpPr>
      <dsp:spPr>
        <a:xfrm>
          <a:off x="4149759" y="3209448"/>
          <a:ext cx="726546" cy="62601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57E93E-C050-4C43-A59B-0BA5CDA739F0}">
      <dsp:nvSpPr>
        <dsp:cNvPr id="0" name=""/>
        <dsp:cNvSpPr/>
      </dsp:nvSpPr>
      <dsp:spPr>
        <a:xfrm>
          <a:off x="4309671" y="2490445"/>
          <a:ext cx="1578066" cy="1365213"/>
        </a:xfrm>
        <a:prstGeom prst="hexagon">
          <a:avLst>
            <a:gd name="adj" fmla="val 28570"/>
            <a:gd name="vf" fmla="val 115470"/>
          </a:avLst>
        </a:prstGeom>
        <a:solidFill>
          <a:schemeClr val="accent2">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Addressing</a:t>
          </a:r>
        </a:p>
        <a:p>
          <a:pPr marL="0" lvl="0" indent="0" algn="ctr" defTabSz="622300">
            <a:lnSpc>
              <a:spcPct val="90000"/>
            </a:lnSpc>
            <a:spcBef>
              <a:spcPct val="0"/>
            </a:spcBef>
            <a:spcAft>
              <a:spcPct val="35000"/>
            </a:spcAft>
            <a:buNone/>
          </a:pPr>
          <a:r>
            <a:rPr lang="en-US" sz="1400" kern="1200" dirty="0"/>
            <a:t>Stereotypes</a:t>
          </a:r>
        </a:p>
      </dsp:txBody>
      <dsp:txXfrm>
        <a:off x="4571190" y="2716690"/>
        <a:ext cx="1055028" cy="912723"/>
      </dsp:txXfrm>
    </dsp:sp>
    <dsp:sp modelId="{0D802979-B7C1-41E4-BFA8-2859AD1BEF8A}">
      <dsp:nvSpPr>
        <dsp:cNvPr id="0" name=""/>
        <dsp:cNvSpPr/>
      </dsp:nvSpPr>
      <dsp:spPr>
        <a:xfrm>
          <a:off x="2688603" y="3346580"/>
          <a:ext cx="726546" cy="62601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C61F02-7048-43BA-9B68-D0FD4472D85C}">
      <dsp:nvSpPr>
        <dsp:cNvPr id="0" name=""/>
        <dsp:cNvSpPr/>
      </dsp:nvSpPr>
      <dsp:spPr>
        <a:xfrm>
          <a:off x="2862401" y="3331082"/>
          <a:ext cx="1578066" cy="1365213"/>
        </a:xfrm>
        <a:prstGeom prst="hexagon">
          <a:avLst>
            <a:gd name="adj" fmla="val 28570"/>
            <a:gd name="vf" fmla="val 115470"/>
          </a:avLst>
        </a:prstGeom>
        <a:solidFill>
          <a:schemeClr val="accent2">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Everyone is accountable</a:t>
          </a:r>
        </a:p>
      </dsp:txBody>
      <dsp:txXfrm>
        <a:off x="3123920" y="3557327"/>
        <a:ext cx="1055028" cy="912723"/>
      </dsp:txXfrm>
    </dsp:sp>
    <dsp:sp modelId="{2ECE71FD-83FC-4AD3-BA1B-3579522573A0}">
      <dsp:nvSpPr>
        <dsp:cNvPr id="0" name=""/>
        <dsp:cNvSpPr/>
      </dsp:nvSpPr>
      <dsp:spPr>
        <a:xfrm>
          <a:off x="1826780" y="2176733"/>
          <a:ext cx="726546" cy="62601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D7290-C0DD-4691-8F3E-3AFB9033FD96}">
      <dsp:nvSpPr>
        <dsp:cNvPr id="0" name=""/>
        <dsp:cNvSpPr/>
      </dsp:nvSpPr>
      <dsp:spPr>
        <a:xfrm>
          <a:off x="1408411" y="2491385"/>
          <a:ext cx="1578066" cy="1365213"/>
        </a:xfrm>
        <a:prstGeom prst="hexagon">
          <a:avLst>
            <a:gd name="adj" fmla="val 28570"/>
            <a:gd name="vf" fmla="val 115470"/>
          </a:avLst>
        </a:prstGeom>
        <a:solidFill>
          <a:schemeClr val="accent2">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Cultural and Management Training</a:t>
          </a:r>
        </a:p>
      </dsp:txBody>
      <dsp:txXfrm>
        <a:off x="1669930" y="2717630"/>
        <a:ext cx="1055028" cy="912723"/>
      </dsp:txXfrm>
    </dsp:sp>
    <dsp:sp modelId="{3630A7D4-0A08-4D97-88F2-10B82A73C7A5}">
      <dsp:nvSpPr>
        <dsp:cNvPr id="0" name=""/>
        <dsp:cNvSpPr/>
      </dsp:nvSpPr>
      <dsp:spPr>
        <a:xfrm>
          <a:off x="1408411" y="837819"/>
          <a:ext cx="1578066" cy="1365213"/>
        </a:xfrm>
        <a:prstGeom prst="hexagon">
          <a:avLst>
            <a:gd name="adj" fmla="val 28570"/>
            <a:gd name="vf" fmla="val 115470"/>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Must be multifaceted </a:t>
          </a:r>
          <a:r>
            <a:rPr lang="en-US" sz="1400" kern="1200" dirty="0" err="1"/>
            <a:t>programmes</a:t>
          </a:r>
          <a:endParaRPr lang="en-US" sz="1400" kern="1200" dirty="0"/>
        </a:p>
      </dsp:txBody>
      <dsp:txXfrm>
        <a:off x="1669930" y="1064064"/>
        <a:ext cx="1055028" cy="912723"/>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D2A8DF65-09B3-4EC0-A5D1-1BB580F79A1F}"/>
              </a:ext>
            </a:extLst>
          </p:cNvPr>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7" tIns="43368" rIns="86737" bIns="43368" numCol="1" anchor="t" anchorCtr="0" compatLnSpc="1">
            <a:prstTxWarp prst="textNoShape">
              <a:avLst/>
            </a:prstTxWarp>
          </a:bodyPr>
          <a:lstStyle>
            <a:lvl1pPr algn="l" defTabSz="866775" eaLnBrk="1" hangingPunct="1">
              <a:spcBef>
                <a:spcPct val="0"/>
              </a:spcBef>
              <a:buFontTx/>
              <a:buNone/>
              <a:defRPr sz="1100">
                <a:solidFill>
                  <a:schemeClr val="tx1"/>
                </a:solidFill>
                <a:latin typeface="Arial" panose="020B0604020202020204" pitchFamily="34" charset="0"/>
              </a:defRPr>
            </a:lvl1pPr>
          </a:lstStyle>
          <a:p>
            <a:pPr>
              <a:defRPr/>
            </a:pPr>
            <a:endParaRPr lang="en-GB" altLang="en-US"/>
          </a:p>
        </p:txBody>
      </p:sp>
      <p:sp>
        <p:nvSpPr>
          <p:cNvPr id="142339" name="Rectangle 3">
            <a:extLst>
              <a:ext uri="{FF2B5EF4-FFF2-40B4-BE49-F238E27FC236}">
                <a16:creationId xmlns:a16="http://schemas.microsoft.com/office/drawing/2014/main" id="{1BBC8DB7-2272-476F-9A8E-6D532ABDE3A7}"/>
              </a:ext>
            </a:extLst>
          </p:cNvPr>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7" tIns="43368" rIns="86737" bIns="43368" numCol="1" anchor="t" anchorCtr="0" compatLnSpc="1">
            <a:prstTxWarp prst="textNoShape">
              <a:avLst/>
            </a:prstTxWarp>
          </a:bodyPr>
          <a:lstStyle>
            <a:lvl1pPr algn="r" defTabSz="866775" eaLnBrk="1" hangingPunct="1">
              <a:spcBef>
                <a:spcPct val="0"/>
              </a:spcBef>
              <a:buFontTx/>
              <a:buNone/>
              <a:defRPr sz="1100">
                <a:solidFill>
                  <a:schemeClr val="tx1"/>
                </a:solidFill>
                <a:latin typeface="Arial" panose="020B0604020202020204" pitchFamily="34" charset="0"/>
              </a:defRPr>
            </a:lvl1pPr>
          </a:lstStyle>
          <a:p>
            <a:pPr>
              <a:defRPr/>
            </a:pPr>
            <a:endParaRPr lang="en-GB" altLang="en-US"/>
          </a:p>
        </p:txBody>
      </p:sp>
      <p:sp>
        <p:nvSpPr>
          <p:cNvPr id="142340" name="Rectangle 4">
            <a:extLst>
              <a:ext uri="{FF2B5EF4-FFF2-40B4-BE49-F238E27FC236}">
                <a16:creationId xmlns:a16="http://schemas.microsoft.com/office/drawing/2014/main" id="{6CA5D915-F2D4-44AE-9B8A-423485892B90}"/>
              </a:ext>
            </a:extLst>
          </p:cNvPr>
          <p:cNvSpPr>
            <a:spLocks noGrp="1" noChangeArrowheads="1"/>
          </p:cNvSpPr>
          <p:nvPr>
            <p:ph type="ftr" sz="quarter" idx="2"/>
          </p:nvPr>
        </p:nvSpPr>
        <p:spPr bwMode="auto">
          <a:xfrm>
            <a:off x="0" y="944721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7" tIns="43368" rIns="86737" bIns="43368" numCol="1" anchor="b" anchorCtr="0" compatLnSpc="1">
            <a:prstTxWarp prst="textNoShape">
              <a:avLst/>
            </a:prstTxWarp>
          </a:bodyPr>
          <a:lstStyle>
            <a:lvl1pPr algn="l" defTabSz="866775" eaLnBrk="1" hangingPunct="1">
              <a:spcBef>
                <a:spcPct val="0"/>
              </a:spcBef>
              <a:buFontTx/>
              <a:buNone/>
              <a:defRPr sz="1100">
                <a:solidFill>
                  <a:schemeClr val="tx1"/>
                </a:solidFill>
                <a:latin typeface="Arial" panose="020B0604020202020204" pitchFamily="34" charset="0"/>
              </a:defRPr>
            </a:lvl1pPr>
          </a:lstStyle>
          <a:p>
            <a:pPr>
              <a:defRPr/>
            </a:pPr>
            <a:endParaRPr lang="en-GB" altLang="en-US"/>
          </a:p>
        </p:txBody>
      </p:sp>
      <p:sp>
        <p:nvSpPr>
          <p:cNvPr id="142341" name="Rectangle 5">
            <a:extLst>
              <a:ext uri="{FF2B5EF4-FFF2-40B4-BE49-F238E27FC236}">
                <a16:creationId xmlns:a16="http://schemas.microsoft.com/office/drawing/2014/main" id="{DC21578C-E438-4F8B-ACE2-A7DBE2FED67E}"/>
              </a:ext>
            </a:extLst>
          </p:cNvPr>
          <p:cNvSpPr>
            <a:spLocks noGrp="1" noChangeArrowheads="1"/>
          </p:cNvSpPr>
          <p:nvPr>
            <p:ph type="sldNum" sz="quarter" idx="3"/>
          </p:nvPr>
        </p:nvSpPr>
        <p:spPr bwMode="auto">
          <a:xfrm>
            <a:off x="3884613" y="944721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7" tIns="43368" rIns="86737" bIns="43368" numCol="1" anchor="b" anchorCtr="0" compatLnSpc="1">
            <a:prstTxWarp prst="textNoShape">
              <a:avLst/>
            </a:prstTxWarp>
          </a:bodyPr>
          <a:lstStyle>
            <a:lvl1pPr algn="r" defTabSz="866775" eaLnBrk="1" hangingPunct="1">
              <a:spcBef>
                <a:spcPct val="0"/>
              </a:spcBef>
              <a:buFontTx/>
              <a:buNone/>
              <a:defRPr sz="1100">
                <a:solidFill>
                  <a:schemeClr val="tx1"/>
                </a:solidFill>
                <a:latin typeface="Arial" panose="020B0604020202020204" pitchFamily="34" charset="0"/>
              </a:defRPr>
            </a:lvl1pPr>
          </a:lstStyle>
          <a:p>
            <a:pPr>
              <a:defRPr/>
            </a:pPr>
            <a:fld id="{0D12F802-560E-4007-A597-86D3C440A75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3AD08F2E-C18C-4AFF-BADA-D958B513717D}"/>
              </a:ext>
            </a:extLst>
          </p:cNvPr>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7" tIns="43368" rIns="86737" bIns="43368" numCol="1" anchor="t" anchorCtr="0" compatLnSpc="1">
            <a:prstTxWarp prst="textNoShape">
              <a:avLst/>
            </a:prstTxWarp>
          </a:bodyPr>
          <a:lstStyle>
            <a:lvl1pPr algn="l" defTabSz="866775" eaLnBrk="1" hangingPunct="1">
              <a:spcBef>
                <a:spcPct val="0"/>
              </a:spcBef>
              <a:buFontTx/>
              <a:buNone/>
              <a:defRPr sz="1100">
                <a:solidFill>
                  <a:schemeClr val="tx1"/>
                </a:solidFill>
                <a:latin typeface="Arial" panose="020B0604020202020204" pitchFamily="34" charset="0"/>
              </a:defRPr>
            </a:lvl1pPr>
          </a:lstStyle>
          <a:p>
            <a:pPr>
              <a:defRPr/>
            </a:pPr>
            <a:endParaRPr lang="en-GB" altLang="en-US"/>
          </a:p>
        </p:txBody>
      </p:sp>
      <p:sp>
        <p:nvSpPr>
          <p:cNvPr id="74755" name="Rectangle 3">
            <a:extLst>
              <a:ext uri="{FF2B5EF4-FFF2-40B4-BE49-F238E27FC236}">
                <a16:creationId xmlns:a16="http://schemas.microsoft.com/office/drawing/2014/main" id="{AFC7D362-8244-46E8-9DAE-945B68002166}"/>
              </a:ext>
            </a:extLst>
          </p:cNvPr>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7" tIns="43368" rIns="86737" bIns="43368" numCol="1" anchor="t" anchorCtr="0" compatLnSpc="1">
            <a:prstTxWarp prst="textNoShape">
              <a:avLst/>
            </a:prstTxWarp>
          </a:bodyPr>
          <a:lstStyle>
            <a:lvl1pPr algn="r" defTabSz="866775" eaLnBrk="1" hangingPunct="1">
              <a:spcBef>
                <a:spcPct val="0"/>
              </a:spcBef>
              <a:buFontTx/>
              <a:buNone/>
              <a:defRPr sz="1100">
                <a:solidFill>
                  <a:schemeClr val="tx1"/>
                </a:solidFill>
                <a:latin typeface="Arial" panose="020B0604020202020204" pitchFamily="34" charset="0"/>
              </a:defRPr>
            </a:lvl1pPr>
          </a:lstStyle>
          <a:p>
            <a:pPr>
              <a:defRPr/>
            </a:pPr>
            <a:endParaRPr lang="en-GB" altLang="en-US"/>
          </a:p>
        </p:txBody>
      </p:sp>
      <p:sp>
        <p:nvSpPr>
          <p:cNvPr id="34820" name="Rectangle 4">
            <a:extLst>
              <a:ext uri="{FF2B5EF4-FFF2-40B4-BE49-F238E27FC236}">
                <a16:creationId xmlns:a16="http://schemas.microsoft.com/office/drawing/2014/main" id="{2C0E4948-98F7-4728-972A-D2F5CF350D67}"/>
              </a:ext>
            </a:extLst>
          </p:cNvPr>
          <p:cNvSpPr>
            <a:spLocks noGrp="1" noRot="1" noChangeAspect="1" noChangeArrowheads="1" noTextEdit="1"/>
          </p:cNvSpPr>
          <p:nvPr>
            <p:ph type="sldImg" idx="2"/>
          </p:nvPr>
        </p:nvSpPr>
        <p:spPr bwMode="auto">
          <a:xfrm>
            <a:off x="944563" y="747713"/>
            <a:ext cx="4968875"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a:extLst>
              <a:ext uri="{FF2B5EF4-FFF2-40B4-BE49-F238E27FC236}">
                <a16:creationId xmlns:a16="http://schemas.microsoft.com/office/drawing/2014/main" id="{F965D813-ED0D-44FF-8B3D-485847D06E52}"/>
              </a:ext>
            </a:extLst>
          </p:cNvPr>
          <p:cNvSpPr>
            <a:spLocks noGrp="1" noChangeArrowheads="1"/>
          </p:cNvSpPr>
          <p:nvPr>
            <p:ph type="body" sz="quarter" idx="3"/>
          </p:nvPr>
        </p:nvSpPr>
        <p:spPr bwMode="auto">
          <a:xfrm>
            <a:off x="685800" y="4724400"/>
            <a:ext cx="5486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7" tIns="43368" rIns="86737" bIns="43368"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74758" name="Rectangle 6">
            <a:extLst>
              <a:ext uri="{FF2B5EF4-FFF2-40B4-BE49-F238E27FC236}">
                <a16:creationId xmlns:a16="http://schemas.microsoft.com/office/drawing/2014/main" id="{FB031738-F3A8-44C1-97FF-5620BEDF7858}"/>
              </a:ext>
            </a:extLst>
          </p:cNvPr>
          <p:cNvSpPr>
            <a:spLocks noGrp="1" noChangeArrowheads="1"/>
          </p:cNvSpPr>
          <p:nvPr>
            <p:ph type="ftr" sz="quarter" idx="4"/>
          </p:nvPr>
        </p:nvSpPr>
        <p:spPr bwMode="auto">
          <a:xfrm>
            <a:off x="0" y="944721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7" tIns="43368" rIns="86737" bIns="43368" numCol="1" anchor="b" anchorCtr="0" compatLnSpc="1">
            <a:prstTxWarp prst="textNoShape">
              <a:avLst/>
            </a:prstTxWarp>
          </a:bodyPr>
          <a:lstStyle>
            <a:lvl1pPr algn="l" defTabSz="866775" eaLnBrk="1" hangingPunct="1">
              <a:spcBef>
                <a:spcPct val="0"/>
              </a:spcBef>
              <a:buFontTx/>
              <a:buNone/>
              <a:defRPr sz="1100">
                <a:solidFill>
                  <a:schemeClr val="tx1"/>
                </a:solidFill>
                <a:latin typeface="Arial" panose="020B0604020202020204" pitchFamily="34" charset="0"/>
              </a:defRPr>
            </a:lvl1pPr>
          </a:lstStyle>
          <a:p>
            <a:pPr>
              <a:defRPr/>
            </a:pPr>
            <a:endParaRPr lang="en-GB" altLang="en-US"/>
          </a:p>
        </p:txBody>
      </p:sp>
      <p:sp>
        <p:nvSpPr>
          <p:cNvPr id="74759" name="Rectangle 7">
            <a:extLst>
              <a:ext uri="{FF2B5EF4-FFF2-40B4-BE49-F238E27FC236}">
                <a16:creationId xmlns:a16="http://schemas.microsoft.com/office/drawing/2014/main" id="{DB6097F1-90BF-4739-A3B3-29956E2B62BC}"/>
              </a:ext>
            </a:extLst>
          </p:cNvPr>
          <p:cNvSpPr>
            <a:spLocks noGrp="1" noChangeArrowheads="1"/>
          </p:cNvSpPr>
          <p:nvPr>
            <p:ph type="sldNum" sz="quarter" idx="5"/>
          </p:nvPr>
        </p:nvSpPr>
        <p:spPr bwMode="auto">
          <a:xfrm>
            <a:off x="3884613" y="944721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7" tIns="43368" rIns="86737" bIns="43368" numCol="1" anchor="b" anchorCtr="0" compatLnSpc="1">
            <a:prstTxWarp prst="textNoShape">
              <a:avLst/>
            </a:prstTxWarp>
          </a:bodyPr>
          <a:lstStyle>
            <a:lvl1pPr algn="r" defTabSz="866775" eaLnBrk="1" hangingPunct="1">
              <a:spcBef>
                <a:spcPct val="0"/>
              </a:spcBef>
              <a:buFontTx/>
              <a:buNone/>
              <a:defRPr sz="1100">
                <a:solidFill>
                  <a:schemeClr val="tx1"/>
                </a:solidFill>
                <a:latin typeface="Arial" panose="020B0604020202020204" pitchFamily="34" charset="0"/>
              </a:defRPr>
            </a:lvl1pPr>
          </a:lstStyle>
          <a:p>
            <a:pPr>
              <a:defRPr/>
            </a:pPr>
            <a:fld id="{9CEEA125-DB97-4AD8-9D34-1637157C3AD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hays.com.au/gender-diversity/index.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hays.com.au/gender-diversity/index.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eb.mit.edu/ombud/publications/micro-affirm-ineq.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psychologytoday.com/basics/career" TargetMode="External"/><Relationship Id="rId5" Type="http://schemas.openxmlformats.org/officeDocument/2006/relationships/hyperlink" Target="https://www.psychologytoday.com/basics/bias" TargetMode="External"/><Relationship Id="rId4" Type="http://schemas.openxmlformats.org/officeDocument/2006/relationships/hyperlink" Target="https://www.psychologytoday.com/basics/race-and-ethnicit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4478550-5952-448D-891C-7282F18D219D}"/>
              </a:ext>
            </a:extLst>
          </p:cNvPr>
          <p:cNvSpPr>
            <a:spLocks noGrp="1" noChangeArrowheads="1"/>
          </p:cNvSpPr>
          <p:nvPr>
            <p:ph type="sldNum" sz="quarter" idx="5"/>
          </p:nvPr>
        </p:nvSpPr>
        <p:spPr>
          <a:noFill/>
        </p:spPr>
        <p:txBody>
          <a:bodyPr/>
          <a:lstStyle>
            <a:lvl1pPr defTabSz="866775">
              <a:defRPr sz="2000">
                <a:solidFill>
                  <a:srgbClr val="660066"/>
                </a:solidFill>
                <a:latin typeface="Calibri" panose="020F0502020204030204" pitchFamily="34" charset="0"/>
                <a:cs typeface="Arial" panose="020B0604020202020204" pitchFamily="34" charset="0"/>
              </a:defRPr>
            </a:lvl1pPr>
            <a:lvl2pPr marL="742950" indent="-285750" defTabSz="866775">
              <a:defRPr sz="2000">
                <a:solidFill>
                  <a:srgbClr val="660066"/>
                </a:solidFill>
                <a:latin typeface="Calibri" panose="020F0502020204030204" pitchFamily="34" charset="0"/>
                <a:cs typeface="Arial" panose="020B0604020202020204" pitchFamily="34" charset="0"/>
              </a:defRPr>
            </a:lvl2pPr>
            <a:lvl3pPr marL="1143000" indent="-228600" defTabSz="866775">
              <a:defRPr sz="2000">
                <a:solidFill>
                  <a:srgbClr val="660066"/>
                </a:solidFill>
                <a:latin typeface="Calibri" panose="020F0502020204030204" pitchFamily="34" charset="0"/>
                <a:cs typeface="Arial" panose="020B0604020202020204" pitchFamily="34" charset="0"/>
              </a:defRPr>
            </a:lvl3pPr>
            <a:lvl4pPr marL="1600200" indent="-228600" defTabSz="866775">
              <a:defRPr sz="2000">
                <a:solidFill>
                  <a:srgbClr val="660066"/>
                </a:solidFill>
                <a:latin typeface="Calibri" panose="020F0502020204030204" pitchFamily="34" charset="0"/>
                <a:cs typeface="Arial" panose="020B0604020202020204" pitchFamily="34" charset="0"/>
              </a:defRPr>
            </a:lvl4pPr>
            <a:lvl5pPr marL="2057400" indent="-228600" defTabSz="866775">
              <a:defRPr sz="2000">
                <a:solidFill>
                  <a:srgbClr val="660066"/>
                </a:solidFill>
                <a:latin typeface="Calibri" panose="020F0502020204030204" pitchFamily="34" charset="0"/>
                <a:cs typeface="Arial" panose="020B0604020202020204" pitchFamily="34" charset="0"/>
              </a:defRPr>
            </a:lvl5pPr>
            <a:lvl6pPr marL="25146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6pPr>
            <a:lvl7pPr marL="29718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7pPr>
            <a:lvl8pPr marL="34290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8pPr>
            <a:lvl9pPr marL="38862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9pPr>
          </a:lstStyle>
          <a:p>
            <a:fld id="{9DD6E2E7-D4BE-46FB-8A39-B72EB283794E}" type="slidenum">
              <a:rPr lang="en-GB" altLang="en-US" sz="1100" smtClean="0">
                <a:solidFill>
                  <a:schemeClr val="tx1"/>
                </a:solidFill>
                <a:latin typeface="Arial" panose="020B0604020202020204" pitchFamily="34" charset="0"/>
              </a:rPr>
              <a:pPr/>
              <a:t>1</a:t>
            </a:fld>
            <a:endParaRPr lang="en-GB" altLang="en-US" sz="1100">
              <a:solidFill>
                <a:schemeClr val="tx1"/>
              </a:solidFill>
              <a:latin typeface="Arial" panose="020B0604020202020204" pitchFamily="34" charset="0"/>
            </a:endParaRPr>
          </a:p>
        </p:txBody>
      </p:sp>
      <p:sp>
        <p:nvSpPr>
          <p:cNvPr id="37891" name="Rectangle 2">
            <a:extLst>
              <a:ext uri="{FF2B5EF4-FFF2-40B4-BE49-F238E27FC236}">
                <a16:creationId xmlns:a16="http://schemas.microsoft.com/office/drawing/2014/main" id="{E885A966-B578-454D-AF6E-C4FBBC0CD85C}"/>
              </a:ext>
            </a:extLst>
          </p:cNvPr>
          <p:cNvSpPr>
            <a:spLocks noGrp="1" noRot="1" noChangeAspect="1" noChangeArrowheads="1" noTextEdit="1"/>
          </p:cNvSpPr>
          <p:nvPr>
            <p:ph type="sldImg"/>
          </p:nvPr>
        </p:nvSpPr>
        <p:spPr>
          <a:xfrm>
            <a:off x="946150" y="747713"/>
            <a:ext cx="4968875" cy="3727450"/>
          </a:xfrm>
          <a:ln/>
        </p:spPr>
      </p:sp>
      <p:sp>
        <p:nvSpPr>
          <p:cNvPr id="37892" name="Rectangle 3">
            <a:extLst>
              <a:ext uri="{FF2B5EF4-FFF2-40B4-BE49-F238E27FC236}">
                <a16:creationId xmlns:a16="http://schemas.microsoft.com/office/drawing/2014/main" id="{D8F4F8C5-758D-402C-B72C-0BADC74C8561}"/>
              </a:ext>
            </a:extLst>
          </p:cNvPr>
          <p:cNvSpPr>
            <a:spLocks noGrp="1" noChangeArrowheads="1"/>
          </p:cNvSpPr>
          <p:nvPr>
            <p:ph type="body" idx="1"/>
          </p:nvPr>
        </p:nvSpPr>
        <p:spPr>
          <a:noFill/>
        </p:spPr>
        <p:txBody>
          <a:bodyPr/>
          <a:lstStyle/>
          <a:p>
            <a:pPr eaLnBrk="1" hangingPunct="1"/>
            <a:endParaRPr lang="en-GB" altLang="en-US"/>
          </a:p>
          <a:p>
            <a:pPr eaLnBrk="1" hangingPunct="1"/>
            <a:r>
              <a:rPr lang="en-GB" altLang="en-US"/>
              <a:t>about yourself and how you came to be the Director of Tectre </a:t>
            </a:r>
          </a:p>
          <a:p>
            <a:pPr eaLnBrk="1" hangingPunct="1"/>
            <a:r>
              <a:rPr lang="en-GB" altLang="en-US"/>
              <a:t>whether you think it is difficult for women to rise to senior positions  </a:t>
            </a:r>
          </a:p>
          <a:p>
            <a:pPr eaLnBrk="1" hangingPunct="1"/>
            <a:r>
              <a:rPr lang="en-GB" altLang="en-US"/>
              <a:t>about the BCS Women network - what it is, how it works </a:t>
            </a:r>
          </a:p>
          <a:p>
            <a:pPr eaLnBrk="1" hangingPunct="1"/>
            <a:r>
              <a:rPr lang="en-GB" altLang="en-US"/>
              <a:t>your own experience of networks : have they benefitted your own career, do they benefit others </a:t>
            </a:r>
          </a:p>
          <a:p>
            <a:pPr eaLnBrk="1" hangingPunct="1"/>
            <a:r>
              <a:rPr lang="en-GB" altLang="en-US"/>
              <a:t>what actions should we take collectively/individually to ‘make IT Happen for Women’</a:t>
            </a:r>
          </a:p>
          <a:p>
            <a:pPr eaLnBrk="1" hangingPunct="1"/>
            <a:br>
              <a:rPr lang="en-GB" altLang="en-US"/>
            </a:br>
            <a:endParaRPr lang="en-GB" altLang="en-US"/>
          </a:p>
          <a:p>
            <a:pPr eaLnBrk="1" hangingPunct="1"/>
            <a:endParaRPr lang="en-GB" altLang="en-US"/>
          </a:p>
          <a:p>
            <a:pPr eaLnBrk="1" hangingPunct="1"/>
            <a:r>
              <a:rPr lang="en-GB" altLang="en-US"/>
              <a:t>At this event we will explore the power of networks in enabling women to play an equal part in the IT workplace. We seek to raise awareness among women and girls of networks within the community and within companies such as the BCS, Deloitte and the BBC and to ask questions about how they work and what successes have been achieved.</a:t>
            </a:r>
          </a:p>
          <a:p>
            <a:pPr eaLnBrk="1" hangingPunct="1"/>
            <a:r>
              <a:rPr lang="en-GB" altLang="en-US"/>
              <a:t>Some are skeptical about women-only networks saying these groups are often used “more to placate women than to promote them” or express doubt that women’s networking groups “can help a young woman break into the boy’s club.”</a:t>
            </a:r>
          </a:p>
          <a:p>
            <a:pPr eaLnBrk="1" hangingPunct="1"/>
            <a:r>
              <a:rPr lang="en-GB" altLang="en-US"/>
              <a:t>The number of women in key roles in the technology industry has remained roughly unchanged for 10 years, according to a recent Gartner report. Will it remain the same for the next 10 years? How can we make IT happen for women?</a:t>
            </a:r>
          </a:p>
          <a:p>
            <a:pPr eaLnBrk="1" hangingPunct="1"/>
            <a:r>
              <a:rPr lang="en-GB" altLang="en-US"/>
              <a:t>In the tradition of Manchester Girl Geeks, this event will be fun and highly interactive including debate, flash talks and panel sessions.Understanding the impact of 'Unconscious Bias' is important to management within organisations which are trying to raise their levels of diversity.  Gillian Arnold will outline the topic and how it can be introduced to the senior and middle management within a company to ensure that these senior figures, who wield the power to hire, appraise and fire, are fully aware of the impact of their underlying mind-set.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7E3971C-C199-4E7D-8F25-17AE4485C095}"/>
              </a:ext>
            </a:extLst>
          </p:cNvPr>
          <p:cNvSpPr>
            <a:spLocks noGrp="1" noChangeArrowheads="1"/>
          </p:cNvSpPr>
          <p:nvPr>
            <p:ph type="sldNum" sz="quarter" idx="5"/>
          </p:nvPr>
        </p:nvSpPr>
        <p:spPr>
          <a:noFill/>
        </p:spPr>
        <p:txBody>
          <a:bodyPr/>
          <a:lstStyle>
            <a:lvl1pPr defTabSz="866775">
              <a:defRPr sz="2000">
                <a:solidFill>
                  <a:srgbClr val="660066"/>
                </a:solidFill>
                <a:latin typeface="Calibri" panose="020F0502020204030204" pitchFamily="34" charset="0"/>
                <a:cs typeface="Arial" panose="020B0604020202020204" pitchFamily="34" charset="0"/>
              </a:defRPr>
            </a:lvl1pPr>
            <a:lvl2pPr marL="742950" indent="-285750" defTabSz="866775">
              <a:defRPr sz="2000">
                <a:solidFill>
                  <a:srgbClr val="660066"/>
                </a:solidFill>
                <a:latin typeface="Calibri" panose="020F0502020204030204" pitchFamily="34" charset="0"/>
                <a:cs typeface="Arial" panose="020B0604020202020204" pitchFamily="34" charset="0"/>
              </a:defRPr>
            </a:lvl2pPr>
            <a:lvl3pPr marL="1143000" indent="-228600" defTabSz="866775">
              <a:defRPr sz="2000">
                <a:solidFill>
                  <a:srgbClr val="660066"/>
                </a:solidFill>
                <a:latin typeface="Calibri" panose="020F0502020204030204" pitchFamily="34" charset="0"/>
                <a:cs typeface="Arial" panose="020B0604020202020204" pitchFamily="34" charset="0"/>
              </a:defRPr>
            </a:lvl3pPr>
            <a:lvl4pPr marL="1600200" indent="-228600" defTabSz="866775">
              <a:defRPr sz="2000">
                <a:solidFill>
                  <a:srgbClr val="660066"/>
                </a:solidFill>
                <a:latin typeface="Calibri" panose="020F0502020204030204" pitchFamily="34" charset="0"/>
                <a:cs typeface="Arial" panose="020B0604020202020204" pitchFamily="34" charset="0"/>
              </a:defRPr>
            </a:lvl4pPr>
            <a:lvl5pPr marL="2057400" indent="-228600" defTabSz="866775">
              <a:defRPr sz="2000">
                <a:solidFill>
                  <a:srgbClr val="660066"/>
                </a:solidFill>
                <a:latin typeface="Calibri" panose="020F0502020204030204" pitchFamily="34" charset="0"/>
                <a:cs typeface="Arial" panose="020B0604020202020204" pitchFamily="34" charset="0"/>
              </a:defRPr>
            </a:lvl5pPr>
            <a:lvl6pPr marL="25146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6pPr>
            <a:lvl7pPr marL="29718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7pPr>
            <a:lvl8pPr marL="34290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8pPr>
            <a:lvl9pPr marL="38862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9pPr>
          </a:lstStyle>
          <a:p>
            <a:fld id="{FC27ECF7-DCE9-438D-B11A-1ECC7A9A48F8}" type="slidenum">
              <a:rPr lang="en-GB" altLang="en-US" sz="1100" smtClean="0">
                <a:solidFill>
                  <a:schemeClr val="tx1"/>
                </a:solidFill>
                <a:latin typeface="Arial" panose="020B0604020202020204" pitchFamily="34" charset="0"/>
              </a:rPr>
              <a:pPr/>
              <a:t>6</a:t>
            </a:fld>
            <a:endParaRPr lang="en-GB" altLang="en-US" sz="1100">
              <a:solidFill>
                <a:schemeClr val="tx1"/>
              </a:solidFill>
              <a:latin typeface="Arial" panose="020B0604020202020204" pitchFamily="34" charset="0"/>
            </a:endParaRPr>
          </a:p>
        </p:txBody>
      </p:sp>
      <p:sp>
        <p:nvSpPr>
          <p:cNvPr id="54275" name="Rectangle 2">
            <a:extLst>
              <a:ext uri="{FF2B5EF4-FFF2-40B4-BE49-F238E27FC236}">
                <a16:creationId xmlns:a16="http://schemas.microsoft.com/office/drawing/2014/main" id="{B74CA7F2-11DC-47BC-A389-963A68243215}"/>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F6687A9E-278A-434D-8040-22B9D2F0A016}"/>
              </a:ext>
            </a:extLst>
          </p:cNvPr>
          <p:cNvSpPr>
            <a:spLocks noGrp="1" noChangeArrowheads="1"/>
          </p:cNvSpPr>
          <p:nvPr>
            <p:ph type="body" idx="1"/>
          </p:nvPr>
        </p:nvSpPr>
        <p:spPr/>
        <p:txBody>
          <a:bodyPr/>
          <a:lstStyle/>
          <a:p>
            <a:pPr eaLnBrk="1" hangingPunct="1">
              <a:defRPr/>
            </a:pPr>
            <a:endParaRPr lang="en-GB" altLang="en-US" dirty="0"/>
          </a:p>
          <a:p>
            <a:pPr eaLnBrk="1" hangingPunct="1">
              <a:defRPr/>
            </a:pPr>
            <a:r>
              <a:rPr lang="en-GB" altLang="en-US" dirty="0"/>
              <a:t>The incidence of uptake of flexible working in the IT </a:t>
            </a:r>
            <a:r>
              <a:rPr lang="en-GB" altLang="en-US" dirty="0" err="1"/>
              <a:t>worksforce</a:t>
            </a:r>
            <a:r>
              <a:rPr lang="en-GB" altLang="en-US" dirty="0"/>
              <a:t> is higher at 20% than in the normal workforce (10%) in the UK (see 2015 Stats from BCS)</a:t>
            </a:r>
          </a:p>
          <a:p>
            <a:pPr eaLnBrk="1" hangingPunct="1">
              <a:defRPr/>
            </a:pPr>
            <a:endParaRPr lang="en-GB" altLang="en-US" dirty="0"/>
          </a:p>
          <a:p>
            <a:pPr eaLnBrk="1" hangingPunct="1">
              <a:defRPr/>
            </a:pPr>
            <a:r>
              <a:rPr lang="en-GB" altLang="en-US" dirty="0"/>
              <a:t>In the USA in 1995 they had   glass ceiling commission who published a report which said that there were 3 main constructs to the glass ceiling – namely - </a:t>
            </a:r>
            <a:r>
              <a:rPr lang="en-GB" dirty="0"/>
              <a:t>The three levels of barriers identified by the Commission research, CEO studies, and focus groups are these: • </a:t>
            </a:r>
            <a:r>
              <a:rPr lang="en-GB" b="1" dirty="0"/>
              <a:t>Societal Barriers </a:t>
            </a:r>
            <a:r>
              <a:rPr lang="en-GB" dirty="0"/>
              <a:t>which may be outside the direct control of business .—</a:t>
            </a:r>
            <a:r>
              <a:rPr lang="en-GB" b="1" dirty="0"/>
              <a:t>The Supply Barrier </a:t>
            </a:r>
            <a:r>
              <a:rPr lang="en-GB" dirty="0"/>
              <a:t>related to educational opportunity and attainment —</a:t>
            </a:r>
            <a:r>
              <a:rPr lang="en-GB" b="1" dirty="0">
                <a:solidFill>
                  <a:schemeClr val="accent2">
                    <a:lumMod val="75000"/>
                  </a:schemeClr>
                </a:solidFill>
              </a:rPr>
              <a:t>The Difference Barrier </a:t>
            </a:r>
            <a:r>
              <a:rPr lang="en-GB" dirty="0"/>
              <a:t>as manifested in conscious and unconscious stereotyping, prejudice, and bias related to gender, race, and ethnicity. • </a:t>
            </a:r>
            <a:r>
              <a:rPr lang="en-GB" b="1" dirty="0"/>
              <a:t>Internal Structural Barriers </a:t>
            </a:r>
            <a:r>
              <a:rPr lang="en-GB" dirty="0"/>
              <a:t>within the direct control of business —Outreach and recruitment practices that do not seek out or reach or recruit minorities and women —Corporate climates that alienate and isolate minorities and women —</a:t>
            </a:r>
            <a:r>
              <a:rPr lang="en-GB" b="1" dirty="0"/>
              <a:t>Pipeline Barriers </a:t>
            </a:r>
            <a:r>
              <a:rPr lang="en-GB" dirty="0"/>
              <a:t>that directly affect opportunity for advancement —Initial placement and clustering in staff jobs or in highly technical and professional jobs that are not on the career track to the top —Lack of mentoring —Lack of management training —Lack of opportunities for career development, tailored training, and rotational job assignments that are on the revenue-producing side of the business —Little or no access to critical develop mental assignments such as memberships on highly visible task forces and committees —Special or different standards for performance evaluation —Biased rating and testing systems —Little or no access to informal networks of communication —Counterproductive </a:t>
            </a:r>
            <a:r>
              <a:rPr lang="en-GB" dirty="0" err="1"/>
              <a:t>behavior</a:t>
            </a:r>
            <a:r>
              <a:rPr lang="en-GB" dirty="0"/>
              <a:t> and harassment by colleagues • </a:t>
            </a:r>
            <a:r>
              <a:rPr lang="en-GB" b="1" dirty="0"/>
              <a:t>Governmental Barriers </a:t>
            </a:r>
            <a:r>
              <a:rPr lang="en-GB" dirty="0"/>
              <a:t>—Lack of vigorous, consistent monitoring and law enforcement —Weaknesses in the formulation and collection of employment-related data which makes it difficult to ascertain the status of groups at the managerial level and to disaggregate the data —Inadequate reporting and dissemination of information relevant to glass ceiling issues</a:t>
            </a:r>
            <a:endParaRPr lang="en-GB" altLang="en-US" dirty="0"/>
          </a:p>
          <a:p>
            <a:pPr eaLnBrk="1" hangingPunct="1">
              <a:defRPr/>
            </a:pPr>
            <a:endParaRPr lang="en-GB"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8CD41FF-48A8-49E8-A17D-F2EA8BA0EB0A}"/>
              </a:ext>
            </a:extLst>
          </p:cNvPr>
          <p:cNvSpPr>
            <a:spLocks noGrp="1" noRot="1" noChangeAspect="1" noChangeArrowheads="1" noTextEdit="1"/>
          </p:cNvSpPr>
          <p:nvPr>
            <p:ph type="sldImg"/>
          </p:nvPr>
        </p:nvSpPr>
        <p:spPr>
          <a:xfrm>
            <a:off x="1009650" y="762000"/>
            <a:ext cx="5084763" cy="3813175"/>
          </a:xfrm>
          <a:ln/>
        </p:spPr>
      </p:sp>
      <p:sp>
        <p:nvSpPr>
          <p:cNvPr id="56323" name="Rectangle 3">
            <a:extLst>
              <a:ext uri="{FF2B5EF4-FFF2-40B4-BE49-F238E27FC236}">
                <a16:creationId xmlns:a16="http://schemas.microsoft.com/office/drawing/2014/main" id="{64F6D23F-2661-483B-9350-49F7CAF7B4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1">
                <a:solidFill>
                  <a:srgbClr val="660066"/>
                </a:solidFill>
              </a:rPr>
              <a:t>Reflective system</a:t>
            </a:r>
          </a:p>
          <a:p>
            <a:pPr lvl="1"/>
            <a:r>
              <a:rPr lang="en-GB" altLang="en-US"/>
              <a:t>Conscious, explicit</a:t>
            </a:r>
          </a:p>
          <a:p>
            <a:pPr lvl="1"/>
            <a:r>
              <a:rPr lang="en-GB" altLang="en-US"/>
              <a:t>Effortful, requires motivation</a:t>
            </a:r>
          </a:p>
          <a:p>
            <a:pPr lvl="1"/>
            <a:r>
              <a:rPr lang="en-GB" altLang="en-US"/>
              <a:t>Takes more time</a:t>
            </a:r>
          </a:p>
          <a:p>
            <a:endParaRPr lang="en-GB" altLang="en-US"/>
          </a:p>
          <a:p>
            <a:endParaRPr lang="en-GB" altLang="en-US">
              <a:solidFill>
                <a:srgbClr val="395719"/>
              </a:solidFill>
            </a:endParaRPr>
          </a:p>
          <a:p>
            <a:pPr lvl="1"/>
            <a:r>
              <a:rPr lang="en-GB" altLang="en-US" b="1">
                <a:solidFill>
                  <a:srgbClr val="660066"/>
                </a:solidFill>
              </a:rPr>
              <a:t>Reflexive system</a:t>
            </a:r>
            <a:r>
              <a:rPr lang="en-GB" altLang="en-US"/>
              <a:t>  Often unconscious, implicit   </a:t>
            </a:r>
          </a:p>
          <a:p>
            <a:pPr lvl="1"/>
            <a:r>
              <a:rPr lang="en-GB" altLang="en-US"/>
              <a:t>Requires little effort     </a:t>
            </a:r>
          </a:p>
          <a:p>
            <a:pPr lvl="1"/>
            <a:r>
              <a:rPr lang="en-GB" altLang="en-US"/>
              <a:t>Fast     </a:t>
            </a:r>
          </a:p>
          <a:p>
            <a:endParaRPr lang="en-GB" altLang="en-US"/>
          </a:p>
          <a:p>
            <a:endParaRPr lang="en-GB" altLang="en-US">
              <a:solidFill>
                <a:srgbClr val="395719"/>
              </a:solidFill>
            </a:endParaRPr>
          </a:p>
          <a:p>
            <a:endParaRPr lang="en-GB" altLang="en-US">
              <a:solidFill>
                <a:srgbClr val="395719"/>
              </a:solidFill>
            </a:endParaRPr>
          </a:p>
          <a:p>
            <a:r>
              <a:rPr lang="en-GB" altLang="en-US">
                <a:solidFill>
                  <a:srgbClr val="395719"/>
                </a:solidFill>
              </a:rPr>
              <a:t>These preferences lead us to favour some people over others in the way we behave.  These preferences often bypass our self awareness because they operate automatically and without our conscious intention, and because we all have a bias blind spot where we can see bias in others but not in ourselves.</a:t>
            </a:r>
          </a:p>
          <a:p>
            <a:endParaRPr lang="en-US" altLang="en-US" sz="1500"/>
          </a:p>
          <a:p>
            <a:r>
              <a:rPr lang="en-GB" altLang="en-US">
                <a:solidFill>
                  <a:srgbClr val="395719"/>
                </a:solidFill>
              </a:rPr>
              <a:t>Unintentional and automatic people preferences.  We ALL have them.  We are ALL inclined to prefer people who look like ourselves, sound like ourselves and share our values and beliefs.</a:t>
            </a:r>
          </a:p>
          <a:p>
            <a:r>
              <a:rPr lang="en-GB" altLang="en-US">
                <a:solidFill>
                  <a:srgbClr val="395719"/>
                </a:solidFill>
              </a:rPr>
              <a:t>Unintentional and automatic people preferences.  We ALL have them.  We are ALL inclined to prefer people who look like ourselves, sound like ourselves and share our values and beliefs.</a:t>
            </a:r>
          </a:p>
          <a:p>
            <a:r>
              <a:rPr lang="en-GB" altLang="en-US">
                <a:solidFill>
                  <a:srgbClr val="395719"/>
                </a:solidFill>
              </a:rPr>
              <a:t>Unintentional and automatic people preferences.  We ALL have them.  We are ALL inclined to prefer people who look like ourselves, sound like ourselves and share our values and beliefs.</a:t>
            </a:r>
          </a:p>
          <a:p>
            <a:endParaRPr lang="en-GB" altLang="en-US">
              <a:solidFill>
                <a:srgbClr val="395719"/>
              </a:solidFill>
            </a:endParaRPr>
          </a:p>
          <a:p>
            <a:endParaRPr lang="en-GB" altLang="en-US">
              <a:solidFill>
                <a:srgbClr val="395719"/>
              </a:solidFill>
            </a:endParaRPr>
          </a:p>
          <a:p>
            <a:endParaRPr lang="en-GB" altLang="en-US">
              <a:solidFill>
                <a:srgbClr val="395719"/>
              </a:solidFill>
            </a:endParaRPr>
          </a:p>
          <a:p>
            <a:endParaRPr lang="en-US" altLang="en-US" sz="1500"/>
          </a:p>
          <a:p>
            <a:endParaRPr lang="en-US" altLang="en-US" sz="1500"/>
          </a:p>
          <a:p>
            <a:r>
              <a:rPr lang="en-US" altLang="en-US" sz="1500"/>
              <a:t>Natural defence mechanism – kept our species going</a:t>
            </a:r>
          </a:p>
          <a:p>
            <a:r>
              <a:rPr lang="en-US" altLang="en-US" sz="1500"/>
              <a:t>Risky when allowed to dominate business decisions</a:t>
            </a:r>
          </a:p>
          <a:p>
            <a:r>
              <a:rPr lang="en-US" altLang="en-US" sz="1500"/>
              <a:t>Need awareness – conscious mind overrides sub-conscious</a:t>
            </a:r>
          </a:p>
          <a:p>
            <a:r>
              <a:rPr lang="en-US" altLang="en-US" sz="1500"/>
              <a:t>Conscious versus unconscious biases?</a:t>
            </a:r>
          </a:p>
          <a:p>
            <a:endParaRPr lang="en-GB" altLang="en-US"/>
          </a:p>
        </p:txBody>
      </p:sp>
      <p:sp>
        <p:nvSpPr>
          <p:cNvPr id="56324" name="Header Placeholder 1">
            <a:extLst>
              <a:ext uri="{FF2B5EF4-FFF2-40B4-BE49-F238E27FC236}">
                <a16:creationId xmlns:a16="http://schemas.microsoft.com/office/drawing/2014/main" id="{F5ABA8B2-ECE0-4755-BBA7-C3DD12AAA672}"/>
              </a:ext>
            </a:extLst>
          </p:cNvPr>
          <p:cNvSpPr>
            <a:spLocks noGrp="1"/>
          </p:cNvSpPr>
          <p:nvPr>
            <p:ph type="hdr" sz="quarter"/>
          </p:nvPr>
        </p:nvSpPr>
        <p:spPr>
          <a:noFill/>
        </p:spPr>
        <p:txBody>
          <a:bodyPr/>
          <a:lstStyle>
            <a:lvl1pPr defTabSz="866775">
              <a:defRPr sz="2000">
                <a:solidFill>
                  <a:srgbClr val="660066"/>
                </a:solidFill>
                <a:latin typeface="Calibri" panose="020F0502020204030204" pitchFamily="34" charset="0"/>
                <a:cs typeface="Arial" panose="020B0604020202020204" pitchFamily="34" charset="0"/>
              </a:defRPr>
            </a:lvl1pPr>
            <a:lvl2pPr marL="742950" indent="-285750" defTabSz="866775">
              <a:defRPr sz="2000">
                <a:solidFill>
                  <a:srgbClr val="660066"/>
                </a:solidFill>
                <a:latin typeface="Calibri" panose="020F0502020204030204" pitchFamily="34" charset="0"/>
                <a:cs typeface="Arial" panose="020B0604020202020204" pitchFamily="34" charset="0"/>
              </a:defRPr>
            </a:lvl2pPr>
            <a:lvl3pPr marL="1143000" indent="-228600" defTabSz="866775">
              <a:defRPr sz="2000">
                <a:solidFill>
                  <a:srgbClr val="660066"/>
                </a:solidFill>
                <a:latin typeface="Calibri" panose="020F0502020204030204" pitchFamily="34" charset="0"/>
                <a:cs typeface="Arial" panose="020B0604020202020204" pitchFamily="34" charset="0"/>
              </a:defRPr>
            </a:lvl3pPr>
            <a:lvl4pPr marL="1600200" indent="-228600" defTabSz="866775">
              <a:defRPr sz="2000">
                <a:solidFill>
                  <a:srgbClr val="660066"/>
                </a:solidFill>
                <a:latin typeface="Calibri" panose="020F0502020204030204" pitchFamily="34" charset="0"/>
                <a:cs typeface="Arial" panose="020B0604020202020204" pitchFamily="34" charset="0"/>
              </a:defRPr>
            </a:lvl4pPr>
            <a:lvl5pPr marL="2057400" indent="-228600" defTabSz="866775">
              <a:defRPr sz="2000">
                <a:solidFill>
                  <a:srgbClr val="660066"/>
                </a:solidFill>
                <a:latin typeface="Calibri" panose="020F0502020204030204" pitchFamily="34" charset="0"/>
                <a:cs typeface="Arial" panose="020B0604020202020204" pitchFamily="34" charset="0"/>
              </a:defRPr>
            </a:lvl5pPr>
            <a:lvl6pPr marL="25146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6pPr>
            <a:lvl7pPr marL="29718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7pPr>
            <a:lvl8pPr marL="34290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8pPr>
            <a:lvl9pPr marL="38862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9pPr>
          </a:lstStyle>
          <a:p>
            <a:r>
              <a:rPr lang="en-GB" altLang="en-US" sz="1100">
                <a:solidFill>
                  <a:schemeClr val="tx1"/>
                </a:solidFill>
                <a:latin typeface="Arial" panose="020B0604020202020204" pitchFamily="34" charset="0"/>
              </a:rPr>
              <a:t>TTT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75FB9BF-8E7E-4763-88D7-0CDCD2645A9E}"/>
              </a:ext>
            </a:extLst>
          </p:cNvPr>
          <p:cNvSpPr>
            <a:spLocks noGrp="1" noChangeArrowheads="1"/>
          </p:cNvSpPr>
          <p:nvPr>
            <p:ph type="sldNum" sz="quarter" idx="5"/>
          </p:nvPr>
        </p:nvSpPr>
        <p:spPr>
          <a:noFill/>
        </p:spPr>
        <p:txBody>
          <a:bodyPr/>
          <a:lstStyle>
            <a:lvl1pPr defTabSz="866775">
              <a:defRPr sz="2000">
                <a:solidFill>
                  <a:srgbClr val="660066"/>
                </a:solidFill>
                <a:latin typeface="Calibri" panose="020F0502020204030204" pitchFamily="34" charset="0"/>
                <a:cs typeface="Arial" panose="020B0604020202020204" pitchFamily="34" charset="0"/>
              </a:defRPr>
            </a:lvl1pPr>
            <a:lvl2pPr marL="742950" indent="-285750" defTabSz="866775">
              <a:defRPr sz="2000">
                <a:solidFill>
                  <a:srgbClr val="660066"/>
                </a:solidFill>
                <a:latin typeface="Calibri" panose="020F0502020204030204" pitchFamily="34" charset="0"/>
                <a:cs typeface="Arial" panose="020B0604020202020204" pitchFamily="34" charset="0"/>
              </a:defRPr>
            </a:lvl2pPr>
            <a:lvl3pPr marL="1143000" indent="-228600" defTabSz="866775">
              <a:defRPr sz="2000">
                <a:solidFill>
                  <a:srgbClr val="660066"/>
                </a:solidFill>
                <a:latin typeface="Calibri" panose="020F0502020204030204" pitchFamily="34" charset="0"/>
                <a:cs typeface="Arial" panose="020B0604020202020204" pitchFamily="34" charset="0"/>
              </a:defRPr>
            </a:lvl3pPr>
            <a:lvl4pPr marL="1600200" indent="-228600" defTabSz="866775">
              <a:defRPr sz="2000">
                <a:solidFill>
                  <a:srgbClr val="660066"/>
                </a:solidFill>
                <a:latin typeface="Calibri" panose="020F0502020204030204" pitchFamily="34" charset="0"/>
                <a:cs typeface="Arial" panose="020B0604020202020204" pitchFamily="34" charset="0"/>
              </a:defRPr>
            </a:lvl4pPr>
            <a:lvl5pPr marL="2057400" indent="-228600" defTabSz="866775">
              <a:defRPr sz="2000">
                <a:solidFill>
                  <a:srgbClr val="660066"/>
                </a:solidFill>
                <a:latin typeface="Calibri" panose="020F0502020204030204" pitchFamily="34" charset="0"/>
                <a:cs typeface="Arial" panose="020B0604020202020204" pitchFamily="34" charset="0"/>
              </a:defRPr>
            </a:lvl5pPr>
            <a:lvl6pPr marL="25146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6pPr>
            <a:lvl7pPr marL="29718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7pPr>
            <a:lvl8pPr marL="34290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8pPr>
            <a:lvl9pPr marL="38862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9pPr>
          </a:lstStyle>
          <a:p>
            <a:fld id="{C527226C-4DFE-45DD-BC21-748CEDB74A18}" type="slidenum">
              <a:rPr lang="en-GB" altLang="en-US" sz="1100" smtClean="0">
                <a:solidFill>
                  <a:schemeClr val="tx1"/>
                </a:solidFill>
                <a:latin typeface="Arial" panose="020B0604020202020204" pitchFamily="34" charset="0"/>
              </a:rPr>
              <a:pPr/>
              <a:t>8</a:t>
            </a:fld>
            <a:endParaRPr lang="en-GB" altLang="en-US" sz="1100">
              <a:solidFill>
                <a:schemeClr val="tx1"/>
              </a:solidFill>
              <a:latin typeface="Arial" panose="020B0604020202020204" pitchFamily="34" charset="0"/>
            </a:endParaRPr>
          </a:p>
        </p:txBody>
      </p:sp>
      <p:sp>
        <p:nvSpPr>
          <p:cNvPr id="68611" name="Rectangle 2">
            <a:extLst>
              <a:ext uri="{FF2B5EF4-FFF2-40B4-BE49-F238E27FC236}">
                <a16:creationId xmlns:a16="http://schemas.microsoft.com/office/drawing/2014/main" id="{6FDEC56F-845F-4F13-9F94-6B42D3078F57}"/>
              </a:ext>
            </a:extLst>
          </p:cNvPr>
          <p:cNvSpPr>
            <a:spLocks noGrp="1" noRot="1" noChangeAspect="1" noChangeArrowheads="1" noTextEdit="1"/>
          </p:cNvSpPr>
          <p:nvPr>
            <p:ph type="sldImg"/>
          </p:nvPr>
        </p:nvSpPr>
        <p:spPr>
          <a:xfrm>
            <a:off x="947738" y="747713"/>
            <a:ext cx="4968875" cy="3727450"/>
          </a:xfrm>
          <a:ln/>
        </p:spPr>
      </p:sp>
      <p:sp>
        <p:nvSpPr>
          <p:cNvPr id="68612" name="Rectangle 3">
            <a:extLst>
              <a:ext uri="{FF2B5EF4-FFF2-40B4-BE49-F238E27FC236}">
                <a16:creationId xmlns:a16="http://schemas.microsoft.com/office/drawing/2014/main" id="{294D7CCC-4D7A-4FE0-BD39-7E6E99D6EE01}"/>
              </a:ext>
            </a:extLst>
          </p:cNvPr>
          <p:cNvSpPr>
            <a:spLocks noGrp="1" noChangeArrowheads="1"/>
          </p:cNvSpPr>
          <p:nvPr>
            <p:ph type="body" idx="1"/>
          </p:nvPr>
        </p:nvSpPr>
        <p:spPr>
          <a:xfrm>
            <a:off x="685800" y="4725988"/>
            <a:ext cx="5486400" cy="4471987"/>
          </a:xfrm>
          <a:noFill/>
        </p:spPr>
        <p:txBody>
          <a:bodyPr/>
          <a:lstStyle/>
          <a:p>
            <a:pPr eaLnBrk="1" hangingPunct="1">
              <a:lnSpc>
                <a:spcPct val="80000"/>
              </a:lnSpc>
            </a:pPr>
            <a:r>
              <a:rPr lang="en-GB" altLang="en-US" sz="800"/>
              <a:t>When presented with two equally qualified candidates, one male and one female, a study of hiring managers shows the man is more likely to get an interview.</a:t>
            </a:r>
          </a:p>
          <a:p>
            <a:pPr eaLnBrk="1" hangingPunct="1">
              <a:lnSpc>
                <a:spcPct val="80000"/>
              </a:lnSpc>
            </a:pPr>
            <a:r>
              <a:rPr lang="en-GB" altLang="en-US" sz="800"/>
              <a:t>In the study by recruiting experts Hays in conjunction with diversity and employee survey specialists, Insync Surveys, 1029 hiring managers were asked to review a CV then answer a series of questions about the candidate’s attributes, skills and probability they would be interviewed. 515 reviewed the CV of ‘Susan’ and 514 reviewed an identical CV but for one notable change – the name was altered to ‘Simon’.</a:t>
            </a:r>
            <a:endParaRPr lang="en-GB" altLang="en-US" sz="800" b="1"/>
          </a:p>
          <a:p>
            <a:pPr eaLnBrk="1" hangingPunct="1">
              <a:lnSpc>
                <a:spcPct val="80000"/>
              </a:lnSpc>
            </a:pPr>
            <a:r>
              <a:rPr lang="en-GB" altLang="en-US" sz="800" b="1"/>
              <a:t>The study found:</a:t>
            </a:r>
          </a:p>
          <a:p>
            <a:pPr eaLnBrk="1" hangingPunct="1">
              <a:lnSpc>
                <a:spcPct val="80000"/>
              </a:lnSpc>
            </a:pPr>
            <a:r>
              <a:rPr lang="en-GB" altLang="en-US" sz="800"/>
              <a:t>More recruitment experience means more bias</a:t>
            </a:r>
          </a:p>
          <a:p>
            <a:pPr eaLnBrk="1" hangingPunct="1">
              <a:lnSpc>
                <a:spcPct val="80000"/>
              </a:lnSpc>
            </a:pPr>
            <a:r>
              <a:rPr lang="en-GB" altLang="en-US" sz="800"/>
              <a:t>Survey respondents who hire more than 20 people a year were more likely to interview ‘Simon’ over ‘Susan’ (65 per cent versus 51 per cent).</a:t>
            </a:r>
          </a:p>
          <a:p>
            <a:pPr eaLnBrk="1" hangingPunct="1">
              <a:lnSpc>
                <a:spcPct val="80000"/>
              </a:lnSpc>
            </a:pPr>
            <a:r>
              <a:rPr lang="en-GB" altLang="en-US" sz="800"/>
              <a:t>For hiring managers who recruited less regularly, the gap between ‘Susan’ and ‘Simon’ reduced to just 3 per cent.</a:t>
            </a:r>
          </a:p>
          <a:p>
            <a:pPr eaLnBrk="1" hangingPunct="1">
              <a:lnSpc>
                <a:spcPct val="80000"/>
              </a:lnSpc>
            </a:pPr>
            <a:r>
              <a:rPr lang="en-GB" altLang="en-US" sz="800"/>
              <a:t>The bigger the business the bigger the bias</a:t>
            </a:r>
          </a:p>
          <a:p>
            <a:pPr eaLnBrk="1" hangingPunct="1">
              <a:lnSpc>
                <a:spcPct val="80000"/>
              </a:lnSpc>
            </a:pPr>
            <a:r>
              <a:rPr lang="en-GB" altLang="en-US" sz="800"/>
              <a:t>62 per cent of respondents from organisations with over 500 staff said it was extremely probable that they would interview ‘Simon’; 56 per cent would interview ‘Susan’.</a:t>
            </a:r>
          </a:p>
          <a:p>
            <a:pPr eaLnBrk="1" hangingPunct="1">
              <a:lnSpc>
                <a:spcPct val="80000"/>
              </a:lnSpc>
            </a:pPr>
            <a:r>
              <a:rPr lang="en-GB" altLang="en-US" sz="800"/>
              <a:t>In organisations with less than 500 staff this interview bias almost disappears.</a:t>
            </a:r>
          </a:p>
          <a:p>
            <a:pPr eaLnBrk="1" hangingPunct="1">
              <a:lnSpc>
                <a:spcPct val="80000"/>
              </a:lnSpc>
            </a:pPr>
            <a:r>
              <a:rPr lang="en-GB" altLang="en-US" sz="800"/>
              <a:t>We prefer candidates just like us – but still hire more men</a:t>
            </a:r>
          </a:p>
          <a:p>
            <a:pPr eaLnBrk="1" hangingPunct="1">
              <a:lnSpc>
                <a:spcPct val="80000"/>
              </a:lnSpc>
            </a:pPr>
            <a:r>
              <a:rPr lang="en-GB" altLang="en-US" sz="800"/>
              <a:t>Female respondents said ‘Susan’ matched 14 of the 20 attributes needed for the job extremely well, but ‘Simon’ only matched 6 of the 20 attributes extremely well.</a:t>
            </a:r>
          </a:p>
          <a:p>
            <a:pPr eaLnBrk="1" hangingPunct="1">
              <a:lnSpc>
                <a:spcPct val="80000"/>
              </a:lnSpc>
            </a:pPr>
            <a:r>
              <a:rPr lang="en-GB" altLang="en-US" sz="800"/>
              <a:t>Men said ‘Simon’ matched 14 of the 20 attributes extremely well, but ‘Susan’ matched only 6 of the 20 attributes extremely well.</a:t>
            </a:r>
          </a:p>
          <a:p>
            <a:pPr eaLnBrk="1" hangingPunct="1">
              <a:lnSpc>
                <a:spcPct val="80000"/>
              </a:lnSpc>
            </a:pPr>
            <a:r>
              <a:rPr lang="en-GB" altLang="en-US" sz="800"/>
              <a:t>Despite this, both genders were significantly more likely to interview and hire ‘Simon’ rather than ‘Susan’.</a:t>
            </a:r>
          </a:p>
          <a:p>
            <a:pPr eaLnBrk="1" hangingPunct="1">
              <a:lnSpc>
                <a:spcPct val="80000"/>
              </a:lnSpc>
            </a:pPr>
            <a:r>
              <a:rPr lang="en-GB" altLang="en-US" sz="800"/>
              <a:t>Public and not-for-profit bias towards women</a:t>
            </a:r>
          </a:p>
          <a:p>
            <a:pPr eaLnBrk="1" hangingPunct="1">
              <a:lnSpc>
                <a:spcPct val="80000"/>
              </a:lnSpc>
            </a:pPr>
            <a:r>
              <a:rPr lang="en-GB" altLang="en-US" sz="800"/>
              <a:t>31 per cent of public and not-for-profit respondents said ‘Simon’ had the leadership skills to do the job, compared to 42 per cent in the private sector.</a:t>
            </a:r>
          </a:p>
          <a:p>
            <a:pPr eaLnBrk="1" hangingPunct="1">
              <a:lnSpc>
                <a:spcPct val="80000"/>
              </a:lnSpc>
            </a:pPr>
            <a:r>
              <a:rPr lang="en-GB" altLang="en-US" sz="800"/>
              <a:t>Public and not-for-profit sector respondents were also more likely to see ‘Susan’ rather than ‘Simon’ as having the technical skills (36 per cent versus 30 per cent) and leadership skills (39 per cent versus 31 per cent) to perform the role.</a:t>
            </a:r>
          </a:p>
          <a:p>
            <a:pPr eaLnBrk="1" hangingPunct="1">
              <a:lnSpc>
                <a:spcPct val="80000"/>
              </a:lnSpc>
            </a:pPr>
            <a:r>
              <a:rPr lang="en-GB" altLang="en-US" sz="800"/>
              <a:t>Organisations are still not serious (enough) about gender diversity</a:t>
            </a:r>
          </a:p>
          <a:p>
            <a:pPr eaLnBrk="1" hangingPunct="1">
              <a:lnSpc>
                <a:spcPct val="80000"/>
              </a:lnSpc>
            </a:pPr>
            <a:r>
              <a:rPr lang="en-GB" altLang="en-US" sz="800"/>
              <a:t>56 per cent of hiring managers said plans and resources need to be put in place or improved to help achieve gender diversity in their organisation.</a:t>
            </a:r>
          </a:p>
          <a:p>
            <a:pPr eaLnBrk="1" hangingPunct="1">
              <a:lnSpc>
                <a:spcPct val="80000"/>
              </a:lnSpc>
            </a:pPr>
            <a:r>
              <a:rPr lang="en-GB" altLang="en-US" sz="800"/>
              <a:t>44 per cent said their CEO is not serious enough about achieving gender diversity in their organisation.</a:t>
            </a:r>
          </a:p>
          <a:p>
            <a:pPr eaLnBrk="1" hangingPunct="1">
              <a:lnSpc>
                <a:spcPct val="80000"/>
              </a:lnSpc>
            </a:pPr>
            <a:r>
              <a:rPr lang="en-GB" altLang="en-US" sz="800"/>
              <a:t>39 per cent said their senior executives need to be better role models of diversity and inclusiveness.</a:t>
            </a:r>
          </a:p>
          <a:p>
            <a:pPr eaLnBrk="1" hangingPunct="1">
              <a:lnSpc>
                <a:spcPct val="80000"/>
              </a:lnSpc>
            </a:pPr>
            <a:r>
              <a:rPr lang="en-GB" altLang="en-US" sz="800" b="1"/>
              <a:t>Implications for the world of work</a:t>
            </a:r>
          </a:p>
          <a:p>
            <a:pPr eaLnBrk="1" hangingPunct="1">
              <a:lnSpc>
                <a:spcPct val="80000"/>
              </a:lnSpc>
            </a:pPr>
            <a:r>
              <a:rPr lang="en-GB" altLang="en-US" sz="800"/>
              <a:t>“At Hays, we’ve seen countless cases of hiring managers who are presented with a gender diverse shortlist but select more men than women for interview,” says Nick Deligiannis, Managing Director of Hays in Australia &amp; New Zealand.</a:t>
            </a:r>
          </a:p>
          <a:p>
            <a:pPr eaLnBrk="1" hangingPunct="1">
              <a:lnSpc>
                <a:spcPct val="80000"/>
              </a:lnSpc>
            </a:pPr>
            <a:r>
              <a:rPr lang="en-GB" altLang="en-US" sz="800"/>
              <a:t>“Few would admit to bias but our survey results show it does exist – particularly in Australia’s largest businesses.</a:t>
            </a:r>
          </a:p>
          <a:p>
            <a:pPr eaLnBrk="1" hangingPunct="1">
              <a:lnSpc>
                <a:spcPct val="80000"/>
              </a:lnSpc>
            </a:pPr>
            <a:r>
              <a:rPr lang="en-GB" altLang="en-US" sz="800"/>
              <a:t>“It is also more likely in those who hire most frequently. This is an interesting finding since unconscious bias is more likely to impact decisions that are made quickly. Such managers would say they rely on their experience but possibly their decisions are less deliberate and therefore when an unconscious bias exists it affects their hiring decisions. In comparison, people who do not have as much hiring experience are more considered in their decisions.</a:t>
            </a:r>
          </a:p>
          <a:p>
            <a:pPr eaLnBrk="1" hangingPunct="1">
              <a:lnSpc>
                <a:spcPct val="80000"/>
              </a:lnSpc>
            </a:pPr>
            <a:r>
              <a:rPr lang="en-GB" altLang="en-US" sz="800"/>
              <a:t>“We also found that there is bias towards women in the public and not-for-profit sector and men in the private sector. This reinforces stereotypes of women being better at ‘taking care’ and men at ‘doing business’ and ‘being decisive’.</a:t>
            </a:r>
          </a:p>
          <a:p>
            <a:pPr eaLnBrk="1" hangingPunct="1">
              <a:lnSpc>
                <a:spcPct val="80000"/>
              </a:lnSpc>
            </a:pPr>
            <a:r>
              <a:rPr lang="en-GB" altLang="en-US" sz="800"/>
              <a:t>“Having unconscious beliefs isn’t the problem”, says Nicholas Barnett, CEO at Insync Surveys. “All of us have them to some extent. Not knowing we have them, not acknowledging them and not seeking to challenge them is a problem. Research actually shows that people who say they don’t have unconscious beliefs make more biased decisions than those who acknowledge their unconscious beliefs.”</a:t>
            </a:r>
          </a:p>
          <a:p>
            <a:pPr eaLnBrk="1" hangingPunct="1">
              <a:lnSpc>
                <a:spcPct val="80000"/>
              </a:lnSpc>
            </a:pPr>
            <a:r>
              <a:rPr lang="en-GB" altLang="en-US" sz="800"/>
              <a:t>Nick Deligiannis says: “This study also shows that more needs to be done to educate hiring managers around gender diversity policies and to get commitment from senior executives to openly support gender diversity. But no amount of gender diversity policy promotion will, in isolation, overcome gender or affinity bias.</a:t>
            </a:r>
          </a:p>
          <a:p>
            <a:pPr eaLnBrk="1" hangingPunct="1">
              <a:lnSpc>
                <a:spcPct val="80000"/>
              </a:lnSpc>
            </a:pPr>
            <a:r>
              <a:rPr lang="en-GB" altLang="en-US" sz="800"/>
              <a:t>Certainly there are still questions to answer, but we hope our findings are a catalyst that sparks continued and important dialogue about gender diversity in Australia.”</a:t>
            </a:r>
          </a:p>
          <a:p>
            <a:pPr eaLnBrk="1" hangingPunct="1">
              <a:lnSpc>
                <a:spcPct val="80000"/>
              </a:lnSpc>
            </a:pPr>
            <a:r>
              <a:rPr lang="en-GB" altLang="en-US" sz="800"/>
              <a:t>For more, see the Hays/Insync Surveys report </a:t>
            </a:r>
            <a:r>
              <a:rPr lang="en-GB" altLang="en-US" sz="800">
                <a:hlinkClick r:id="rId3"/>
              </a:rPr>
              <a:t>“Gender diversity: Why aren’t we getting it right”.</a:t>
            </a:r>
            <a:endParaRPr lang="en-GB" altLang="en-US" sz="800"/>
          </a:p>
          <a:p>
            <a:pPr eaLnBrk="1" hangingPunct="1">
              <a:lnSpc>
                <a:spcPct val="80000"/>
              </a:lnSpc>
            </a:pPr>
            <a:r>
              <a:rPr lang="en-GB" altLang="en-US" sz="800"/>
              <a:t>Hays, the world’s leading recruiting experts in qualified, professional and skilled people.</a:t>
            </a:r>
          </a:p>
          <a:p>
            <a:pPr eaLnBrk="1" hangingPunct="1">
              <a:lnSpc>
                <a:spcPct val="80000"/>
              </a:lnSpc>
            </a:pPr>
            <a:r>
              <a:rPr lang="en-GB" altLang="en-US" sz="800"/>
              <a:t>- Ends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7F99B4C-8AF7-4DD8-9E49-56C713BCCD40}"/>
              </a:ext>
            </a:extLst>
          </p:cNvPr>
          <p:cNvSpPr>
            <a:spLocks noGrp="1" noChangeArrowheads="1"/>
          </p:cNvSpPr>
          <p:nvPr>
            <p:ph type="sldNum" sz="quarter" idx="5"/>
          </p:nvPr>
        </p:nvSpPr>
        <p:spPr>
          <a:noFill/>
        </p:spPr>
        <p:txBody>
          <a:bodyPr/>
          <a:lstStyle>
            <a:lvl1pPr defTabSz="866775">
              <a:defRPr sz="2000">
                <a:solidFill>
                  <a:srgbClr val="660066"/>
                </a:solidFill>
                <a:latin typeface="Calibri" panose="020F0502020204030204" pitchFamily="34" charset="0"/>
                <a:cs typeface="Arial" panose="020B0604020202020204" pitchFamily="34" charset="0"/>
              </a:defRPr>
            </a:lvl1pPr>
            <a:lvl2pPr marL="742950" indent="-285750" defTabSz="866775">
              <a:defRPr sz="2000">
                <a:solidFill>
                  <a:srgbClr val="660066"/>
                </a:solidFill>
                <a:latin typeface="Calibri" panose="020F0502020204030204" pitchFamily="34" charset="0"/>
                <a:cs typeface="Arial" panose="020B0604020202020204" pitchFamily="34" charset="0"/>
              </a:defRPr>
            </a:lvl2pPr>
            <a:lvl3pPr marL="1143000" indent="-228600" defTabSz="866775">
              <a:defRPr sz="2000">
                <a:solidFill>
                  <a:srgbClr val="660066"/>
                </a:solidFill>
                <a:latin typeface="Calibri" panose="020F0502020204030204" pitchFamily="34" charset="0"/>
                <a:cs typeface="Arial" panose="020B0604020202020204" pitchFamily="34" charset="0"/>
              </a:defRPr>
            </a:lvl3pPr>
            <a:lvl4pPr marL="1600200" indent="-228600" defTabSz="866775">
              <a:defRPr sz="2000">
                <a:solidFill>
                  <a:srgbClr val="660066"/>
                </a:solidFill>
                <a:latin typeface="Calibri" panose="020F0502020204030204" pitchFamily="34" charset="0"/>
                <a:cs typeface="Arial" panose="020B0604020202020204" pitchFamily="34" charset="0"/>
              </a:defRPr>
            </a:lvl4pPr>
            <a:lvl5pPr marL="2057400" indent="-228600" defTabSz="866775">
              <a:defRPr sz="2000">
                <a:solidFill>
                  <a:srgbClr val="660066"/>
                </a:solidFill>
                <a:latin typeface="Calibri" panose="020F0502020204030204" pitchFamily="34" charset="0"/>
                <a:cs typeface="Arial" panose="020B0604020202020204" pitchFamily="34" charset="0"/>
              </a:defRPr>
            </a:lvl5pPr>
            <a:lvl6pPr marL="25146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6pPr>
            <a:lvl7pPr marL="29718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7pPr>
            <a:lvl8pPr marL="34290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8pPr>
            <a:lvl9pPr marL="38862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9pPr>
          </a:lstStyle>
          <a:p>
            <a:fld id="{8ECE5B56-59FC-44B2-AD0D-129A4BB9A8E5}" type="slidenum">
              <a:rPr lang="en-GB" altLang="en-US" sz="1100" smtClean="0">
                <a:solidFill>
                  <a:schemeClr val="tx1"/>
                </a:solidFill>
                <a:latin typeface="Arial" panose="020B0604020202020204" pitchFamily="34" charset="0"/>
              </a:rPr>
              <a:pPr/>
              <a:t>9</a:t>
            </a:fld>
            <a:endParaRPr lang="en-GB" altLang="en-US" sz="1100">
              <a:solidFill>
                <a:schemeClr val="tx1"/>
              </a:solidFill>
              <a:latin typeface="Arial" panose="020B0604020202020204" pitchFamily="34" charset="0"/>
            </a:endParaRPr>
          </a:p>
        </p:txBody>
      </p:sp>
      <p:sp>
        <p:nvSpPr>
          <p:cNvPr id="70659" name="Rectangle 2">
            <a:extLst>
              <a:ext uri="{FF2B5EF4-FFF2-40B4-BE49-F238E27FC236}">
                <a16:creationId xmlns:a16="http://schemas.microsoft.com/office/drawing/2014/main" id="{805B8D05-E0B1-4A09-A015-FEF319CE212B}"/>
              </a:ext>
            </a:extLst>
          </p:cNvPr>
          <p:cNvSpPr>
            <a:spLocks noGrp="1" noRot="1" noChangeAspect="1" noChangeArrowheads="1" noTextEdit="1"/>
          </p:cNvSpPr>
          <p:nvPr>
            <p:ph type="sldImg"/>
          </p:nvPr>
        </p:nvSpPr>
        <p:spPr>
          <a:xfrm>
            <a:off x="947738" y="747713"/>
            <a:ext cx="4968875" cy="3727450"/>
          </a:xfrm>
          <a:ln/>
        </p:spPr>
      </p:sp>
      <p:sp>
        <p:nvSpPr>
          <p:cNvPr id="70660" name="Rectangle 3">
            <a:extLst>
              <a:ext uri="{FF2B5EF4-FFF2-40B4-BE49-F238E27FC236}">
                <a16:creationId xmlns:a16="http://schemas.microsoft.com/office/drawing/2014/main" id="{73A2CCE1-CFEB-4795-969A-3F0E55A2F425}"/>
              </a:ext>
            </a:extLst>
          </p:cNvPr>
          <p:cNvSpPr>
            <a:spLocks noGrp="1" noChangeArrowheads="1"/>
          </p:cNvSpPr>
          <p:nvPr>
            <p:ph type="body" idx="1"/>
          </p:nvPr>
        </p:nvSpPr>
        <p:spPr>
          <a:xfrm>
            <a:off x="685800" y="4725988"/>
            <a:ext cx="5486400" cy="4471987"/>
          </a:xfrm>
          <a:noFill/>
        </p:spPr>
        <p:txBody>
          <a:bodyPr/>
          <a:lstStyle/>
          <a:p>
            <a:pPr eaLnBrk="1" hangingPunct="1">
              <a:lnSpc>
                <a:spcPct val="80000"/>
              </a:lnSpc>
            </a:pPr>
            <a:r>
              <a:rPr lang="en-GB" altLang="en-US" sz="800"/>
              <a:t>When presented with two equally qualified candidates, one male and one female, a study of hiring managers shows the man is more likely to get an interview.</a:t>
            </a:r>
          </a:p>
          <a:p>
            <a:pPr eaLnBrk="1" hangingPunct="1">
              <a:lnSpc>
                <a:spcPct val="80000"/>
              </a:lnSpc>
            </a:pPr>
            <a:r>
              <a:rPr lang="en-GB" altLang="en-US" sz="800"/>
              <a:t>In the study by recruiting experts Hays in conjunction with diversity and employee survey specialists, Insync Surveys, 1029 hiring managers were asked to review a CV then answer a series of questions about the candidate’s attributes, skills and probability they would be interviewed. 515 reviewed the CV of ‘Susan’ and 514 reviewed an identical CV but for one notable change – the name was altered to ‘Simon’.</a:t>
            </a:r>
            <a:endParaRPr lang="en-GB" altLang="en-US" sz="800" b="1"/>
          </a:p>
          <a:p>
            <a:pPr eaLnBrk="1" hangingPunct="1">
              <a:lnSpc>
                <a:spcPct val="80000"/>
              </a:lnSpc>
            </a:pPr>
            <a:r>
              <a:rPr lang="en-GB" altLang="en-US" sz="800" b="1"/>
              <a:t>The study found:</a:t>
            </a:r>
          </a:p>
          <a:p>
            <a:pPr eaLnBrk="1" hangingPunct="1">
              <a:lnSpc>
                <a:spcPct val="80000"/>
              </a:lnSpc>
            </a:pPr>
            <a:r>
              <a:rPr lang="en-GB" altLang="en-US" sz="800"/>
              <a:t>More recruitment experience means more bias</a:t>
            </a:r>
          </a:p>
          <a:p>
            <a:pPr eaLnBrk="1" hangingPunct="1">
              <a:lnSpc>
                <a:spcPct val="80000"/>
              </a:lnSpc>
            </a:pPr>
            <a:r>
              <a:rPr lang="en-GB" altLang="en-US" sz="800"/>
              <a:t>Survey respondents who hire more than 20 people a year were more likely to interview ‘Simon’ over ‘Susan’ (65 per cent versus 51 per cent).</a:t>
            </a:r>
          </a:p>
          <a:p>
            <a:pPr eaLnBrk="1" hangingPunct="1">
              <a:lnSpc>
                <a:spcPct val="80000"/>
              </a:lnSpc>
            </a:pPr>
            <a:r>
              <a:rPr lang="en-GB" altLang="en-US" sz="800"/>
              <a:t>For hiring managers who recruited less regularly, the gap between ‘Susan’ and ‘Simon’ reduced to just 3 per cent.</a:t>
            </a:r>
          </a:p>
          <a:p>
            <a:pPr eaLnBrk="1" hangingPunct="1">
              <a:lnSpc>
                <a:spcPct val="80000"/>
              </a:lnSpc>
            </a:pPr>
            <a:r>
              <a:rPr lang="en-GB" altLang="en-US" sz="800"/>
              <a:t>The bigger the business the bigger the bias</a:t>
            </a:r>
          </a:p>
          <a:p>
            <a:pPr eaLnBrk="1" hangingPunct="1">
              <a:lnSpc>
                <a:spcPct val="80000"/>
              </a:lnSpc>
            </a:pPr>
            <a:r>
              <a:rPr lang="en-GB" altLang="en-US" sz="800"/>
              <a:t>62 per cent of respondents from organisations with over 500 staff said it was extremely probable that they would interview ‘Simon’; 56 per cent would interview ‘Susan’.</a:t>
            </a:r>
          </a:p>
          <a:p>
            <a:pPr eaLnBrk="1" hangingPunct="1">
              <a:lnSpc>
                <a:spcPct val="80000"/>
              </a:lnSpc>
            </a:pPr>
            <a:r>
              <a:rPr lang="en-GB" altLang="en-US" sz="800"/>
              <a:t>In organisations with less than 500 staff this interview bias almost disappears.</a:t>
            </a:r>
          </a:p>
          <a:p>
            <a:pPr eaLnBrk="1" hangingPunct="1">
              <a:lnSpc>
                <a:spcPct val="80000"/>
              </a:lnSpc>
            </a:pPr>
            <a:r>
              <a:rPr lang="en-GB" altLang="en-US" sz="800"/>
              <a:t>We prefer candidates just like us – but still hire more men</a:t>
            </a:r>
          </a:p>
          <a:p>
            <a:pPr eaLnBrk="1" hangingPunct="1">
              <a:lnSpc>
                <a:spcPct val="80000"/>
              </a:lnSpc>
            </a:pPr>
            <a:r>
              <a:rPr lang="en-GB" altLang="en-US" sz="800"/>
              <a:t>Female respondents said ‘Susan’ matched 14 of the 20 attributes needed for the job extremely well, but ‘Simon’ only matched 6 of the 20 attributes extremely well.</a:t>
            </a:r>
          </a:p>
          <a:p>
            <a:pPr eaLnBrk="1" hangingPunct="1">
              <a:lnSpc>
                <a:spcPct val="80000"/>
              </a:lnSpc>
            </a:pPr>
            <a:r>
              <a:rPr lang="en-GB" altLang="en-US" sz="800"/>
              <a:t>Men said ‘Simon’ matched 14 of the 20 attributes extremely well, but ‘Susan’ matched only 6 of the 20 attributes extremely well.</a:t>
            </a:r>
          </a:p>
          <a:p>
            <a:pPr eaLnBrk="1" hangingPunct="1">
              <a:lnSpc>
                <a:spcPct val="80000"/>
              </a:lnSpc>
            </a:pPr>
            <a:r>
              <a:rPr lang="en-GB" altLang="en-US" sz="800"/>
              <a:t>Despite this, both genders were significantly more likely to interview and hire ‘Simon’ rather than ‘Susan’.</a:t>
            </a:r>
          </a:p>
          <a:p>
            <a:pPr eaLnBrk="1" hangingPunct="1">
              <a:lnSpc>
                <a:spcPct val="80000"/>
              </a:lnSpc>
            </a:pPr>
            <a:r>
              <a:rPr lang="en-GB" altLang="en-US" sz="800"/>
              <a:t>Public and not-for-profit bias towards women</a:t>
            </a:r>
          </a:p>
          <a:p>
            <a:pPr eaLnBrk="1" hangingPunct="1">
              <a:lnSpc>
                <a:spcPct val="80000"/>
              </a:lnSpc>
            </a:pPr>
            <a:r>
              <a:rPr lang="en-GB" altLang="en-US" sz="800"/>
              <a:t>31 per cent of public and not-for-profit respondents said ‘Simon’ had the leadership skills to do the job, compared to 42 per cent in the private sector.</a:t>
            </a:r>
          </a:p>
          <a:p>
            <a:pPr eaLnBrk="1" hangingPunct="1">
              <a:lnSpc>
                <a:spcPct val="80000"/>
              </a:lnSpc>
            </a:pPr>
            <a:r>
              <a:rPr lang="en-GB" altLang="en-US" sz="800"/>
              <a:t>Public and not-for-profit sector respondents were also more likely to see ‘Susan’ rather than ‘Simon’ as having the technical skills (36 per cent versus 30 per cent) and leadership skills (39 per cent versus 31 per cent) to perform the role.</a:t>
            </a:r>
          </a:p>
          <a:p>
            <a:pPr eaLnBrk="1" hangingPunct="1">
              <a:lnSpc>
                <a:spcPct val="80000"/>
              </a:lnSpc>
            </a:pPr>
            <a:r>
              <a:rPr lang="en-GB" altLang="en-US" sz="800"/>
              <a:t>Organisations are still not serious (enough) about gender diversity</a:t>
            </a:r>
          </a:p>
          <a:p>
            <a:pPr eaLnBrk="1" hangingPunct="1">
              <a:lnSpc>
                <a:spcPct val="80000"/>
              </a:lnSpc>
            </a:pPr>
            <a:r>
              <a:rPr lang="en-GB" altLang="en-US" sz="800"/>
              <a:t>56 per cent of hiring managers said plans and resources need to be put in place or improved to help achieve gender diversity in their organisation.</a:t>
            </a:r>
          </a:p>
          <a:p>
            <a:pPr eaLnBrk="1" hangingPunct="1">
              <a:lnSpc>
                <a:spcPct val="80000"/>
              </a:lnSpc>
            </a:pPr>
            <a:r>
              <a:rPr lang="en-GB" altLang="en-US" sz="800"/>
              <a:t>44 per cent said their CEO is not serious enough about achieving gender diversity in their organisation.</a:t>
            </a:r>
          </a:p>
          <a:p>
            <a:pPr eaLnBrk="1" hangingPunct="1">
              <a:lnSpc>
                <a:spcPct val="80000"/>
              </a:lnSpc>
            </a:pPr>
            <a:r>
              <a:rPr lang="en-GB" altLang="en-US" sz="800"/>
              <a:t>39 per cent said their senior executives need to be better role models of diversity and inclusiveness.</a:t>
            </a:r>
          </a:p>
          <a:p>
            <a:pPr eaLnBrk="1" hangingPunct="1">
              <a:lnSpc>
                <a:spcPct val="80000"/>
              </a:lnSpc>
            </a:pPr>
            <a:r>
              <a:rPr lang="en-GB" altLang="en-US" sz="800" b="1"/>
              <a:t>Implications for the world of work</a:t>
            </a:r>
          </a:p>
          <a:p>
            <a:pPr eaLnBrk="1" hangingPunct="1">
              <a:lnSpc>
                <a:spcPct val="80000"/>
              </a:lnSpc>
            </a:pPr>
            <a:r>
              <a:rPr lang="en-GB" altLang="en-US" sz="800"/>
              <a:t>“At Hays, we’ve seen countless cases of hiring managers who are presented with a gender diverse shortlist but select more men than women for interview,” says Nick Deligiannis, Managing Director of Hays in Australia &amp; New Zealand.</a:t>
            </a:r>
          </a:p>
          <a:p>
            <a:pPr eaLnBrk="1" hangingPunct="1">
              <a:lnSpc>
                <a:spcPct val="80000"/>
              </a:lnSpc>
            </a:pPr>
            <a:r>
              <a:rPr lang="en-GB" altLang="en-US" sz="800"/>
              <a:t>“Few would admit to bias but our survey results show it does exist – particularly in Australia’s largest businesses.</a:t>
            </a:r>
          </a:p>
          <a:p>
            <a:pPr eaLnBrk="1" hangingPunct="1">
              <a:lnSpc>
                <a:spcPct val="80000"/>
              </a:lnSpc>
            </a:pPr>
            <a:r>
              <a:rPr lang="en-GB" altLang="en-US" sz="800"/>
              <a:t>“It is also more likely in those who hire most frequently. This is an interesting finding since unconscious bias is more likely to impact decisions that are made quickly. Such managers would say they rely on their experience but possibly their decisions are less deliberate and therefore when an unconscious bias exists it affects their hiring decisions. In comparison, people who do not have as much hiring experience are more considered in their decisions.</a:t>
            </a:r>
          </a:p>
          <a:p>
            <a:pPr eaLnBrk="1" hangingPunct="1">
              <a:lnSpc>
                <a:spcPct val="80000"/>
              </a:lnSpc>
            </a:pPr>
            <a:r>
              <a:rPr lang="en-GB" altLang="en-US" sz="800"/>
              <a:t>“We also found that there is bias towards women in the public and not-for-profit sector and men in the private sector. This reinforces stereotypes of women being better at ‘taking care’ and men at ‘doing business’ and ‘being decisive’.</a:t>
            </a:r>
          </a:p>
          <a:p>
            <a:pPr eaLnBrk="1" hangingPunct="1">
              <a:lnSpc>
                <a:spcPct val="80000"/>
              </a:lnSpc>
            </a:pPr>
            <a:r>
              <a:rPr lang="en-GB" altLang="en-US" sz="800"/>
              <a:t>“Having unconscious beliefs isn’t the problem”, says Nicholas Barnett, CEO at Insync Surveys. “All of us have them to some extent. Not knowing we have them, not acknowledging them and not seeking to challenge them is a problem. Research actually shows that people who say they don’t have unconscious beliefs make more biased decisions than those who acknowledge their unconscious beliefs.”</a:t>
            </a:r>
          </a:p>
          <a:p>
            <a:pPr eaLnBrk="1" hangingPunct="1">
              <a:lnSpc>
                <a:spcPct val="80000"/>
              </a:lnSpc>
            </a:pPr>
            <a:r>
              <a:rPr lang="en-GB" altLang="en-US" sz="800"/>
              <a:t>Nick Deligiannis says: “This study also shows that more needs to be done to educate hiring managers around gender diversity policies and to get commitment from senior executives to openly support gender diversity. But no amount of gender diversity policy promotion will, in isolation, overcome gender or affinity bias.</a:t>
            </a:r>
          </a:p>
          <a:p>
            <a:pPr eaLnBrk="1" hangingPunct="1">
              <a:lnSpc>
                <a:spcPct val="80000"/>
              </a:lnSpc>
            </a:pPr>
            <a:r>
              <a:rPr lang="en-GB" altLang="en-US" sz="800"/>
              <a:t>Certainly there are still questions to answer, but we hope our findings are a catalyst that sparks continued and important dialogue about gender diversity in Australia.”</a:t>
            </a:r>
          </a:p>
          <a:p>
            <a:pPr eaLnBrk="1" hangingPunct="1">
              <a:lnSpc>
                <a:spcPct val="80000"/>
              </a:lnSpc>
            </a:pPr>
            <a:r>
              <a:rPr lang="en-GB" altLang="en-US" sz="800"/>
              <a:t>For more, see the Hays/Insync Surveys report </a:t>
            </a:r>
            <a:r>
              <a:rPr lang="en-GB" altLang="en-US" sz="800">
                <a:hlinkClick r:id="rId3"/>
              </a:rPr>
              <a:t>“Gender diversity: Why aren’t we getting it right”.</a:t>
            </a:r>
            <a:endParaRPr lang="en-GB" altLang="en-US" sz="800"/>
          </a:p>
          <a:p>
            <a:pPr eaLnBrk="1" hangingPunct="1">
              <a:lnSpc>
                <a:spcPct val="80000"/>
              </a:lnSpc>
            </a:pPr>
            <a:r>
              <a:rPr lang="en-GB" altLang="en-US" sz="800"/>
              <a:t>Hays, the world’s leading recruiting experts in qualified, professional and skilled people.</a:t>
            </a:r>
          </a:p>
          <a:p>
            <a:pPr eaLnBrk="1" hangingPunct="1">
              <a:lnSpc>
                <a:spcPct val="80000"/>
              </a:lnSpc>
            </a:pPr>
            <a:r>
              <a:rPr lang="en-GB" altLang="en-US" sz="800"/>
              <a:t>- Ends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9419686-F1F1-43A6-99A0-D61C4F79477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D8A7A20-B577-4140-9243-A13F87F70E8D}"/>
              </a:ext>
            </a:extLst>
          </p:cNvPr>
          <p:cNvSpPr>
            <a:spLocks noGrp="1"/>
          </p:cNvSpPr>
          <p:nvPr>
            <p:ph type="body" idx="1"/>
          </p:nvPr>
        </p:nvSpPr>
        <p:spPr/>
        <p:txBody>
          <a:bodyPr/>
          <a:lstStyle/>
          <a:p>
            <a:pPr>
              <a:defRPr/>
            </a:pPr>
            <a:r>
              <a:rPr lang="en-GB" dirty="0"/>
              <a:t>Psychology Today:  </a:t>
            </a:r>
          </a:p>
          <a:p>
            <a:pPr>
              <a:defRPr/>
            </a:pPr>
            <a:r>
              <a:rPr lang="en-GB" dirty="0"/>
              <a:t>In 1973 </a:t>
            </a:r>
            <a:r>
              <a:rPr lang="en-GB" u="sng" dirty="0">
                <a:hlinkClick r:id="rId3"/>
              </a:rPr>
              <a:t>Mary Rowe</a:t>
            </a:r>
            <a:r>
              <a:rPr lang="en-GB" dirty="0"/>
              <a:t>, while working for the President and Chancellor at MIT, coined the notion of micro-inequities, which she defined as “apparently small events which are often ephemeral and hard-to-prove, events which are covert, often unintentional, frequently unrecognized by the perpetrator, which occur wherever people are perceived to be ‘different.’ " Examples of micro-inequities include:</a:t>
            </a:r>
          </a:p>
          <a:p>
            <a:pPr marL="171431" indent="-171431">
              <a:buFont typeface="Arial" panose="020B0604020202020204" pitchFamily="34" charset="0"/>
              <a:buChar char="•"/>
              <a:defRPr/>
            </a:pPr>
            <a:r>
              <a:rPr lang="en-GB" dirty="0"/>
              <a:t>checking emails or texting during a face-to-face conversation</a:t>
            </a:r>
          </a:p>
          <a:p>
            <a:pPr marL="171431" indent="-171431">
              <a:buFont typeface="Arial" panose="020B0604020202020204" pitchFamily="34" charset="0"/>
              <a:buChar char="•"/>
              <a:defRPr/>
            </a:pPr>
            <a:r>
              <a:rPr lang="en-GB" dirty="0"/>
              <a:t>consistently mispronouncing a person's name</a:t>
            </a:r>
          </a:p>
          <a:p>
            <a:pPr marL="171431" indent="-171431">
              <a:buFont typeface="Arial" panose="020B0604020202020204" pitchFamily="34" charset="0"/>
              <a:buChar char="•"/>
              <a:defRPr/>
            </a:pPr>
            <a:r>
              <a:rPr lang="en-GB" dirty="0"/>
              <a:t>Saying ‘are you a man or a mouse’</a:t>
            </a:r>
          </a:p>
          <a:p>
            <a:pPr marL="171431" indent="-171431">
              <a:buFont typeface="Arial" panose="020B0604020202020204" pitchFamily="34" charset="0"/>
              <a:buChar char="•"/>
              <a:defRPr/>
            </a:pPr>
            <a:r>
              <a:rPr lang="en-GB" dirty="0"/>
              <a:t>interrupting a person mid-sentence</a:t>
            </a:r>
          </a:p>
          <a:p>
            <a:pPr marL="171431" indent="-171431">
              <a:buFont typeface="Arial" panose="020B0604020202020204" pitchFamily="34" charset="0"/>
              <a:buChar char="•"/>
              <a:defRPr/>
            </a:pPr>
            <a:r>
              <a:rPr lang="en-GB" dirty="0"/>
              <a:t>making eye-contact only with males while talking to a group containing both males and females</a:t>
            </a:r>
          </a:p>
          <a:p>
            <a:pPr marL="171431" indent="-171431">
              <a:buFont typeface="Arial" panose="020B0604020202020204" pitchFamily="34" charset="0"/>
              <a:buChar char="•"/>
              <a:defRPr/>
            </a:pPr>
            <a:r>
              <a:rPr lang="en-GB" dirty="0"/>
              <a:t>taking more questions from men than women</a:t>
            </a:r>
          </a:p>
          <a:p>
            <a:pPr marL="171431" indent="-171431">
              <a:buFont typeface="Arial" panose="020B0604020202020204" pitchFamily="34" charset="0"/>
              <a:buChar char="•"/>
              <a:defRPr/>
            </a:pPr>
            <a:r>
              <a:rPr lang="en-GB" dirty="0"/>
              <a:t>confusing a person of a certain </a:t>
            </a:r>
            <a:r>
              <a:rPr lang="en-GB" dirty="0">
                <a:hlinkClick r:id="rId4" tooltip="Psychology Today looks at ethnicity"/>
              </a:rPr>
              <a:t>ethnicity</a:t>
            </a:r>
            <a:r>
              <a:rPr lang="en-GB" dirty="0"/>
              <a:t> with another person of the same ethnicity</a:t>
            </a:r>
          </a:p>
          <a:p>
            <a:pPr marL="171431" indent="-171431">
              <a:buFont typeface="Arial" panose="020B0604020202020204" pitchFamily="34" charset="0"/>
              <a:buChar char="•"/>
              <a:defRPr/>
            </a:pPr>
            <a:r>
              <a:rPr lang="en-GB" dirty="0"/>
              <a:t>rolling your eyes</a:t>
            </a:r>
          </a:p>
          <a:p>
            <a:pPr marL="171431" indent="-171431">
              <a:buFont typeface="Arial" panose="020B0604020202020204" pitchFamily="34" charset="0"/>
              <a:buChar char="•"/>
              <a:defRPr/>
            </a:pPr>
            <a:r>
              <a:rPr lang="en-GB" dirty="0"/>
              <a:t>sighing loudly</a:t>
            </a:r>
          </a:p>
          <a:p>
            <a:pPr marL="171431" indent="-171431">
              <a:buFont typeface="Arial" panose="020B0604020202020204" pitchFamily="34" charset="0"/>
              <a:buChar char="•"/>
              <a:defRPr/>
            </a:pPr>
            <a:r>
              <a:rPr lang="en-GB" dirty="0"/>
              <a:t>raising your voice, even though the other person has no difficulties hearing you</a:t>
            </a:r>
          </a:p>
          <a:p>
            <a:pPr marL="171431" indent="-171431">
              <a:buFont typeface="Arial" panose="020B0604020202020204" pitchFamily="34" charset="0"/>
              <a:buChar char="•"/>
              <a:defRPr/>
            </a:pPr>
            <a:r>
              <a:rPr lang="en-GB" dirty="0"/>
              <a:t>mentioning the achievements of some people at a meeting but not others whose achievements are equally relevant</a:t>
            </a:r>
          </a:p>
          <a:p>
            <a:pPr marL="171431" indent="-171431">
              <a:buFont typeface="Arial" panose="020B0604020202020204" pitchFamily="34" charset="0"/>
              <a:buChar char="•"/>
              <a:defRPr/>
            </a:pPr>
            <a:r>
              <a:rPr lang="en-GB" dirty="0"/>
              <a:t>consistently ignoring a person's emails for no good reason</a:t>
            </a:r>
          </a:p>
          <a:p>
            <a:pPr marL="171431" indent="-171431">
              <a:buFont typeface="Arial" panose="020B0604020202020204" pitchFamily="34" charset="0"/>
              <a:buChar char="•"/>
              <a:defRPr/>
            </a:pPr>
            <a:r>
              <a:rPr lang="en-GB" dirty="0"/>
              <a:t>only reading half of a person's email and then asking the person about the content later</a:t>
            </a:r>
          </a:p>
          <a:p>
            <a:pPr marL="171431" indent="-171431">
              <a:buFont typeface="Arial" panose="020B0604020202020204" pitchFamily="34" charset="0"/>
              <a:buChar char="•"/>
              <a:defRPr/>
            </a:pPr>
            <a:r>
              <a:rPr lang="en-GB" dirty="0"/>
              <a:t>making jokes aimed at certain minority groups</a:t>
            </a:r>
          </a:p>
          <a:p>
            <a:pPr marL="171431" indent="-171431">
              <a:buFont typeface="Arial" panose="020B0604020202020204" pitchFamily="34" charset="0"/>
              <a:buChar char="•"/>
              <a:defRPr/>
            </a:pPr>
            <a:r>
              <a:rPr lang="en-GB" dirty="0"/>
              <a:t>being completely unpredictable in your grading of certain people's term papers</a:t>
            </a:r>
          </a:p>
          <a:p>
            <a:pPr marL="171431" indent="-171431">
              <a:buFont typeface="Arial" panose="020B0604020202020204" pitchFamily="34" charset="0"/>
              <a:buChar char="•"/>
              <a:defRPr/>
            </a:pPr>
            <a:r>
              <a:rPr lang="en-GB" dirty="0"/>
              <a:t>issuing invitations that are uncomfortable for certain groups (“Please feel free to bring your wife,” "There is a link below to childcare options for female speakers who plan to bring their children," “There will be a belly-dancer at the party,“ "Our annual Christmas party will be held on December 18,” "Please bring pork chops to the potluck dinner")</a:t>
            </a:r>
          </a:p>
          <a:p>
            <a:pPr>
              <a:defRPr/>
            </a:pPr>
            <a:r>
              <a:rPr lang="en-GB" dirty="0"/>
              <a:t>Rowe noted that micro-inequities often had serious cumulative, harmful effects, resulting in hostile work environments and continued minority </a:t>
            </a:r>
            <a:r>
              <a:rPr lang="en-GB" dirty="0">
                <a:hlinkClick r:id="rId5" tooltip="Psychology Today looks at discrimination"/>
              </a:rPr>
              <a:t>discrimination</a:t>
            </a:r>
            <a:r>
              <a:rPr lang="en-GB" dirty="0"/>
              <a:t> in public and private workplaces and organizations. What makes micro-inequities particularly problematic is that they consist in micro-messages that are hard to recognize for victims, bystanders and perpetrators alike. When victims of micro-inequities do recognize the micro-messages, Rowe argues, it is exceedingly hard to explain to others why these small </a:t>
            </a:r>
            <a:r>
              <a:rPr lang="en-GB" dirty="0" err="1"/>
              <a:t>behaviors</a:t>
            </a:r>
            <a:r>
              <a:rPr lang="en-GB" dirty="0"/>
              <a:t> can be a huge problem.</a:t>
            </a:r>
          </a:p>
          <a:p>
            <a:pPr>
              <a:defRPr/>
            </a:pPr>
            <a:r>
              <a:rPr lang="en-GB" dirty="0"/>
              <a:t>In 2013, 40 years later, we still find micro-inequities in the </a:t>
            </a:r>
            <a:r>
              <a:rPr lang="en-GB" dirty="0">
                <a:hlinkClick r:id="rId6" tooltip="Psychology Today looks at workplace"/>
              </a:rPr>
              <a:t>workplace</a:t>
            </a:r>
            <a:r>
              <a:rPr lang="en-GB" dirty="0"/>
              <a:t>. There has, admittedly, been a wide range of efforts to call attention to micro-inequities through seminars and workshops. But the issue continues to be a major problem at least in the workplaces</a:t>
            </a:r>
          </a:p>
          <a:p>
            <a:pPr>
              <a:defRPr/>
            </a:pPr>
            <a:endParaRPr lang="en-GB" dirty="0"/>
          </a:p>
        </p:txBody>
      </p:sp>
      <p:sp>
        <p:nvSpPr>
          <p:cNvPr id="66564" name="Slide Number Placeholder 3">
            <a:extLst>
              <a:ext uri="{FF2B5EF4-FFF2-40B4-BE49-F238E27FC236}">
                <a16:creationId xmlns:a16="http://schemas.microsoft.com/office/drawing/2014/main" id="{3F167D22-9DB8-45E1-8049-BCFB4A1819A5}"/>
              </a:ext>
            </a:extLst>
          </p:cNvPr>
          <p:cNvSpPr>
            <a:spLocks noGrp="1"/>
          </p:cNvSpPr>
          <p:nvPr>
            <p:ph type="sldNum" sz="quarter" idx="5"/>
          </p:nvPr>
        </p:nvSpPr>
        <p:spPr>
          <a:noFill/>
        </p:spPr>
        <p:txBody>
          <a:bodyPr/>
          <a:lstStyle>
            <a:lvl1pPr defTabSz="866775">
              <a:defRPr sz="2000">
                <a:solidFill>
                  <a:srgbClr val="660066"/>
                </a:solidFill>
                <a:latin typeface="Calibri" panose="020F0502020204030204" pitchFamily="34" charset="0"/>
                <a:cs typeface="Arial" panose="020B0604020202020204" pitchFamily="34" charset="0"/>
              </a:defRPr>
            </a:lvl1pPr>
            <a:lvl2pPr marL="742950" indent="-285750" defTabSz="866775">
              <a:defRPr sz="2000">
                <a:solidFill>
                  <a:srgbClr val="660066"/>
                </a:solidFill>
                <a:latin typeface="Calibri" panose="020F0502020204030204" pitchFamily="34" charset="0"/>
                <a:cs typeface="Arial" panose="020B0604020202020204" pitchFamily="34" charset="0"/>
              </a:defRPr>
            </a:lvl2pPr>
            <a:lvl3pPr marL="1143000" indent="-228600" defTabSz="866775">
              <a:defRPr sz="2000">
                <a:solidFill>
                  <a:srgbClr val="660066"/>
                </a:solidFill>
                <a:latin typeface="Calibri" panose="020F0502020204030204" pitchFamily="34" charset="0"/>
                <a:cs typeface="Arial" panose="020B0604020202020204" pitchFamily="34" charset="0"/>
              </a:defRPr>
            </a:lvl3pPr>
            <a:lvl4pPr marL="1600200" indent="-228600" defTabSz="866775">
              <a:defRPr sz="2000">
                <a:solidFill>
                  <a:srgbClr val="660066"/>
                </a:solidFill>
                <a:latin typeface="Calibri" panose="020F0502020204030204" pitchFamily="34" charset="0"/>
                <a:cs typeface="Arial" panose="020B0604020202020204" pitchFamily="34" charset="0"/>
              </a:defRPr>
            </a:lvl4pPr>
            <a:lvl5pPr marL="2057400" indent="-228600" defTabSz="866775">
              <a:defRPr sz="2000">
                <a:solidFill>
                  <a:srgbClr val="660066"/>
                </a:solidFill>
                <a:latin typeface="Calibri" panose="020F0502020204030204" pitchFamily="34" charset="0"/>
                <a:cs typeface="Arial" panose="020B0604020202020204" pitchFamily="34" charset="0"/>
              </a:defRPr>
            </a:lvl5pPr>
            <a:lvl6pPr marL="25146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6pPr>
            <a:lvl7pPr marL="29718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7pPr>
            <a:lvl8pPr marL="34290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8pPr>
            <a:lvl9pPr marL="38862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9pPr>
          </a:lstStyle>
          <a:p>
            <a:fld id="{9128C655-C5C8-43DC-A3AA-9056FBAE57DC}" type="slidenum">
              <a:rPr lang="en-GB" altLang="en-US" sz="1100" smtClean="0">
                <a:solidFill>
                  <a:schemeClr val="tx1"/>
                </a:solidFill>
                <a:latin typeface="Arial" panose="020B0604020202020204" pitchFamily="34" charset="0"/>
              </a:rPr>
              <a:pPr/>
              <a:t>10</a:t>
            </a:fld>
            <a:endParaRPr lang="en-GB" altLang="en-US" sz="1100">
              <a:solidFill>
                <a:schemeClr val="tx1"/>
              </a:solidFill>
              <a:latin typeface="Arial" panose="020B0604020202020204" pitchFamily="34" charset="0"/>
            </a:endParaRPr>
          </a:p>
        </p:txBody>
      </p:sp>
      <p:sp>
        <p:nvSpPr>
          <p:cNvPr id="66565" name="Header Placeholder 4">
            <a:extLst>
              <a:ext uri="{FF2B5EF4-FFF2-40B4-BE49-F238E27FC236}">
                <a16:creationId xmlns:a16="http://schemas.microsoft.com/office/drawing/2014/main" id="{77E2F639-0F24-4C45-A6EB-C890AE35F460}"/>
              </a:ext>
            </a:extLst>
          </p:cNvPr>
          <p:cNvSpPr>
            <a:spLocks noGrp="1"/>
          </p:cNvSpPr>
          <p:nvPr>
            <p:ph type="hdr" sz="quarter"/>
          </p:nvPr>
        </p:nvSpPr>
        <p:spPr>
          <a:noFill/>
        </p:spPr>
        <p:txBody>
          <a:bodyPr/>
          <a:lstStyle>
            <a:lvl1pPr defTabSz="866775">
              <a:defRPr sz="2000">
                <a:solidFill>
                  <a:srgbClr val="660066"/>
                </a:solidFill>
                <a:latin typeface="Calibri" panose="020F0502020204030204" pitchFamily="34" charset="0"/>
                <a:cs typeface="Arial" panose="020B0604020202020204" pitchFamily="34" charset="0"/>
              </a:defRPr>
            </a:lvl1pPr>
            <a:lvl2pPr marL="742950" indent="-285750" defTabSz="866775">
              <a:defRPr sz="2000">
                <a:solidFill>
                  <a:srgbClr val="660066"/>
                </a:solidFill>
                <a:latin typeface="Calibri" panose="020F0502020204030204" pitchFamily="34" charset="0"/>
                <a:cs typeface="Arial" panose="020B0604020202020204" pitchFamily="34" charset="0"/>
              </a:defRPr>
            </a:lvl2pPr>
            <a:lvl3pPr marL="1143000" indent="-228600" defTabSz="866775">
              <a:defRPr sz="2000">
                <a:solidFill>
                  <a:srgbClr val="660066"/>
                </a:solidFill>
                <a:latin typeface="Calibri" panose="020F0502020204030204" pitchFamily="34" charset="0"/>
                <a:cs typeface="Arial" panose="020B0604020202020204" pitchFamily="34" charset="0"/>
              </a:defRPr>
            </a:lvl3pPr>
            <a:lvl4pPr marL="1600200" indent="-228600" defTabSz="866775">
              <a:defRPr sz="2000">
                <a:solidFill>
                  <a:srgbClr val="660066"/>
                </a:solidFill>
                <a:latin typeface="Calibri" panose="020F0502020204030204" pitchFamily="34" charset="0"/>
                <a:cs typeface="Arial" panose="020B0604020202020204" pitchFamily="34" charset="0"/>
              </a:defRPr>
            </a:lvl4pPr>
            <a:lvl5pPr marL="2057400" indent="-228600" defTabSz="866775">
              <a:defRPr sz="2000">
                <a:solidFill>
                  <a:srgbClr val="660066"/>
                </a:solidFill>
                <a:latin typeface="Calibri" panose="020F0502020204030204" pitchFamily="34" charset="0"/>
                <a:cs typeface="Arial" panose="020B0604020202020204" pitchFamily="34" charset="0"/>
              </a:defRPr>
            </a:lvl5pPr>
            <a:lvl6pPr marL="25146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6pPr>
            <a:lvl7pPr marL="29718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7pPr>
            <a:lvl8pPr marL="34290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8pPr>
            <a:lvl9pPr marL="38862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9pPr>
          </a:lstStyle>
          <a:p>
            <a:r>
              <a:rPr lang="en-GB" altLang="en-US" sz="1100">
                <a:solidFill>
                  <a:schemeClr val="tx1"/>
                </a:solidFill>
                <a:latin typeface="Arial" panose="020B0604020202020204" pitchFamily="34" charset="0"/>
              </a:rPr>
              <a:t>BAM Nuttall Unconscious Bias Trainig - Course Handout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CEEA125-DB97-4AD8-9D34-1637157C3AD9}" type="slidenum">
              <a:rPr lang="en-GB" altLang="en-US" smtClean="0"/>
              <a:pPr>
                <a:defRPr/>
              </a:pPr>
              <a:t>12</a:t>
            </a:fld>
            <a:endParaRPr lang="en-GB" altLang="en-US"/>
          </a:p>
        </p:txBody>
      </p:sp>
    </p:spTree>
    <p:extLst>
      <p:ext uri="{BB962C8B-B14F-4D97-AF65-F5344CB8AC3E}">
        <p14:creationId xmlns:p14="http://schemas.microsoft.com/office/powerpoint/2010/main" val="315770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4C142B3-9AAA-459A-82EE-27F2AC9F9DAA}"/>
              </a:ext>
            </a:extLst>
          </p:cNvPr>
          <p:cNvSpPr>
            <a:spLocks noGrp="1" noChangeArrowheads="1"/>
          </p:cNvSpPr>
          <p:nvPr>
            <p:ph type="sldNum" sz="quarter" idx="5"/>
          </p:nvPr>
        </p:nvSpPr>
        <p:spPr>
          <a:noFill/>
        </p:spPr>
        <p:txBody>
          <a:bodyPr/>
          <a:lstStyle>
            <a:lvl1pPr defTabSz="866775">
              <a:defRPr sz="2000">
                <a:solidFill>
                  <a:srgbClr val="660066"/>
                </a:solidFill>
                <a:latin typeface="Calibri" panose="020F0502020204030204" pitchFamily="34" charset="0"/>
                <a:cs typeface="Arial" panose="020B0604020202020204" pitchFamily="34" charset="0"/>
              </a:defRPr>
            </a:lvl1pPr>
            <a:lvl2pPr marL="742950" indent="-285750" defTabSz="866775">
              <a:defRPr sz="2000">
                <a:solidFill>
                  <a:srgbClr val="660066"/>
                </a:solidFill>
                <a:latin typeface="Calibri" panose="020F0502020204030204" pitchFamily="34" charset="0"/>
                <a:cs typeface="Arial" panose="020B0604020202020204" pitchFamily="34" charset="0"/>
              </a:defRPr>
            </a:lvl2pPr>
            <a:lvl3pPr marL="1143000" indent="-228600" defTabSz="866775">
              <a:defRPr sz="2000">
                <a:solidFill>
                  <a:srgbClr val="660066"/>
                </a:solidFill>
                <a:latin typeface="Calibri" panose="020F0502020204030204" pitchFamily="34" charset="0"/>
                <a:cs typeface="Arial" panose="020B0604020202020204" pitchFamily="34" charset="0"/>
              </a:defRPr>
            </a:lvl3pPr>
            <a:lvl4pPr marL="1600200" indent="-228600" defTabSz="866775">
              <a:defRPr sz="2000">
                <a:solidFill>
                  <a:srgbClr val="660066"/>
                </a:solidFill>
                <a:latin typeface="Calibri" panose="020F0502020204030204" pitchFamily="34" charset="0"/>
                <a:cs typeface="Arial" panose="020B0604020202020204" pitchFamily="34" charset="0"/>
              </a:defRPr>
            </a:lvl4pPr>
            <a:lvl5pPr marL="2057400" indent="-228600" defTabSz="866775">
              <a:defRPr sz="2000">
                <a:solidFill>
                  <a:srgbClr val="660066"/>
                </a:solidFill>
                <a:latin typeface="Calibri" panose="020F0502020204030204" pitchFamily="34" charset="0"/>
                <a:cs typeface="Arial" panose="020B0604020202020204" pitchFamily="34" charset="0"/>
              </a:defRPr>
            </a:lvl5pPr>
            <a:lvl6pPr marL="25146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6pPr>
            <a:lvl7pPr marL="29718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7pPr>
            <a:lvl8pPr marL="34290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8pPr>
            <a:lvl9pPr marL="3886200" indent="-228600" defTabSz="866775"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9pPr>
          </a:lstStyle>
          <a:p>
            <a:fld id="{C566B2F3-09EC-4E5D-AC7F-7B4D316A1BF9}" type="slidenum">
              <a:rPr lang="en-GB" altLang="en-US" sz="1100" smtClean="0">
                <a:solidFill>
                  <a:schemeClr val="tx1"/>
                </a:solidFill>
                <a:latin typeface="Arial" panose="020B0604020202020204" pitchFamily="34" charset="0"/>
              </a:rPr>
              <a:pPr/>
              <a:t>13</a:t>
            </a:fld>
            <a:endParaRPr lang="en-GB" altLang="en-US" sz="1100">
              <a:solidFill>
                <a:schemeClr val="tx1"/>
              </a:solidFill>
              <a:latin typeface="Arial" panose="020B0604020202020204" pitchFamily="34" charset="0"/>
            </a:endParaRPr>
          </a:p>
        </p:txBody>
      </p:sp>
      <p:sp>
        <p:nvSpPr>
          <p:cNvPr id="78851" name="Rectangle 2">
            <a:extLst>
              <a:ext uri="{FF2B5EF4-FFF2-40B4-BE49-F238E27FC236}">
                <a16:creationId xmlns:a16="http://schemas.microsoft.com/office/drawing/2014/main" id="{1CCFDE7E-476B-4592-829D-5D11F2319A27}"/>
              </a:ext>
            </a:extLst>
          </p:cNvPr>
          <p:cNvSpPr>
            <a:spLocks noGrp="1" noRot="1" noChangeAspect="1" noChangeArrowheads="1" noTextEdit="1"/>
          </p:cNvSpPr>
          <p:nvPr>
            <p:ph type="sldImg"/>
          </p:nvPr>
        </p:nvSpPr>
        <p:spPr>
          <a:xfrm>
            <a:off x="946150" y="747713"/>
            <a:ext cx="4968875" cy="3727450"/>
          </a:xfrm>
          <a:ln/>
        </p:spPr>
      </p:sp>
      <p:sp>
        <p:nvSpPr>
          <p:cNvPr id="78852" name="Rectangle 3">
            <a:extLst>
              <a:ext uri="{FF2B5EF4-FFF2-40B4-BE49-F238E27FC236}">
                <a16:creationId xmlns:a16="http://schemas.microsoft.com/office/drawing/2014/main" id="{987B1898-2AAE-4DA9-9765-3195FDB104A4}"/>
              </a:ext>
            </a:extLst>
          </p:cNvPr>
          <p:cNvSpPr>
            <a:spLocks noGrp="1" noChangeArrowheads="1"/>
          </p:cNvSpPr>
          <p:nvPr>
            <p:ph type="body" idx="1"/>
          </p:nvPr>
        </p:nvSpPr>
        <p:spPr>
          <a:noFill/>
        </p:spPr>
        <p:txBody>
          <a:bodyPr/>
          <a:lstStyle/>
          <a:p>
            <a:pPr eaLnBrk="1" hangingPunct="1"/>
            <a:r>
              <a:rPr lang="en-GB" altLang="en-US" sz="1000"/>
              <a:t>48% of men see themselves as “extremely or very ambitious” whilst only 35% of women have a comparable self image. (Harvard Business Review)</a:t>
            </a:r>
          </a:p>
          <a:p>
            <a:pPr eaLnBrk="1" hangingPunct="1"/>
            <a:endParaRPr lang="en-GB" altLang="en-US" sz="1000"/>
          </a:p>
          <a:p>
            <a:pPr eaLnBrk="1" hangingPunct="1"/>
            <a:r>
              <a:rPr lang="en-GB" altLang="en-US" sz="1000"/>
              <a:t>15% of highly qualified women aspire to positions of power as opposed to an average of 27% men. (Harvard Business Review)</a:t>
            </a:r>
          </a:p>
          <a:p>
            <a:pPr eaLnBrk="1" hangingPunct="1"/>
            <a:r>
              <a:rPr lang="en-GB" altLang="en-US" sz="1000"/>
              <a:t>The pay gap is partly caused by the under-valuing of part-time work, which is predominantly carried out by women. Women are therefore more likely to be held back in lower paid and lower status positions than men.” </a:t>
            </a:r>
          </a:p>
          <a:p>
            <a:pPr eaLnBrk="1" hangingPunct="1"/>
            <a:r>
              <a:rPr lang="en-GB" altLang="en-US" sz="1000"/>
              <a:t>Women make up 47% of pc users in Europe.</a:t>
            </a:r>
          </a:p>
          <a:p>
            <a:pPr eaLnBrk="1" hangingPunct="1"/>
            <a:r>
              <a:rPr lang="en-GB" altLang="en-US" sz="1000"/>
              <a:t>93% of women who have taken career breaks and intended to get back to work, only 74% managed to do so and only 40% found full time work (McKinsey)</a:t>
            </a:r>
          </a:p>
          <a:p>
            <a:pPr eaLnBrk="1" hangingPunct="1"/>
            <a:endParaRPr lang="en-GB" altLang="en-US" sz="1000"/>
          </a:p>
          <a:p>
            <a:pPr eaLnBrk="1" hangingPunct="1"/>
            <a:r>
              <a:rPr lang="en-GB" altLang="en-US" sz="1000"/>
              <a:t>Promote yourself and be assertive about your performance and ambitions </a:t>
            </a:r>
          </a:p>
          <a:p>
            <a:pPr eaLnBrk="1" hangingPunct="1"/>
            <a:r>
              <a:rPr lang="en-GB" altLang="en-US" sz="1000"/>
              <a:t>Recognise your talents, understand your own worth.</a:t>
            </a:r>
          </a:p>
          <a:p>
            <a:pPr eaLnBrk="1" hangingPunct="1"/>
            <a:r>
              <a:rPr lang="en-GB" altLang="en-US" sz="1000"/>
              <a:t>Get a group of trusted mentors</a:t>
            </a:r>
          </a:p>
          <a:p>
            <a:pPr eaLnBrk="1" hangingPunct="1"/>
            <a:r>
              <a:rPr lang="en-GB" altLang="en-US" sz="1000"/>
              <a:t>Look at role models constantly </a:t>
            </a:r>
          </a:p>
          <a:p>
            <a:pPr eaLnBrk="1" hangingPunct="1"/>
            <a:r>
              <a:rPr lang="en-GB" altLang="en-US" sz="1000"/>
              <a:t>Set your own objectives where there are none set for you</a:t>
            </a:r>
          </a:p>
          <a:p>
            <a:pPr eaLnBrk="1" hangingPunct="1"/>
            <a:endParaRPr lang="en-GB" altLang="en-US" sz="1000"/>
          </a:p>
          <a:p>
            <a:pPr eaLnBrk="1" hangingPunct="1"/>
            <a:r>
              <a:rPr lang="en-GB" altLang="en-US" sz="1000"/>
              <a:t>Join your professional organisations and take advantage (IET, IEE, REng, BCS, CIM)</a:t>
            </a:r>
          </a:p>
          <a:p>
            <a:pPr eaLnBrk="1" hangingPunct="1"/>
            <a:r>
              <a:rPr lang="en-GB" altLang="en-US" sz="1000"/>
              <a:t>Find an assertiveness course quickly and use the principles</a:t>
            </a:r>
          </a:p>
          <a:p>
            <a:pPr eaLnBrk="1" hangingPunct="1"/>
            <a:r>
              <a:rPr lang="en-GB" altLang="en-US" sz="1000"/>
              <a:t>Ask for a pay rise annually, ask for one at the start!</a:t>
            </a:r>
          </a:p>
          <a:p>
            <a:pPr eaLnBrk="1" hangingPunct="1"/>
            <a:r>
              <a:rPr lang="en-GB" altLang="en-US" sz="1000"/>
              <a:t>Take some risks</a:t>
            </a:r>
          </a:p>
          <a:p>
            <a:pPr eaLnBrk="1" hangingPunct="1"/>
            <a:r>
              <a:rPr lang="en-GB" altLang="en-US" sz="1000"/>
              <a:t>Evaluate your manager</a:t>
            </a:r>
          </a:p>
          <a:p>
            <a:pPr eaLnBrk="1" hangingPunct="1"/>
            <a:endParaRPr lang="en-GB" altLang="en-US" sz="1000"/>
          </a:p>
          <a:p>
            <a:pPr eaLnBrk="1" hangingPunct="1"/>
            <a:endParaRPr lang="en-GB" altLang="en-US" sz="1000"/>
          </a:p>
          <a:p>
            <a:pPr eaLnBrk="1" hangingPunct="1"/>
            <a:endParaRPr lang="en-GB" altLang="en-US" sz="1000"/>
          </a:p>
          <a:p>
            <a:pPr eaLnBrk="1" hangingPunct="1"/>
            <a:endParaRPr lang="en-GB" altLang="en-US" sz="1000" b="1"/>
          </a:p>
          <a:p>
            <a:pPr eaLnBrk="1" hangingPunct="1"/>
            <a:endParaRPr lang="en-GB" alt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4D0EEC6F-A477-4AB9-A7C2-9658A4128ED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741F0C7-6356-40C5-B132-2C0A3C17625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009D81A-BD85-4A8A-9D54-D5B8A6BDCF7A}"/>
              </a:ext>
            </a:extLst>
          </p:cNvPr>
          <p:cNvSpPr>
            <a:spLocks noGrp="1" noChangeArrowheads="1"/>
          </p:cNvSpPr>
          <p:nvPr>
            <p:ph type="sldNum" sz="quarter" idx="12"/>
          </p:nvPr>
        </p:nvSpPr>
        <p:spPr>
          <a:ln/>
        </p:spPr>
        <p:txBody>
          <a:bodyPr/>
          <a:lstStyle>
            <a:lvl1pPr>
              <a:defRPr/>
            </a:lvl1pPr>
          </a:lstStyle>
          <a:p>
            <a:pPr>
              <a:defRPr/>
            </a:pPr>
            <a:fld id="{C72D35BA-F4A4-48DB-980A-F0A70F347257}" type="slidenum">
              <a:rPr lang="en-GB" altLang="en-US"/>
              <a:pPr>
                <a:defRPr/>
              </a:pPr>
              <a:t>‹#›</a:t>
            </a:fld>
            <a:endParaRPr lang="en-GB" altLang="en-US"/>
          </a:p>
        </p:txBody>
      </p:sp>
    </p:spTree>
    <p:extLst>
      <p:ext uri="{BB962C8B-B14F-4D97-AF65-F5344CB8AC3E}">
        <p14:creationId xmlns:p14="http://schemas.microsoft.com/office/powerpoint/2010/main" val="159423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BCA2E57-91A5-4050-A652-DE1A37533CD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DC333BF-473B-479F-9723-2E66843B4B8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8849273-B18C-46DE-ACC2-1BDEBE57C00A}"/>
              </a:ext>
            </a:extLst>
          </p:cNvPr>
          <p:cNvSpPr>
            <a:spLocks noGrp="1" noChangeArrowheads="1"/>
          </p:cNvSpPr>
          <p:nvPr>
            <p:ph type="sldNum" sz="quarter" idx="12"/>
          </p:nvPr>
        </p:nvSpPr>
        <p:spPr>
          <a:ln/>
        </p:spPr>
        <p:txBody>
          <a:bodyPr/>
          <a:lstStyle>
            <a:lvl1pPr>
              <a:defRPr/>
            </a:lvl1pPr>
          </a:lstStyle>
          <a:p>
            <a:pPr>
              <a:defRPr/>
            </a:pPr>
            <a:fld id="{84859ED7-4BF0-4C02-A1A1-B6D6E66BCBF6}" type="slidenum">
              <a:rPr lang="en-GB" altLang="en-US"/>
              <a:pPr>
                <a:defRPr/>
              </a:pPr>
              <a:t>‹#›</a:t>
            </a:fld>
            <a:endParaRPr lang="en-GB" altLang="en-US"/>
          </a:p>
        </p:txBody>
      </p:sp>
    </p:spTree>
    <p:extLst>
      <p:ext uri="{BB962C8B-B14F-4D97-AF65-F5344CB8AC3E}">
        <p14:creationId xmlns:p14="http://schemas.microsoft.com/office/powerpoint/2010/main" val="285599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260350"/>
            <a:ext cx="2178050" cy="5865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0825" y="260350"/>
            <a:ext cx="6383338" cy="58658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3834EC1-9BD4-4ED4-86A0-AA8E79F1513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C6EFC5C5-3C43-4326-95EA-687739403FD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6E51530-F971-4970-A51F-98B0C8B9AA1A}"/>
              </a:ext>
            </a:extLst>
          </p:cNvPr>
          <p:cNvSpPr>
            <a:spLocks noGrp="1" noChangeArrowheads="1"/>
          </p:cNvSpPr>
          <p:nvPr>
            <p:ph type="sldNum" sz="quarter" idx="12"/>
          </p:nvPr>
        </p:nvSpPr>
        <p:spPr>
          <a:ln/>
        </p:spPr>
        <p:txBody>
          <a:bodyPr/>
          <a:lstStyle>
            <a:lvl1pPr>
              <a:defRPr/>
            </a:lvl1pPr>
          </a:lstStyle>
          <a:p>
            <a:pPr>
              <a:defRPr/>
            </a:pPr>
            <a:fld id="{D2659F5F-185F-41CB-9C2E-331C8271A47B}" type="slidenum">
              <a:rPr lang="en-GB" altLang="en-US"/>
              <a:pPr>
                <a:defRPr/>
              </a:pPr>
              <a:t>‹#›</a:t>
            </a:fld>
            <a:endParaRPr lang="en-GB" altLang="en-US"/>
          </a:p>
        </p:txBody>
      </p:sp>
    </p:spTree>
    <p:extLst>
      <p:ext uri="{BB962C8B-B14F-4D97-AF65-F5344CB8AC3E}">
        <p14:creationId xmlns:p14="http://schemas.microsoft.com/office/powerpoint/2010/main" val="399593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713788"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a:extLst>
              <a:ext uri="{FF2B5EF4-FFF2-40B4-BE49-F238E27FC236}">
                <a16:creationId xmlns:a16="http://schemas.microsoft.com/office/drawing/2014/main" id="{B020EB57-19B4-4ACA-A911-FFD37ED01DA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BA75942F-2613-457B-A767-E06B9A370CA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A71419B-A220-4596-B70E-A43C50FC7A1A}"/>
              </a:ext>
            </a:extLst>
          </p:cNvPr>
          <p:cNvSpPr>
            <a:spLocks noGrp="1" noChangeArrowheads="1"/>
          </p:cNvSpPr>
          <p:nvPr>
            <p:ph type="sldNum" sz="quarter" idx="12"/>
          </p:nvPr>
        </p:nvSpPr>
        <p:spPr>
          <a:ln/>
        </p:spPr>
        <p:txBody>
          <a:bodyPr/>
          <a:lstStyle>
            <a:lvl1pPr>
              <a:defRPr/>
            </a:lvl1pPr>
          </a:lstStyle>
          <a:p>
            <a:pPr>
              <a:defRPr/>
            </a:pPr>
            <a:fld id="{02F8A094-8AD6-4160-A132-89E9182F9CB2}" type="slidenum">
              <a:rPr lang="en-GB" altLang="en-US"/>
              <a:pPr>
                <a:defRPr/>
              </a:pPr>
              <a:t>‹#›</a:t>
            </a:fld>
            <a:endParaRPr lang="en-GB" altLang="en-US"/>
          </a:p>
        </p:txBody>
      </p:sp>
    </p:spTree>
    <p:extLst>
      <p:ext uri="{BB962C8B-B14F-4D97-AF65-F5344CB8AC3E}">
        <p14:creationId xmlns:p14="http://schemas.microsoft.com/office/powerpoint/2010/main" val="419491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D707DE0-0897-4A7A-AC50-594A360A53E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DFA0EC9-2514-42FB-9002-F7D5588BA27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3FEEA46-1FF3-40F3-90E1-9628F4FEC5AA}"/>
              </a:ext>
            </a:extLst>
          </p:cNvPr>
          <p:cNvSpPr>
            <a:spLocks noGrp="1" noChangeArrowheads="1"/>
          </p:cNvSpPr>
          <p:nvPr>
            <p:ph type="sldNum" sz="quarter" idx="12"/>
          </p:nvPr>
        </p:nvSpPr>
        <p:spPr>
          <a:ln/>
        </p:spPr>
        <p:txBody>
          <a:bodyPr/>
          <a:lstStyle>
            <a:lvl1pPr>
              <a:defRPr/>
            </a:lvl1pPr>
          </a:lstStyle>
          <a:p>
            <a:pPr>
              <a:defRPr/>
            </a:pPr>
            <a:fld id="{9AC6336F-7E97-48F7-9E8E-16F371C05D57}" type="slidenum">
              <a:rPr lang="en-GB" altLang="en-US"/>
              <a:pPr>
                <a:defRPr/>
              </a:pPr>
              <a:t>‹#›</a:t>
            </a:fld>
            <a:endParaRPr lang="en-GB" altLang="en-US"/>
          </a:p>
        </p:txBody>
      </p:sp>
    </p:spTree>
    <p:extLst>
      <p:ext uri="{BB962C8B-B14F-4D97-AF65-F5344CB8AC3E}">
        <p14:creationId xmlns:p14="http://schemas.microsoft.com/office/powerpoint/2010/main" val="252253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56AA348F-7B96-43A9-B73F-A160DCA7F0A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E401FCB-BF4B-47E5-BA57-5D7EC1DC582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6E3EF94-BDF6-4D36-BF86-79A2BADC47D2}"/>
              </a:ext>
            </a:extLst>
          </p:cNvPr>
          <p:cNvSpPr>
            <a:spLocks noGrp="1" noChangeArrowheads="1"/>
          </p:cNvSpPr>
          <p:nvPr>
            <p:ph type="sldNum" sz="quarter" idx="12"/>
          </p:nvPr>
        </p:nvSpPr>
        <p:spPr>
          <a:ln/>
        </p:spPr>
        <p:txBody>
          <a:bodyPr/>
          <a:lstStyle>
            <a:lvl1pPr>
              <a:defRPr/>
            </a:lvl1pPr>
          </a:lstStyle>
          <a:p>
            <a:pPr>
              <a:defRPr/>
            </a:pPr>
            <a:fld id="{C0F248EF-EE63-429F-9991-4499591EF310}" type="slidenum">
              <a:rPr lang="en-GB" altLang="en-US"/>
              <a:pPr>
                <a:defRPr/>
              </a:pPr>
              <a:t>‹#›</a:t>
            </a:fld>
            <a:endParaRPr lang="en-GB" altLang="en-US"/>
          </a:p>
        </p:txBody>
      </p:sp>
    </p:spTree>
    <p:extLst>
      <p:ext uri="{BB962C8B-B14F-4D97-AF65-F5344CB8AC3E}">
        <p14:creationId xmlns:p14="http://schemas.microsoft.com/office/powerpoint/2010/main" val="283613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6BF392C-4BBB-434B-B35F-98403781819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6365F963-F353-490F-8861-B59B3D7DC33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E05851D-9AD4-4FCE-A3B3-F2A756B53209}"/>
              </a:ext>
            </a:extLst>
          </p:cNvPr>
          <p:cNvSpPr>
            <a:spLocks noGrp="1" noChangeArrowheads="1"/>
          </p:cNvSpPr>
          <p:nvPr>
            <p:ph type="sldNum" sz="quarter" idx="12"/>
          </p:nvPr>
        </p:nvSpPr>
        <p:spPr>
          <a:ln/>
        </p:spPr>
        <p:txBody>
          <a:bodyPr/>
          <a:lstStyle>
            <a:lvl1pPr>
              <a:defRPr/>
            </a:lvl1pPr>
          </a:lstStyle>
          <a:p>
            <a:pPr>
              <a:defRPr/>
            </a:pPr>
            <a:fld id="{3B2EB384-3B5B-4E0F-8824-53DA4CE04919}" type="slidenum">
              <a:rPr lang="en-GB" altLang="en-US"/>
              <a:pPr>
                <a:defRPr/>
              </a:pPr>
              <a:t>‹#›</a:t>
            </a:fld>
            <a:endParaRPr lang="en-GB" altLang="en-US"/>
          </a:p>
        </p:txBody>
      </p:sp>
    </p:spTree>
    <p:extLst>
      <p:ext uri="{BB962C8B-B14F-4D97-AF65-F5344CB8AC3E}">
        <p14:creationId xmlns:p14="http://schemas.microsoft.com/office/powerpoint/2010/main" val="285964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D3CDB0E6-45C7-48C8-B745-516DB94B0AD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EF6A2F57-536E-45D6-AC15-CD733E98EEE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9241FC9D-3EA1-4222-B3E1-54D86C7FB3F2}"/>
              </a:ext>
            </a:extLst>
          </p:cNvPr>
          <p:cNvSpPr>
            <a:spLocks noGrp="1" noChangeArrowheads="1"/>
          </p:cNvSpPr>
          <p:nvPr>
            <p:ph type="sldNum" sz="quarter" idx="12"/>
          </p:nvPr>
        </p:nvSpPr>
        <p:spPr>
          <a:ln/>
        </p:spPr>
        <p:txBody>
          <a:bodyPr/>
          <a:lstStyle>
            <a:lvl1pPr>
              <a:defRPr/>
            </a:lvl1pPr>
          </a:lstStyle>
          <a:p>
            <a:pPr>
              <a:defRPr/>
            </a:pPr>
            <a:fld id="{EBABB1A1-2FD7-4B0D-9114-8401A35D8AF0}" type="slidenum">
              <a:rPr lang="en-GB" altLang="en-US"/>
              <a:pPr>
                <a:defRPr/>
              </a:pPr>
              <a:t>‹#›</a:t>
            </a:fld>
            <a:endParaRPr lang="en-GB" altLang="en-US"/>
          </a:p>
        </p:txBody>
      </p:sp>
    </p:spTree>
    <p:extLst>
      <p:ext uri="{BB962C8B-B14F-4D97-AF65-F5344CB8AC3E}">
        <p14:creationId xmlns:p14="http://schemas.microsoft.com/office/powerpoint/2010/main" val="212935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4E37CA4C-525C-443C-A16E-7AD483F9B15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AF3782A0-4B8F-4727-A9B8-184B78A2D79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50E042C7-ACBD-480C-8413-6BAA88747F88}"/>
              </a:ext>
            </a:extLst>
          </p:cNvPr>
          <p:cNvSpPr>
            <a:spLocks noGrp="1" noChangeArrowheads="1"/>
          </p:cNvSpPr>
          <p:nvPr>
            <p:ph type="sldNum" sz="quarter" idx="12"/>
          </p:nvPr>
        </p:nvSpPr>
        <p:spPr>
          <a:ln/>
        </p:spPr>
        <p:txBody>
          <a:bodyPr/>
          <a:lstStyle>
            <a:lvl1pPr>
              <a:defRPr/>
            </a:lvl1pPr>
          </a:lstStyle>
          <a:p>
            <a:pPr>
              <a:defRPr/>
            </a:pPr>
            <a:fld id="{DCD964BE-E82C-4B66-964F-4DEE4F2CDF27}" type="slidenum">
              <a:rPr lang="en-GB" altLang="en-US"/>
              <a:pPr>
                <a:defRPr/>
              </a:pPr>
              <a:t>‹#›</a:t>
            </a:fld>
            <a:endParaRPr lang="en-GB" altLang="en-US"/>
          </a:p>
        </p:txBody>
      </p:sp>
    </p:spTree>
    <p:extLst>
      <p:ext uri="{BB962C8B-B14F-4D97-AF65-F5344CB8AC3E}">
        <p14:creationId xmlns:p14="http://schemas.microsoft.com/office/powerpoint/2010/main" val="121185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46470BC-78A6-43A3-9560-97BC2C90A3A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19198F9E-4CB8-4407-9CE2-8DB1EB603CF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3E281B60-5A05-4A84-A8D0-489019D00FC4}"/>
              </a:ext>
            </a:extLst>
          </p:cNvPr>
          <p:cNvSpPr>
            <a:spLocks noGrp="1" noChangeArrowheads="1"/>
          </p:cNvSpPr>
          <p:nvPr>
            <p:ph type="sldNum" sz="quarter" idx="12"/>
          </p:nvPr>
        </p:nvSpPr>
        <p:spPr>
          <a:ln/>
        </p:spPr>
        <p:txBody>
          <a:bodyPr/>
          <a:lstStyle>
            <a:lvl1pPr>
              <a:defRPr/>
            </a:lvl1pPr>
          </a:lstStyle>
          <a:p>
            <a:pPr>
              <a:defRPr/>
            </a:pPr>
            <a:fld id="{E72AA198-098E-4B2B-B781-2618D23C9901}" type="slidenum">
              <a:rPr lang="en-GB" altLang="en-US"/>
              <a:pPr>
                <a:defRPr/>
              </a:pPr>
              <a:t>‹#›</a:t>
            </a:fld>
            <a:endParaRPr lang="en-GB" altLang="en-US"/>
          </a:p>
        </p:txBody>
      </p:sp>
    </p:spTree>
    <p:extLst>
      <p:ext uri="{BB962C8B-B14F-4D97-AF65-F5344CB8AC3E}">
        <p14:creationId xmlns:p14="http://schemas.microsoft.com/office/powerpoint/2010/main" val="245360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FADB419A-C558-4F99-A5AD-FD335647B17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391BEA7-5CDD-4617-AAA1-31074291096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370950A5-08E9-4A52-A16E-8A0857C92244}"/>
              </a:ext>
            </a:extLst>
          </p:cNvPr>
          <p:cNvSpPr>
            <a:spLocks noGrp="1" noChangeArrowheads="1"/>
          </p:cNvSpPr>
          <p:nvPr>
            <p:ph type="sldNum" sz="quarter" idx="12"/>
          </p:nvPr>
        </p:nvSpPr>
        <p:spPr>
          <a:ln/>
        </p:spPr>
        <p:txBody>
          <a:bodyPr/>
          <a:lstStyle>
            <a:lvl1pPr>
              <a:defRPr/>
            </a:lvl1pPr>
          </a:lstStyle>
          <a:p>
            <a:pPr>
              <a:defRPr/>
            </a:pPr>
            <a:fld id="{4EE4B807-390A-4B7B-993E-D432FA953651}" type="slidenum">
              <a:rPr lang="en-GB" altLang="en-US"/>
              <a:pPr>
                <a:defRPr/>
              </a:pPr>
              <a:t>‹#›</a:t>
            </a:fld>
            <a:endParaRPr lang="en-GB" altLang="en-US"/>
          </a:p>
        </p:txBody>
      </p:sp>
    </p:spTree>
    <p:extLst>
      <p:ext uri="{BB962C8B-B14F-4D97-AF65-F5344CB8AC3E}">
        <p14:creationId xmlns:p14="http://schemas.microsoft.com/office/powerpoint/2010/main" val="398012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3EE38A5-B9DA-439D-87AD-C4222728FAC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C32CF149-38A6-462B-BDC2-507399AFCF8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8722513-55A2-4CBF-A015-C9183F45327D}"/>
              </a:ext>
            </a:extLst>
          </p:cNvPr>
          <p:cNvSpPr>
            <a:spLocks noGrp="1" noChangeArrowheads="1"/>
          </p:cNvSpPr>
          <p:nvPr>
            <p:ph type="sldNum" sz="quarter" idx="12"/>
          </p:nvPr>
        </p:nvSpPr>
        <p:spPr>
          <a:ln/>
        </p:spPr>
        <p:txBody>
          <a:bodyPr/>
          <a:lstStyle>
            <a:lvl1pPr>
              <a:defRPr/>
            </a:lvl1pPr>
          </a:lstStyle>
          <a:p>
            <a:pPr>
              <a:defRPr/>
            </a:pPr>
            <a:fld id="{9736F86E-54B2-468E-BB15-2F3F21223A08}" type="slidenum">
              <a:rPr lang="en-GB" altLang="en-US"/>
              <a:pPr>
                <a:defRPr/>
              </a:pPr>
              <a:t>‹#›</a:t>
            </a:fld>
            <a:endParaRPr lang="en-GB" altLang="en-US"/>
          </a:p>
        </p:txBody>
      </p:sp>
    </p:spTree>
    <p:extLst>
      <p:ext uri="{BB962C8B-B14F-4D97-AF65-F5344CB8AC3E}">
        <p14:creationId xmlns:p14="http://schemas.microsoft.com/office/powerpoint/2010/main" val="354583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folHlink"/>
            </a:gs>
            <a:gs pos="100000">
              <a:schemeClr val="bg1"/>
            </a:gs>
          </a:gsLst>
          <a:lin ang="0" scaled="1"/>
        </a:gra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D0EE21C-7D3E-4302-83E5-E689D1A209D7}"/>
              </a:ext>
            </a:extLst>
          </p:cNvPr>
          <p:cNvSpPr>
            <a:spLocks noGrp="1" noChangeArrowheads="1"/>
          </p:cNvSpPr>
          <p:nvPr>
            <p:ph type="title"/>
          </p:nvPr>
        </p:nvSpPr>
        <p:spPr bwMode="auto">
          <a:xfrm>
            <a:off x="250825" y="260350"/>
            <a:ext cx="87137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2531" name="Rectangle 3">
            <a:extLst>
              <a:ext uri="{FF2B5EF4-FFF2-40B4-BE49-F238E27FC236}">
                <a16:creationId xmlns:a16="http://schemas.microsoft.com/office/drawing/2014/main" id="{EFA6EC4A-F601-4DA5-8BAB-2C7EE77A3DC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3252" name="Rectangle 4">
            <a:extLst>
              <a:ext uri="{FF2B5EF4-FFF2-40B4-BE49-F238E27FC236}">
                <a16:creationId xmlns:a16="http://schemas.microsoft.com/office/drawing/2014/main" id="{B80169FE-D2D9-4A2C-9BF8-F29353F7CB1D}"/>
              </a:ext>
            </a:extLst>
          </p:cNvPr>
          <p:cNvSpPr>
            <a:spLocks noGrp="1" noChangeArrowheads="1"/>
          </p:cNvSpPr>
          <p:nvPr>
            <p:ph type="dt" sz="half" idx="2"/>
          </p:nvPr>
        </p:nvSpPr>
        <p:spPr bwMode="auto">
          <a:xfrm>
            <a:off x="323850"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400">
                <a:solidFill>
                  <a:schemeClr val="tx1"/>
                </a:solidFill>
                <a:latin typeface="Arial" panose="020B0604020202020204" pitchFamily="34" charset="0"/>
              </a:defRPr>
            </a:lvl1pPr>
          </a:lstStyle>
          <a:p>
            <a:pPr>
              <a:defRPr/>
            </a:pPr>
            <a:endParaRPr lang="en-GB" altLang="en-US"/>
          </a:p>
        </p:txBody>
      </p:sp>
      <p:sp>
        <p:nvSpPr>
          <p:cNvPr id="53253" name="Rectangle 5">
            <a:extLst>
              <a:ext uri="{FF2B5EF4-FFF2-40B4-BE49-F238E27FC236}">
                <a16:creationId xmlns:a16="http://schemas.microsoft.com/office/drawing/2014/main" id="{80C98EA4-7186-42CA-B1E2-750341C0030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solidFill>
                  <a:schemeClr val="tx1"/>
                </a:solidFill>
                <a:latin typeface="Arial" panose="020B0604020202020204" pitchFamily="34" charset="0"/>
              </a:defRPr>
            </a:lvl1pPr>
          </a:lstStyle>
          <a:p>
            <a:pPr>
              <a:defRPr/>
            </a:pPr>
            <a:endParaRPr lang="en-GB" altLang="en-US"/>
          </a:p>
        </p:txBody>
      </p:sp>
      <p:sp>
        <p:nvSpPr>
          <p:cNvPr id="53254" name="Rectangle 6">
            <a:extLst>
              <a:ext uri="{FF2B5EF4-FFF2-40B4-BE49-F238E27FC236}">
                <a16:creationId xmlns:a16="http://schemas.microsoft.com/office/drawing/2014/main" id="{C4B88289-4ADA-453E-BECD-D63A99DCAB6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a:solidFill>
                  <a:schemeClr val="tx1"/>
                </a:solidFill>
                <a:latin typeface="Arial" panose="020B0604020202020204" pitchFamily="34" charset="0"/>
              </a:defRPr>
            </a:lvl1pPr>
          </a:lstStyle>
          <a:p>
            <a:pPr>
              <a:defRPr/>
            </a:pPr>
            <a:fld id="{13221C51-7BFB-4E84-BB2A-BFCA742C0E42}" type="slidenum">
              <a:rPr lang="en-GB" altLang="en-US"/>
              <a:pPr>
                <a:defRPr/>
              </a:pPr>
              <a:t>‹#›</a:t>
            </a:fld>
            <a:endParaRPr lang="en-GB" altLang="en-US"/>
          </a:p>
        </p:txBody>
      </p:sp>
      <p:pic>
        <p:nvPicPr>
          <p:cNvPr id="22535" name="Picture 7" descr="Tectre Only 300">
            <a:extLst>
              <a:ext uri="{FF2B5EF4-FFF2-40B4-BE49-F238E27FC236}">
                <a16:creationId xmlns:a16="http://schemas.microsoft.com/office/drawing/2014/main" id="{97C1B691-13FE-4273-87DB-AD1F6597D94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0288" y="5988050"/>
            <a:ext cx="176371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A46EBA1-41E5-4A08-9720-FD4DD8B9003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39" y="5913394"/>
            <a:ext cx="1331640" cy="944606"/>
          </a:xfrm>
          <a:prstGeom prst="rect">
            <a:avLst/>
          </a:prstGeom>
        </p:spPr>
      </p:pic>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xStyles>
    <p:titleStyle>
      <a:lvl1pPr algn="l" rtl="0" eaLnBrk="0" fontAlgn="base" hangingPunct="0">
        <a:spcBef>
          <a:spcPct val="0"/>
        </a:spcBef>
        <a:spcAft>
          <a:spcPct val="0"/>
        </a:spcAft>
        <a:defRPr sz="4400" b="1" kern="1200">
          <a:solidFill>
            <a:srgbClr val="000066"/>
          </a:solidFill>
          <a:latin typeface="+mj-lt"/>
          <a:ea typeface="+mj-ea"/>
          <a:cs typeface="+mj-cs"/>
        </a:defRPr>
      </a:lvl1pPr>
      <a:lvl2pPr algn="l" rtl="0" eaLnBrk="0" fontAlgn="base" hangingPunct="0">
        <a:spcBef>
          <a:spcPct val="0"/>
        </a:spcBef>
        <a:spcAft>
          <a:spcPct val="0"/>
        </a:spcAft>
        <a:defRPr sz="4400" b="1">
          <a:solidFill>
            <a:srgbClr val="000066"/>
          </a:solidFill>
          <a:latin typeface="Candara" panose="020E0502030303020204" pitchFamily="34" charset="0"/>
          <a:cs typeface="Arial" panose="020B0604020202020204" pitchFamily="34" charset="0"/>
        </a:defRPr>
      </a:lvl2pPr>
      <a:lvl3pPr algn="l" rtl="0" eaLnBrk="0" fontAlgn="base" hangingPunct="0">
        <a:spcBef>
          <a:spcPct val="0"/>
        </a:spcBef>
        <a:spcAft>
          <a:spcPct val="0"/>
        </a:spcAft>
        <a:defRPr sz="4400" b="1">
          <a:solidFill>
            <a:srgbClr val="000066"/>
          </a:solidFill>
          <a:latin typeface="Candara" panose="020E0502030303020204" pitchFamily="34" charset="0"/>
          <a:cs typeface="Arial" panose="020B0604020202020204" pitchFamily="34" charset="0"/>
        </a:defRPr>
      </a:lvl3pPr>
      <a:lvl4pPr algn="l" rtl="0" eaLnBrk="0" fontAlgn="base" hangingPunct="0">
        <a:spcBef>
          <a:spcPct val="0"/>
        </a:spcBef>
        <a:spcAft>
          <a:spcPct val="0"/>
        </a:spcAft>
        <a:defRPr sz="4400" b="1">
          <a:solidFill>
            <a:srgbClr val="000066"/>
          </a:solidFill>
          <a:latin typeface="Candara" panose="020E0502030303020204" pitchFamily="34" charset="0"/>
          <a:cs typeface="Arial" panose="020B0604020202020204" pitchFamily="34" charset="0"/>
        </a:defRPr>
      </a:lvl4pPr>
      <a:lvl5pPr algn="l" rtl="0" eaLnBrk="0" fontAlgn="base" hangingPunct="0">
        <a:spcBef>
          <a:spcPct val="0"/>
        </a:spcBef>
        <a:spcAft>
          <a:spcPct val="0"/>
        </a:spcAft>
        <a:defRPr sz="4400" b="1">
          <a:solidFill>
            <a:srgbClr val="000066"/>
          </a:solidFill>
          <a:latin typeface="Candara" panose="020E0502030303020204" pitchFamily="34" charset="0"/>
          <a:cs typeface="Arial" panose="020B0604020202020204" pitchFamily="34" charset="0"/>
        </a:defRPr>
      </a:lvl5pPr>
      <a:lvl6pPr marL="457200" algn="l" rtl="0" fontAlgn="base">
        <a:spcBef>
          <a:spcPct val="0"/>
        </a:spcBef>
        <a:spcAft>
          <a:spcPct val="0"/>
        </a:spcAft>
        <a:defRPr sz="4400" b="1">
          <a:solidFill>
            <a:srgbClr val="000066"/>
          </a:solidFill>
          <a:latin typeface="Candara" panose="020E0502030303020204" pitchFamily="34" charset="0"/>
          <a:cs typeface="Arial" panose="020B0604020202020204" pitchFamily="34" charset="0"/>
        </a:defRPr>
      </a:lvl6pPr>
      <a:lvl7pPr marL="914400" algn="l" rtl="0" fontAlgn="base">
        <a:spcBef>
          <a:spcPct val="0"/>
        </a:spcBef>
        <a:spcAft>
          <a:spcPct val="0"/>
        </a:spcAft>
        <a:defRPr sz="4400" b="1">
          <a:solidFill>
            <a:srgbClr val="000066"/>
          </a:solidFill>
          <a:latin typeface="Candara" panose="020E0502030303020204" pitchFamily="34" charset="0"/>
          <a:cs typeface="Arial" panose="020B0604020202020204" pitchFamily="34" charset="0"/>
        </a:defRPr>
      </a:lvl7pPr>
      <a:lvl8pPr marL="1371600" algn="l" rtl="0" fontAlgn="base">
        <a:spcBef>
          <a:spcPct val="0"/>
        </a:spcBef>
        <a:spcAft>
          <a:spcPct val="0"/>
        </a:spcAft>
        <a:defRPr sz="4400" b="1">
          <a:solidFill>
            <a:srgbClr val="000066"/>
          </a:solidFill>
          <a:latin typeface="Candara" panose="020E0502030303020204" pitchFamily="34" charset="0"/>
          <a:cs typeface="Arial" panose="020B0604020202020204" pitchFamily="34" charset="0"/>
        </a:defRPr>
      </a:lvl8pPr>
      <a:lvl9pPr marL="1828800" algn="l" rtl="0" fontAlgn="base">
        <a:spcBef>
          <a:spcPct val="0"/>
        </a:spcBef>
        <a:spcAft>
          <a:spcPct val="0"/>
        </a:spcAft>
        <a:defRPr sz="4400" b="1">
          <a:solidFill>
            <a:srgbClr val="000066"/>
          </a:solidFill>
          <a:latin typeface="Candara" panose="020E0502030303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v"/>
        <a:defRPr sz="3200" kern="1200">
          <a:solidFill>
            <a:srgbClr val="000066"/>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w"/>
        <a:defRPr sz="2800" kern="1200">
          <a:solidFill>
            <a:srgbClr val="000066"/>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w"/>
        <a:defRPr sz="2400" kern="1200">
          <a:solidFill>
            <a:srgbClr val="000066"/>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s"/>
        <a:defRPr sz="2000" kern="1200">
          <a:solidFill>
            <a:srgbClr val="0000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55E5ED3-4735-4234-AFC2-77D247BFC6E6}"/>
              </a:ext>
            </a:extLst>
          </p:cNvPr>
          <p:cNvSpPr>
            <a:spLocks noGrp="1" noChangeArrowheads="1"/>
          </p:cNvSpPr>
          <p:nvPr>
            <p:ph type="ctrTitle"/>
          </p:nvPr>
        </p:nvSpPr>
        <p:spPr>
          <a:xfrm>
            <a:off x="175086" y="1606550"/>
            <a:ext cx="8820150" cy="1470025"/>
          </a:xfrm>
        </p:spPr>
        <p:txBody>
          <a:bodyPr anchor="ctr"/>
          <a:lstStyle/>
          <a:p>
            <a:pPr algn="l" eaLnBrk="1" hangingPunct="1"/>
            <a:r>
              <a:rPr lang="en-GB" sz="3200" dirty="0"/>
              <a:t>Addressing the gender imbalance </a:t>
            </a:r>
            <a:br>
              <a:rPr lang="en-GB" sz="3200" dirty="0"/>
            </a:br>
            <a:r>
              <a:rPr lang="en-GB" sz="3200" dirty="0"/>
              <a:t>in the digital and computing sectors</a:t>
            </a:r>
            <a:br>
              <a:rPr lang="en-GB" sz="3200" dirty="0"/>
            </a:br>
            <a:br>
              <a:rPr lang="en-GB" sz="4000" dirty="0"/>
            </a:br>
            <a:r>
              <a:rPr lang="en-GB" sz="6600" dirty="0"/>
              <a:t>Eliminating Barriers</a:t>
            </a:r>
            <a:endParaRPr lang="en-GB" altLang="en-US" sz="3600" dirty="0">
              <a:solidFill>
                <a:srgbClr val="660066"/>
              </a:solidFill>
            </a:endParaRPr>
          </a:p>
        </p:txBody>
      </p:sp>
      <p:sp>
        <p:nvSpPr>
          <p:cNvPr id="36867" name="Rectangle 3">
            <a:extLst>
              <a:ext uri="{FF2B5EF4-FFF2-40B4-BE49-F238E27FC236}">
                <a16:creationId xmlns:a16="http://schemas.microsoft.com/office/drawing/2014/main" id="{E226849F-5B19-42AD-AD20-CF93D2B594BA}"/>
              </a:ext>
            </a:extLst>
          </p:cNvPr>
          <p:cNvSpPr>
            <a:spLocks noGrp="1" noChangeArrowheads="1"/>
          </p:cNvSpPr>
          <p:nvPr>
            <p:ph type="subTitle" idx="1"/>
          </p:nvPr>
        </p:nvSpPr>
        <p:spPr>
          <a:xfrm>
            <a:off x="755576" y="3103419"/>
            <a:ext cx="7993063" cy="1752600"/>
          </a:xfrm>
        </p:spPr>
        <p:txBody>
          <a:bodyPr/>
          <a:lstStyle/>
          <a:p>
            <a:pPr algn="l" eaLnBrk="1" hangingPunct="1"/>
            <a:endParaRPr lang="en-GB" altLang="en-US" sz="3200" b="1" dirty="0"/>
          </a:p>
          <a:p>
            <a:pPr algn="l" eaLnBrk="1" hangingPunct="1"/>
            <a:r>
              <a:rPr lang="en-GB" altLang="en-US" sz="3200" b="1" dirty="0"/>
              <a:t>Gillian Arnold</a:t>
            </a:r>
          </a:p>
          <a:p>
            <a:pPr algn="l" eaLnBrk="1" hangingPunct="1"/>
            <a:r>
              <a:rPr lang="en-GB" altLang="en-US" sz="2000" b="1" dirty="0"/>
              <a:t>Director – Tectre</a:t>
            </a:r>
          </a:p>
          <a:p>
            <a:pPr algn="l" eaLnBrk="1" hangingPunct="1"/>
            <a:r>
              <a:rPr lang="en-GB" altLang="en-US" sz="2000" b="1" dirty="0"/>
              <a:t>Chair – EU Women in IT Taskforce for CEPIS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9E5724E-A435-4DF6-943E-BF89832B471D}"/>
              </a:ext>
            </a:extLst>
          </p:cNvPr>
          <p:cNvSpPr>
            <a:spLocks noGrp="1" noChangeArrowheads="1"/>
          </p:cNvSpPr>
          <p:nvPr>
            <p:ph type="title"/>
          </p:nvPr>
        </p:nvSpPr>
        <p:spPr>
          <a:xfrm>
            <a:off x="762000" y="227013"/>
            <a:ext cx="6516688" cy="792162"/>
          </a:xfrm>
        </p:spPr>
        <p:txBody>
          <a:bodyPr/>
          <a:lstStyle/>
          <a:p>
            <a:r>
              <a:rPr lang="en-GB" altLang="en-US" dirty="0"/>
              <a:t>Micro Inequities</a:t>
            </a:r>
          </a:p>
        </p:txBody>
      </p:sp>
      <p:sp>
        <p:nvSpPr>
          <p:cNvPr id="65539" name="Text Box 6">
            <a:extLst>
              <a:ext uri="{FF2B5EF4-FFF2-40B4-BE49-F238E27FC236}">
                <a16:creationId xmlns:a16="http://schemas.microsoft.com/office/drawing/2014/main" id="{A147546B-3F97-41BC-966B-251392F5A87E}"/>
              </a:ext>
            </a:extLst>
          </p:cNvPr>
          <p:cNvSpPr txBox="1">
            <a:spLocks noChangeArrowheads="1"/>
          </p:cNvSpPr>
          <p:nvPr/>
        </p:nvSpPr>
        <p:spPr bwMode="auto">
          <a:xfrm>
            <a:off x="7300913" y="5840413"/>
            <a:ext cx="7493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600">
                <a:solidFill>
                  <a:schemeClr val="tx1"/>
                </a:solidFill>
                <a:latin typeface="Arial" panose="020B0604020202020204" pitchFamily="34" charset="0"/>
                <a:ea typeface="MS PGothic" panose="020B0600070205080204" pitchFamily="34" charset="-128"/>
              </a:rPr>
              <a:t>©</a:t>
            </a:r>
            <a:r>
              <a:rPr lang="en-GB" altLang="en-US" sz="600">
                <a:solidFill>
                  <a:schemeClr val="tx1"/>
                </a:solidFill>
                <a:ea typeface="MS PGothic" panose="020B0600070205080204" pitchFamily="34" charset="-128"/>
              </a:rPr>
              <a:t> Tectre Ltd 2014</a:t>
            </a:r>
          </a:p>
        </p:txBody>
      </p:sp>
      <p:sp>
        <p:nvSpPr>
          <p:cNvPr id="65540" name="Rectangle 1">
            <a:extLst>
              <a:ext uri="{FF2B5EF4-FFF2-40B4-BE49-F238E27FC236}">
                <a16:creationId xmlns:a16="http://schemas.microsoft.com/office/drawing/2014/main" id="{42955500-5780-4F2D-8479-0BE6C1508AF1}"/>
              </a:ext>
            </a:extLst>
          </p:cNvPr>
          <p:cNvSpPr>
            <a:spLocks noChangeArrowheads="1"/>
          </p:cNvSpPr>
          <p:nvPr/>
        </p:nvSpPr>
        <p:spPr bwMode="auto">
          <a:xfrm>
            <a:off x="762000" y="1211263"/>
            <a:ext cx="4170040" cy="2169825"/>
          </a:xfrm>
          <a:prstGeom prst="rect">
            <a:avLst/>
          </a:prstGeom>
          <a:noFill/>
          <a:ln w="57150">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rgbClr val="660066"/>
                </a:solidFill>
                <a:latin typeface="Calibri" panose="020F0502020204030204" pitchFamily="34" charset="0"/>
                <a:cs typeface="Arial" panose="020B0604020202020204" pitchFamily="34" charset="0"/>
              </a:defRPr>
            </a:lvl1pPr>
            <a:lvl2pPr marL="742950" indent="-285750">
              <a:defRPr sz="2000">
                <a:solidFill>
                  <a:srgbClr val="660066"/>
                </a:solidFill>
                <a:latin typeface="Calibri" panose="020F0502020204030204" pitchFamily="34" charset="0"/>
                <a:cs typeface="Arial" panose="020B0604020202020204" pitchFamily="34" charset="0"/>
              </a:defRPr>
            </a:lvl2pPr>
            <a:lvl3pPr marL="1143000" indent="-228600">
              <a:defRPr sz="2000">
                <a:solidFill>
                  <a:srgbClr val="660066"/>
                </a:solidFill>
                <a:latin typeface="Calibri" panose="020F0502020204030204" pitchFamily="34" charset="0"/>
                <a:cs typeface="Arial" panose="020B0604020202020204" pitchFamily="34" charset="0"/>
              </a:defRPr>
            </a:lvl3pPr>
            <a:lvl4pPr marL="1600200" indent="-228600">
              <a:defRPr sz="2000">
                <a:solidFill>
                  <a:srgbClr val="660066"/>
                </a:solidFill>
                <a:latin typeface="Calibri" panose="020F0502020204030204" pitchFamily="34" charset="0"/>
                <a:cs typeface="Arial" panose="020B0604020202020204" pitchFamily="34" charset="0"/>
              </a:defRPr>
            </a:lvl4pPr>
            <a:lvl5pPr marL="2057400" indent="-228600">
              <a:defRPr sz="2000">
                <a:solidFill>
                  <a:srgbClr val="660066"/>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9pPr>
          </a:lstStyle>
          <a:p>
            <a:r>
              <a:rPr lang="en-GB" altLang="en-US" sz="1500" b="1" dirty="0">
                <a:solidFill>
                  <a:srgbClr val="222222"/>
                </a:solidFill>
                <a:latin typeface="Arial" panose="020B0604020202020204" pitchFamily="34" charset="0"/>
              </a:rPr>
              <a:t>Micro</a:t>
            </a:r>
            <a:r>
              <a:rPr lang="en-GB" altLang="en-US" sz="1500" dirty="0">
                <a:solidFill>
                  <a:srgbClr val="222222"/>
                </a:solidFill>
                <a:latin typeface="Arial" panose="020B0604020202020204" pitchFamily="34" charset="0"/>
              </a:rPr>
              <a:t>-</a:t>
            </a:r>
            <a:r>
              <a:rPr lang="en-GB" altLang="en-US" sz="1500" b="1" dirty="0">
                <a:solidFill>
                  <a:srgbClr val="222222"/>
                </a:solidFill>
                <a:latin typeface="Arial" panose="020B0604020202020204" pitchFamily="34" charset="0"/>
              </a:rPr>
              <a:t>inequities</a:t>
            </a:r>
            <a:r>
              <a:rPr lang="en-GB" altLang="en-US" sz="1500" dirty="0">
                <a:solidFill>
                  <a:srgbClr val="222222"/>
                </a:solidFill>
                <a:latin typeface="Arial" panose="020B0604020202020204" pitchFamily="34" charset="0"/>
              </a:rPr>
              <a:t> are subtle, often unconscious, messages that devalue, discourage and impair workplace performance.   </a:t>
            </a:r>
          </a:p>
          <a:p>
            <a:r>
              <a:rPr lang="en-GB" altLang="en-US" sz="1500" dirty="0">
                <a:solidFill>
                  <a:srgbClr val="222222"/>
                </a:solidFill>
                <a:latin typeface="Arial" panose="020B0604020202020204" pitchFamily="34" charset="0"/>
              </a:rPr>
              <a:t> </a:t>
            </a:r>
          </a:p>
          <a:p>
            <a:r>
              <a:rPr lang="en-GB" altLang="en-US" sz="1500" dirty="0">
                <a:solidFill>
                  <a:srgbClr val="222222"/>
                </a:solidFill>
                <a:latin typeface="Arial" panose="020B0604020202020204" pitchFamily="34" charset="0"/>
              </a:rPr>
              <a:t>They are conveyed through facial expressions, gestures, tone of voice, choice of words, nuance and syntax.  </a:t>
            </a:r>
          </a:p>
          <a:p>
            <a:endParaRPr lang="en-GB" altLang="en-US" sz="1500" dirty="0">
              <a:solidFill>
                <a:srgbClr val="222222"/>
              </a:solidFill>
              <a:latin typeface="Arial" panose="020B0604020202020204" pitchFamily="34" charset="0"/>
            </a:endParaRPr>
          </a:p>
          <a:p>
            <a:r>
              <a:rPr lang="en-GB" altLang="en-US" sz="1500" dirty="0">
                <a:solidFill>
                  <a:srgbClr val="222222"/>
                </a:solidFill>
                <a:latin typeface="Arial" panose="020B0604020202020204" pitchFamily="34" charset="0"/>
              </a:rPr>
              <a:t> </a:t>
            </a:r>
            <a:endParaRPr lang="en-GB" altLang="en-US" sz="1500" dirty="0"/>
          </a:p>
        </p:txBody>
      </p:sp>
      <p:sp>
        <p:nvSpPr>
          <p:cNvPr id="65541" name="TextBox 3">
            <a:extLst>
              <a:ext uri="{FF2B5EF4-FFF2-40B4-BE49-F238E27FC236}">
                <a16:creationId xmlns:a16="http://schemas.microsoft.com/office/drawing/2014/main" id="{171A4A8C-6FD9-4D41-BE11-9C8B7478ADED}"/>
              </a:ext>
            </a:extLst>
          </p:cNvPr>
          <p:cNvSpPr txBox="1">
            <a:spLocks noChangeArrowheads="1"/>
          </p:cNvSpPr>
          <p:nvPr/>
        </p:nvSpPr>
        <p:spPr bwMode="auto">
          <a:xfrm>
            <a:off x="4139952" y="3165644"/>
            <a:ext cx="797013" cy="2000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spAutoFit/>
          </a:bodyPr>
          <a:lstStyle>
            <a:lvl1pPr>
              <a:defRPr sz="2000">
                <a:solidFill>
                  <a:srgbClr val="660066"/>
                </a:solidFill>
                <a:latin typeface="Calibri" panose="020F0502020204030204" pitchFamily="34" charset="0"/>
                <a:cs typeface="Arial" panose="020B0604020202020204" pitchFamily="34" charset="0"/>
              </a:defRPr>
            </a:lvl1pPr>
            <a:lvl2pPr marL="742950" indent="-285750">
              <a:defRPr sz="2000">
                <a:solidFill>
                  <a:srgbClr val="660066"/>
                </a:solidFill>
                <a:latin typeface="Calibri" panose="020F0502020204030204" pitchFamily="34" charset="0"/>
                <a:cs typeface="Arial" panose="020B0604020202020204" pitchFamily="34" charset="0"/>
              </a:defRPr>
            </a:lvl2pPr>
            <a:lvl3pPr marL="1143000" indent="-228600">
              <a:defRPr sz="2000">
                <a:solidFill>
                  <a:srgbClr val="660066"/>
                </a:solidFill>
                <a:latin typeface="Calibri" panose="020F0502020204030204" pitchFamily="34" charset="0"/>
                <a:cs typeface="Arial" panose="020B0604020202020204" pitchFamily="34" charset="0"/>
              </a:defRPr>
            </a:lvl3pPr>
            <a:lvl4pPr marL="1600200" indent="-228600">
              <a:defRPr sz="2000">
                <a:solidFill>
                  <a:srgbClr val="660066"/>
                </a:solidFill>
                <a:latin typeface="Calibri" panose="020F0502020204030204" pitchFamily="34" charset="0"/>
                <a:cs typeface="Arial" panose="020B0604020202020204" pitchFamily="34" charset="0"/>
              </a:defRPr>
            </a:lvl4pPr>
            <a:lvl5pPr marL="2057400" indent="-228600">
              <a:defRPr sz="2000">
                <a:solidFill>
                  <a:srgbClr val="660066"/>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9pPr>
          </a:lstStyle>
          <a:p>
            <a:r>
              <a:rPr lang="en-GB" altLang="en-US" sz="700" dirty="0"/>
              <a:t>Wikipedia - 2016</a:t>
            </a:r>
          </a:p>
        </p:txBody>
      </p:sp>
      <p:sp>
        <p:nvSpPr>
          <p:cNvPr id="65542" name="TextBox 4">
            <a:extLst>
              <a:ext uri="{FF2B5EF4-FFF2-40B4-BE49-F238E27FC236}">
                <a16:creationId xmlns:a16="http://schemas.microsoft.com/office/drawing/2014/main" id="{2AE38F9F-19DD-474E-8397-9EBDDA51C12F}"/>
              </a:ext>
            </a:extLst>
          </p:cNvPr>
          <p:cNvSpPr txBox="1">
            <a:spLocks noChangeArrowheads="1"/>
          </p:cNvSpPr>
          <p:nvPr/>
        </p:nvSpPr>
        <p:spPr bwMode="auto">
          <a:xfrm>
            <a:off x="1979613" y="3860800"/>
            <a:ext cx="242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660066"/>
                </a:solidFill>
                <a:latin typeface="Calibri" panose="020F0502020204030204" pitchFamily="34" charset="0"/>
                <a:cs typeface="Arial" panose="020B0604020202020204" pitchFamily="34" charset="0"/>
              </a:defRPr>
            </a:lvl1pPr>
            <a:lvl2pPr marL="742950" indent="-285750">
              <a:defRPr sz="2000">
                <a:solidFill>
                  <a:srgbClr val="660066"/>
                </a:solidFill>
                <a:latin typeface="Calibri" panose="020F0502020204030204" pitchFamily="34" charset="0"/>
                <a:cs typeface="Arial" panose="020B0604020202020204" pitchFamily="34" charset="0"/>
              </a:defRPr>
            </a:lvl2pPr>
            <a:lvl3pPr marL="1143000" indent="-228600">
              <a:defRPr sz="2000">
                <a:solidFill>
                  <a:srgbClr val="660066"/>
                </a:solidFill>
                <a:latin typeface="Calibri" panose="020F0502020204030204" pitchFamily="34" charset="0"/>
                <a:cs typeface="Arial" panose="020B0604020202020204" pitchFamily="34" charset="0"/>
              </a:defRPr>
            </a:lvl3pPr>
            <a:lvl4pPr marL="1600200" indent="-228600">
              <a:defRPr sz="2000">
                <a:solidFill>
                  <a:srgbClr val="660066"/>
                </a:solidFill>
                <a:latin typeface="Calibri" panose="020F0502020204030204" pitchFamily="34" charset="0"/>
                <a:cs typeface="Arial" panose="020B0604020202020204" pitchFamily="34" charset="0"/>
              </a:defRPr>
            </a:lvl4pPr>
            <a:lvl5pPr marL="2057400" indent="-228600">
              <a:defRPr sz="2000">
                <a:solidFill>
                  <a:srgbClr val="660066"/>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9pPr>
          </a:lstStyle>
          <a:p>
            <a:r>
              <a:rPr lang="en-GB" altLang="en-US"/>
              <a:t> </a:t>
            </a:r>
          </a:p>
        </p:txBody>
      </p:sp>
      <p:sp>
        <p:nvSpPr>
          <p:cNvPr id="65543" name="TextBox 5">
            <a:extLst>
              <a:ext uri="{FF2B5EF4-FFF2-40B4-BE49-F238E27FC236}">
                <a16:creationId xmlns:a16="http://schemas.microsoft.com/office/drawing/2014/main" id="{53ECC698-50A5-4621-A0AD-31D157D51567}"/>
              </a:ext>
            </a:extLst>
          </p:cNvPr>
          <p:cNvSpPr txBox="1">
            <a:spLocks noChangeArrowheads="1"/>
          </p:cNvSpPr>
          <p:nvPr/>
        </p:nvSpPr>
        <p:spPr bwMode="auto">
          <a:xfrm>
            <a:off x="762000" y="4402465"/>
            <a:ext cx="813048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660066"/>
                </a:solidFill>
                <a:latin typeface="Calibri" panose="020F0502020204030204" pitchFamily="34" charset="0"/>
                <a:cs typeface="Arial" panose="020B0604020202020204" pitchFamily="34" charset="0"/>
              </a:defRPr>
            </a:lvl1pPr>
            <a:lvl2pPr marL="742950" indent="-285750">
              <a:defRPr sz="2000">
                <a:solidFill>
                  <a:srgbClr val="660066"/>
                </a:solidFill>
                <a:latin typeface="Calibri" panose="020F0502020204030204" pitchFamily="34" charset="0"/>
                <a:cs typeface="Arial" panose="020B0604020202020204" pitchFamily="34" charset="0"/>
              </a:defRPr>
            </a:lvl2pPr>
            <a:lvl3pPr marL="1143000" indent="-228600">
              <a:defRPr sz="2000">
                <a:solidFill>
                  <a:srgbClr val="660066"/>
                </a:solidFill>
                <a:latin typeface="Calibri" panose="020F0502020204030204" pitchFamily="34" charset="0"/>
                <a:cs typeface="Arial" panose="020B0604020202020204" pitchFamily="34" charset="0"/>
              </a:defRPr>
            </a:lvl3pPr>
            <a:lvl4pPr marL="1600200" indent="-228600">
              <a:defRPr sz="2000">
                <a:solidFill>
                  <a:srgbClr val="660066"/>
                </a:solidFill>
                <a:latin typeface="Calibri" panose="020F0502020204030204" pitchFamily="34" charset="0"/>
                <a:cs typeface="Arial" panose="020B0604020202020204" pitchFamily="34" charset="0"/>
              </a:defRPr>
            </a:lvl4pPr>
            <a:lvl5pPr marL="2057400" indent="-228600">
              <a:defRPr sz="2000">
                <a:solidFill>
                  <a:srgbClr val="660066"/>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60066"/>
                </a:solidFill>
                <a:latin typeface="Calibri" panose="020F0502020204030204" pitchFamily="34" charset="0"/>
                <a:cs typeface="Arial" panose="020B0604020202020204" pitchFamily="34" charset="0"/>
              </a:defRPr>
            </a:lvl9pPr>
          </a:lstStyle>
          <a:p>
            <a:r>
              <a:rPr lang="en-GB" altLang="en-US" sz="1800" b="1" dirty="0">
                <a:solidFill>
                  <a:srgbClr val="222222"/>
                </a:solidFill>
                <a:latin typeface="Arial" panose="020B0604020202020204" pitchFamily="34" charset="0"/>
              </a:rPr>
              <a:t>Examples</a:t>
            </a:r>
            <a:r>
              <a:rPr lang="en-GB" altLang="en-US" sz="1800" dirty="0">
                <a:solidFill>
                  <a:srgbClr val="222222"/>
                </a:solidFill>
                <a:latin typeface="Arial" panose="020B0604020202020204" pitchFamily="34" charset="0"/>
              </a:rPr>
              <a:t>:     Confusing a black person of colour with another person of the 	         same colour.</a:t>
            </a:r>
          </a:p>
          <a:p>
            <a:r>
              <a:rPr lang="en-GB" altLang="en-US" sz="1800" dirty="0">
                <a:solidFill>
                  <a:srgbClr val="222222"/>
                </a:solidFill>
                <a:latin typeface="Arial" panose="020B0604020202020204" pitchFamily="34" charset="0"/>
              </a:rPr>
              <a:t>                       Checking emails or texting during a face-to-face conversation</a:t>
            </a:r>
          </a:p>
          <a:p>
            <a:r>
              <a:rPr lang="en-GB" altLang="en-US" sz="1800" dirty="0">
                <a:solidFill>
                  <a:srgbClr val="222222"/>
                </a:solidFill>
                <a:latin typeface="Arial" panose="020B0604020202020204" pitchFamily="34" charset="0"/>
              </a:rPr>
              <a:t>                       Rolling your Eyes                                                                                                                                                           </a:t>
            </a:r>
          </a:p>
          <a:p>
            <a:r>
              <a:rPr lang="en-GB" altLang="en-US" sz="1800" dirty="0">
                <a:solidFill>
                  <a:srgbClr val="222222"/>
                </a:solidFill>
                <a:latin typeface="Arial" panose="020B0604020202020204" pitchFamily="34" charset="0"/>
              </a:rPr>
              <a:t>                       Making jokes aimed at certain minority groups</a:t>
            </a:r>
          </a:p>
          <a:p>
            <a:r>
              <a:rPr lang="en-GB" altLang="en-US" sz="1800" dirty="0">
                <a:solidFill>
                  <a:srgbClr val="222222"/>
                </a:solidFill>
                <a:latin typeface="Arial" panose="020B0604020202020204" pitchFamily="34" charset="0"/>
              </a:rPr>
              <a:t>	         Not registering a persons contributions</a:t>
            </a:r>
          </a:p>
          <a:p>
            <a:r>
              <a:rPr lang="en-GB" altLang="en-US" sz="1800" dirty="0">
                <a:solidFill>
                  <a:srgbClr val="222222"/>
                </a:solidFill>
                <a:latin typeface="Arial" panose="020B0604020202020204" pitchFamily="34" charset="0"/>
              </a:rPr>
              <a:t> </a:t>
            </a:r>
          </a:p>
          <a:p>
            <a:endParaRPr lang="en-GB" altLang="en-US" sz="1800" dirty="0"/>
          </a:p>
        </p:txBody>
      </p:sp>
      <p:pic>
        <p:nvPicPr>
          <p:cNvPr id="2" name="Picture 1">
            <a:extLst>
              <a:ext uri="{FF2B5EF4-FFF2-40B4-BE49-F238E27FC236}">
                <a16:creationId xmlns:a16="http://schemas.microsoft.com/office/drawing/2014/main" id="{49D62511-C4ED-4A14-B23E-F60C656F14DC}"/>
              </a:ext>
            </a:extLst>
          </p:cNvPr>
          <p:cNvPicPr>
            <a:picLocks noChangeAspect="1"/>
          </p:cNvPicPr>
          <p:nvPr/>
        </p:nvPicPr>
        <p:blipFill>
          <a:blip r:embed="rId3"/>
          <a:stretch>
            <a:fillRect/>
          </a:stretch>
        </p:blipFill>
        <p:spPr>
          <a:xfrm>
            <a:off x="7622552" y="1"/>
            <a:ext cx="1521448" cy="2708920"/>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231AC-F2B3-4F3C-B1DA-B0BE70535245}"/>
              </a:ext>
            </a:extLst>
          </p:cNvPr>
          <p:cNvSpPr>
            <a:spLocks noGrp="1"/>
          </p:cNvSpPr>
          <p:nvPr>
            <p:ph type="sldNum" sz="quarter" idx="12"/>
          </p:nvPr>
        </p:nvSpPr>
        <p:spPr/>
        <p:txBody>
          <a:bodyPr/>
          <a:lstStyle/>
          <a:p>
            <a:fld id="{AAEAE4A8-A6E5-453E-B946-FB774B73F48C}" type="slidenum">
              <a:rPr lang="en-US" smtClean="0"/>
              <a:t>11</a:t>
            </a:fld>
            <a:endParaRPr lang="en-US" dirty="0"/>
          </a:p>
        </p:txBody>
      </p:sp>
      <p:pic>
        <p:nvPicPr>
          <p:cNvPr id="6" name="Picture 5">
            <a:extLst>
              <a:ext uri="{FF2B5EF4-FFF2-40B4-BE49-F238E27FC236}">
                <a16:creationId xmlns:a16="http://schemas.microsoft.com/office/drawing/2014/main" id="{161A68F3-A59D-4FDC-BB9F-1E5B2690D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185" y="1053354"/>
            <a:ext cx="4895925" cy="4895925"/>
          </a:xfrm>
          <a:prstGeom prst="rect">
            <a:avLst/>
          </a:prstGeom>
        </p:spPr>
      </p:pic>
      <p:sp>
        <p:nvSpPr>
          <p:cNvPr id="7" name="TextBox 6">
            <a:extLst>
              <a:ext uri="{FF2B5EF4-FFF2-40B4-BE49-F238E27FC236}">
                <a16:creationId xmlns:a16="http://schemas.microsoft.com/office/drawing/2014/main" id="{06F9B36A-2AE1-4040-900C-8CB6FAE07B03}"/>
              </a:ext>
            </a:extLst>
          </p:cNvPr>
          <p:cNvSpPr txBox="1"/>
          <p:nvPr/>
        </p:nvSpPr>
        <p:spPr>
          <a:xfrm>
            <a:off x="124890" y="55827"/>
            <a:ext cx="3709862" cy="5509200"/>
          </a:xfrm>
          <a:prstGeom prst="rect">
            <a:avLst/>
          </a:prstGeom>
          <a:noFill/>
        </p:spPr>
        <p:txBody>
          <a:bodyPr wrap="square" rtlCol="0">
            <a:spAutoFit/>
          </a:bodyPr>
          <a:lstStyle/>
          <a:p>
            <a:r>
              <a:rPr lang="en-GB" sz="1600" dirty="0"/>
              <a:t>20% women is a gender ratio is 1:4</a:t>
            </a:r>
          </a:p>
          <a:p>
            <a:endParaRPr lang="en-GB" sz="1600" dirty="0"/>
          </a:p>
          <a:p>
            <a:r>
              <a:rPr lang="en-GB" sz="1600" dirty="0"/>
              <a:t>In our model organisation, everyone makes the same number of sexist remarks or micro-inequities to everyone else</a:t>
            </a:r>
          </a:p>
          <a:p>
            <a:endParaRPr lang="en-GB" sz="1600" dirty="0"/>
          </a:p>
          <a:p>
            <a:r>
              <a:rPr lang="en-GB" sz="1600" dirty="0"/>
              <a:t>4 times as many men do this, so 4 times as many remarks or micro-inequities are made to women as to men. </a:t>
            </a:r>
          </a:p>
          <a:p>
            <a:endParaRPr lang="en-GB" sz="1600" dirty="0"/>
          </a:p>
          <a:p>
            <a:r>
              <a:rPr lang="en-GB" sz="1600" dirty="0"/>
              <a:t>There are 4 times fewer women to receive remarks or micro-inequities, so each individual woman is four times as likely to receive them than an individual man is. </a:t>
            </a:r>
          </a:p>
          <a:p>
            <a:endParaRPr lang="en-GB" sz="1600" dirty="0"/>
          </a:p>
          <a:p>
            <a:r>
              <a:rPr lang="en-GB" sz="1600" dirty="0"/>
              <a:t>These effects multiply, so in this example the mean number of sexist remarks per woman is 16 times the number per man. </a:t>
            </a:r>
          </a:p>
          <a:p>
            <a:endParaRPr lang="en-GB" sz="1600" dirty="0"/>
          </a:p>
          <a:p>
            <a:r>
              <a:rPr lang="en-GB" sz="1600" dirty="0"/>
              <a:t>So – with a gender ratio of 1:n, women will receive </a:t>
            </a:r>
            <a:r>
              <a:rPr lang="en-GB" sz="1600" i="1" dirty="0"/>
              <a:t>n</a:t>
            </a:r>
            <a:r>
              <a:rPr lang="en-GB" sz="1600" dirty="0"/>
              <a:t>² times as many remarks or micro-inequities as men.</a:t>
            </a:r>
          </a:p>
        </p:txBody>
      </p:sp>
      <p:sp>
        <p:nvSpPr>
          <p:cNvPr id="8" name="TextBox 7">
            <a:extLst>
              <a:ext uri="{FF2B5EF4-FFF2-40B4-BE49-F238E27FC236}">
                <a16:creationId xmlns:a16="http://schemas.microsoft.com/office/drawing/2014/main" id="{846F64DA-564B-4D91-B437-28A0A8EED571}"/>
              </a:ext>
            </a:extLst>
          </p:cNvPr>
          <p:cNvSpPr txBox="1"/>
          <p:nvPr/>
        </p:nvSpPr>
        <p:spPr>
          <a:xfrm>
            <a:off x="4716216" y="142336"/>
            <a:ext cx="3709862" cy="584775"/>
          </a:xfrm>
          <a:prstGeom prst="rect">
            <a:avLst/>
          </a:prstGeom>
          <a:noFill/>
        </p:spPr>
        <p:txBody>
          <a:bodyPr wrap="none" rtlCol="0">
            <a:spAutoFit/>
          </a:bodyPr>
          <a:lstStyle/>
          <a:p>
            <a:r>
              <a:rPr lang="en-GB" sz="3200" b="1" dirty="0">
                <a:solidFill>
                  <a:srgbClr val="002060"/>
                </a:solidFill>
              </a:rPr>
              <a:t>The Petrie Multiplier</a:t>
            </a:r>
          </a:p>
        </p:txBody>
      </p:sp>
    </p:spTree>
    <p:extLst>
      <p:ext uri="{BB962C8B-B14F-4D97-AF65-F5344CB8AC3E}">
        <p14:creationId xmlns:p14="http://schemas.microsoft.com/office/powerpoint/2010/main" val="84943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7329-68E9-49DA-8031-AE622028038B}"/>
              </a:ext>
            </a:extLst>
          </p:cNvPr>
          <p:cNvSpPr>
            <a:spLocks noGrp="1"/>
          </p:cNvSpPr>
          <p:nvPr>
            <p:ph type="title"/>
          </p:nvPr>
        </p:nvSpPr>
        <p:spPr>
          <a:xfrm>
            <a:off x="-828600" y="3097534"/>
            <a:ext cx="8713788" cy="1143000"/>
          </a:xfrm>
        </p:spPr>
        <p:txBody>
          <a:bodyPr/>
          <a:lstStyle/>
          <a:p>
            <a:r>
              <a:rPr lang="en-GB" sz="4000" dirty="0"/>
              <a:t>           Recruitment </a:t>
            </a:r>
            <a:br>
              <a:rPr lang="en-GB" sz="4000" dirty="0"/>
            </a:br>
            <a:r>
              <a:rPr lang="en-GB" sz="4000" dirty="0"/>
              <a:t>           Practice</a:t>
            </a:r>
          </a:p>
        </p:txBody>
      </p:sp>
      <p:graphicFrame>
        <p:nvGraphicFramePr>
          <p:cNvPr id="3" name="Diagram 2">
            <a:extLst>
              <a:ext uri="{FF2B5EF4-FFF2-40B4-BE49-F238E27FC236}">
                <a16:creationId xmlns:a16="http://schemas.microsoft.com/office/drawing/2014/main" id="{51AD3210-DDB1-4DD7-91E0-629EB4AAA8E3}"/>
              </a:ext>
            </a:extLst>
          </p:cNvPr>
          <p:cNvGraphicFramePr/>
          <p:nvPr>
            <p:extLst>
              <p:ext uri="{D42A27DB-BD31-4B8C-83A1-F6EECF244321}">
                <p14:modId xmlns:p14="http://schemas.microsoft.com/office/powerpoint/2010/main" val="3872912485"/>
              </p:ext>
            </p:extLst>
          </p:nvPr>
        </p:nvGraphicFramePr>
        <p:xfrm>
          <a:off x="30151" y="12031"/>
          <a:ext cx="928985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280C30BF-2DBD-45BC-9F90-A083789E524A}"/>
              </a:ext>
            </a:extLst>
          </p:cNvPr>
          <p:cNvSpPr/>
          <p:nvPr/>
        </p:nvSpPr>
        <p:spPr>
          <a:xfrm>
            <a:off x="3989717" y="4039894"/>
            <a:ext cx="1111313" cy="1110789"/>
          </a:xfrm>
          <a:prstGeom prst="ellipse">
            <a:avLst/>
          </a:prstGeom>
          <a:blipFill>
            <a:blip r:embed="rId8">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 name="Picture 5">
            <a:extLst>
              <a:ext uri="{FF2B5EF4-FFF2-40B4-BE49-F238E27FC236}">
                <a16:creationId xmlns:a16="http://schemas.microsoft.com/office/drawing/2014/main" id="{B0D5965A-5C15-4ED0-8DBD-AA7AB2A830AA}"/>
              </a:ext>
            </a:extLst>
          </p:cNvPr>
          <p:cNvPicPr>
            <a:picLocks noChangeAspect="1"/>
          </p:cNvPicPr>
          <p:nvPr/>
        </p:nvPicPr>
        <p:blipFill>
          <a:blip r:embed="rId9"/>
          <a:stretch>
            <a:fillRect/>
          </a:stretch>
        </p:blipFill>
        <p:spPr>
          <a:xfrm>
            <a:off x="0" y="12031"/>
            <a:ext cx="1521448" cy="2708920"/>
          </a:xfrm>
          <a:prstGeom prst="rect">
            <a:avLst/>
          </a:prstGeom>
        </p:spPr>
      </p:pic>
    </p:spTree>
    <p:extLst>
      <p:ext uri="{BB962C8B-B14F-4D97-AF65-F5344CB8AC3E}">
        <p14:creationId xmlns:p14="http://schemas.microsoft.com/office/powerpoint/2010/main" val="166186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a:extLst>
              <a:ext uri="{FF2B5EF4-FFF2-40B4-BE49-F238E27FC236}">
                <a16:creationId xmlns:a16="http://schemas.microsoft.com/office/drawing/2014/main" id="{EF03A55B-8B71-4413-B110-1B5F679DB688}"/>
              </a:ext>
            </a:extLst>
          </p:cNvPr>
          <p:cNvSpPr>
            <a:spLocks noGrp="1" noChangeArrowheads="1"/>
          </p:cNvSpPr>
          <p:nvPr>
            <p:ph type="title"/>
          </p:nvPr>
        </p:nvSpPr>
        <p:spPr>
          <a:xfrm>
            <a:off x="323850" y="0"/>
            <a:ext cx="9001125" cy="1143000"/>
          </a:xfrm>
        </p:spPr>
        <p:txBody>
          <a:bodyPr/>
          <a:lstStyle/>
          <a:p>
            <a:pPr eaLnBrk="1" hangingPunct="1">
              <a:defRPr/>
            </a:pPr>
            <a:r>
              <a:rPr lang="en-GB" altLang="en-US" sz="3600" dirty="0">
                <a:solidFill>
                  <a:schemeClr val="accent2">
                    <a:lumMod val="75000"/>
                  </a:schemeClr>
                </a:solidFill>
              </a:rPr>
              <a:t>Characteristics of successful Company Fixes</a:t>
            </a:r>
          </a:p>
        </p:txBody>
      </p:sp>
      <p:sp>
        <p:nvSpPr>
          <p:cNvPr id="77827" name="AutoShape 4">
            <a:extLst>
              <a:ext uri="{FF2B5EF4-FFF2-40B4-BE49-F238E27FC236}">
                <a16:creationId xmlns:a16="http://schemas.microsoft.com/office/drawing/2014/main" id="{BA89B934-7F8B-4C17-93D6-FDCA4650ECCC}"/>
              </a:ext>
            </a:extLst>
          </p:cNvPr>
          <p:cNvSpPr>
            <a:spLocks noChangeArrowheads="1"/>
          </p:cNvSpPr>
          <p:nvPr/>
        </p:nvSpPr>
        <p:spPr bwMode="auto">
          <a:xfrm>
            <a:off x="827088" y="2708275"/>
            <a:ext cx="2449512" cy="244951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lnTo>
                  <a:pt x="5400" y="1080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rIns="0" anchor="ctr">
            <a:spAutoFit/>
          </a:bodyPr>
          <a:lstStyle/>
          <a:p>
            <a:endParaRPr lang="en-GB"/>
          </a:p>
        </p:txBody>
      </p:sp>
      <p:sp>
        <p:nvSpPr>
          <p:cNvPr id="77828" name="AutoShape 6">
            <a:extLst>
              <a:ext uri="{FF2B5EF4-FFF2-40B4-BE49-F238E27FC236}">
                <a16:creationId xmlns:a16="http://schemas.microsoft.com/office/drawing/2014/main" id="{38E757AA-74FF-4E05-8529-CC60415754C9}"/>
              </a:ext>
            </a:extLst>
          </p:cNvPr>
          <p:cNvSpPr>
            <a:spLocks noChangeArrowheads="1"/>
          </p:cNvSpPr>
          <p:nvPr/>
        </p:nvSpPr>
        <p:spPr bwMode="auto">
          <a:xfrm>
            <a:off x="7689850" y="4414838"/>
            <a:ext cx="0" cy="955675"/>
          </a:xfrm>
          <a:prstGeom prst="irregularSeal1">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rIns="0" anchor="ctr">
            <a:spAutoFit/>
          </a:bodyPr>
          <a:lstStyle>
            <a:lvl1pPr marL="342900" indent="-342900">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lgn="ctr" eaLnBrk="1" hangingPunct="1">
              <a:buFont typeface="Wingdings" panose="05000000000000000000" pitchFamily="2" charset="2"/>
              <a:buNone/>
            </a:pPr>
            <a:endParaRPr lang="en-US" altLang="en-US" sz="2000" b="1">
              <a:solidFill>
                <a:srgbClr val="660066"/>
              </a:solidFill>
              <a:latin typeface="Calibri" panose="020F0502020204030204" pitchFamily="34" charset="0"/>
            </a:endParaRPr>
          </a:p>
        </p:txBody>
      </p:sp>
      <p:sp>
        <p:nvSpPr>
          <p:cNvPr id="77829" name="AutoShape 10">
            <a:extLst>
              <a:ext uri="{FF2B5EF4-FFF2-40B4-BE49-F238E27FC236}">
                <a16:creationId xmlns:a16="http://schemas.microsoft.com/office/drawing/2014/main" id="{FEEB2CD6-EDA1-4937-9647-11C553C8BDA6}"/>
              </a:ext>
            </a:extLst>
          </p:cNvPr>
          <p:cNvSpPr>
            <a:spLocks noChangeArrowheads="1"/>
          </p:cNvSpPr>
          <p:nvPr/>
        </p:nvSpPr>
        <p:spPr bwMode="auto">
          <a:xfrm>
            <a:off x="1641475" y="4414838"/>
            <a:ext cx="0" cy="955675"/>
          </a:xfrm>
          <a:prstGeom prst="irregularSeal1">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rIns="0" anchor="ctr">
            <a:spAutoFit/>
          </a:bodyPr>
          <a:lstStyle>
            <a:lvl1pPr marL="342900" indent="-342900">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lgn="ctr" eaLnBrk="1" hangingPunct="1">
              <a:buFont typeface="Wingdings" panose="05000000000000000000" pitchFamily="2" charset="2"/>
              <a:buNone/>
            </a:pPr>
            <a:endParaRPr lang="en-US" altLang="en-US" sz="2000" b="1">
              <a:solidFill>
                <a:srgbClr val="660066"/>
              </a:solidFill>
              <a:latin typeface="Calibri" panose="020F0502020204030204" pitchFamily="34" charset="0"/>
            </a:endParaRPr>
          </a:p>
        </p:txBody>
      </p:sp>
      <p:graphicFrame>
        <p:nvGraphicFramePr>
          <p:cNvPr id="2" name="Diagram 1">
            <a:extLst>
              <a:ext uri="{FF2B5EF4-FFF2-40B4-BE49-F238E27FC236}">
                <a16:creationId xmlns:a16="http://schemas.microsoft.com/office/drawing/2014/main" id="{BA64379A-0AF2-4E37-92A7-9AE47F13133D}"/>
              </a:ext>
            </a:extLst>
          </p:cNvPr>
          <p:cNvGraphicFramePr/>
          <p:nvPr/>
        </p:nvGraphicFramePr>
        <p:xfrm>
          <a:off x="2267744" y="1177550"/>
          <a:ext cx="7296150"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31" name="TextBox 2">
            <a:extLst>
              <a:ext uri="{FF2B5EF4-FFF2-40B4-BE49-F238E27FC236}">
                <a16:creationId xmlns:a16="http://schemas.microsoft.com/office/drawing/2014/main" id="{5CDF7E99-18B8-4434-AD63-600ECCD5E945}"/>
              </a:ext>
            </a:extLst>
          </p:cNvPr>
          <p:cNvSpPr txBox="1">
            <a:spLocks noChangeArrowheads="1"/>
          </p:cNvSpPr>
          <p:nvPr/>
        </p:nvSpPr>
        <p:spPr bwMode="auto">
          <a:xfrm>
            <a:off x="276225" y="1177925"/>
            <a:ext cx="32623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spcBef>
                <a:spcPct val="0"/>
              </a:spcBef>
              <a:buFontTx/>
              <a:buNone/>
            </a:pPr>
            <a:r>
              <a:rPr lang="en-GB" altLang="en-US" sz="1600" i="1">
                <a:solidFill>
                  <a:srgbClr val="660066"/>
                </a:solidFill>
                <a:latin typeface="Calibri" panose="020F0502020204030204" pitchFamily="34" charset="0"/>
              </a:rPr>
              <a:t>‘outreach, recruitment, and</a:t>
            </a:r>
          </a:p>
          <a:p>
            <a:pPr>
              <a:spcBef>
                <a:spcPct val="0"/>
              </a:spcBef>
              <a:buFontTx/>
              <a:buNone/>
            </a:pPr>
            <a:r>
              <a:rPr lang="en-GB" altLang="en-US" sz="1600" i="1">
                <a:solidFill>
                  <a:srgbClr val="660066"/>
                </a:solidFill>
                <a:latin typeface="Calibri" panose="020F0502020204030204" pitchFamily="34" charset="0"/>
              </a:rPr>
              <a:t>Identification of potential leaders</a:t>
            </a:r>
          </a:p>
          <a:p>
            <a:pPr>
              <a:spcBef>
                <a:spcPct val="0"/>
              </a:spcBef>
              <a:buFontTx/>
              <a:buNone/>
            </a:pPr>
            <a:r>
              <a:rPr lang="en-GB" altLang="en-US" sz="1600" i="1">
                <a:solidFill>
                  <a:srgbClr val="660066"/>
                </a:solidFill>
                <a:latin typeface="Calibri" panose="020F0502020204030204" pitchFamily="34" charset="0"/>
              </a:rPr>
              <a:t>are basic elements of any long-range</a:t>
            </a:r>
          </a:p>
          <a:p>
            <a:pPr>
              <a:spcBef>
                <a:spcPct val="0"/>
              </a:spcBef>
              <a:buFontTx/>
              <a:buNone/>
            </a:pPr>
            <a:r>
              <a:rPr lang="en-GB" altLang="en-US" sz="1600" i="1">
                <a:solidFill>
                  <a:srgbClr val="660066"/>
                </a:solidFill>
                <a:latin typeface="Calibri" panose="020F0502020204030204" pitchFamily="34" charset="0"/>
              </a:rPr>
              <a:t>plan to eliminate the glass ceiling’</a:t>
            </a:r>
          </a:p>
        </p:txBody>
      </p:sp>
      <p:sp>
        <p:nvSpPr>
          <p:cNvPr id="77832" name="TextBox 18">
            <a:extLst>
              <a:ext uri="{FF2B5EF4-FFF2-40B4-BE49-F238E27FC236}">
                <a16:creationId xmlns:a16="http://schemas.microsoft.com/office/drawing/2014/main" id="{1C2B015C-A733-424E-8FCE-D457CDFB0C91}"/>
              </a:ext>
            </a:extLst>
          </p:cNvPr>
          <p:cNvSpPr txBox="1">
            <a:spLocks noChangeArrowheads="1"/>
          </p:cNvSpPr>
          <p:nvPr/>
        </p:nvSpPr>
        <p:spPr bwMode="auto">
          <a:xfrm>
            <a:off x="276225" y="2781300"/>
            <a:ext cx="3709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spcBef>
                <a:spcPct val="0"/>
              </a:spcBef>
              <a:buFontTx/>
              <a:buNone/>
            </a:pPr>
            <a:r>
              <a:rPr lang="en-GB" altLang="en-US" sz="1600" i="1">
                <a:solidFill>
                  <a:srgbClr val="660066"/>
                </a:solidFill>
                <a:latin typeface="Calibri" panose="020F0502020204030204" pitchFamily="34" charset="0"/>
              </a:rPr>
              <a:t>‘single pronged programmes</a:t>
            </a:r>
          </a:p>
          <a:p>
            <a:pPr>
              <a:spcBef>
                <a:spcPct val="0"/>
              </a:spcBef>
              <a:buFontTx/>
              <a:buNone/>
            </a:pPr>
            <a:r>
              <a:rPr lang="en-GB" altLang="en-US" sz="1600" i="1">
                <a:solidFill>
                  <a:srgbClr val="660066"/>
                </a:solidFill>
                <a:latin typeface="Calibri" panose="020F0502020204030204" pitchFamily="34" charset="0"/>
              </a:rPr>
              <a:t>have little effect on glass ceilings.  Isolated</a:t>
            </a:r>
          </a:p>
          <a:p>
            <a:pPr>
              <a:spcBef>
                <a:spcPct val="0"/>
              </a:spcBef>
              <a:buFontTx/>
              <a:buNone/>
            </a:pPr>
            <a:r>
              <a:rPr lang="en-GB" altLang="en-US" sz="1600" i="1">
                <a:solidFill>
                  <a:srgbClr val="660066"/>
                </a:solidFill>
                <a:latin typeface="Calibri" panose="020F0502020204030204" pitchFamily="34" charset="0"/>
              </a:rPr>
              <a:t>Interventions here or there, however </a:t>
            </a:r>
          </a:p>
          <a:p>
            <a:pPr>
              <a:spcBef>
                <a:spcPct val="0"/>
              </a:spcBef>
              <a:buFontTx/>
              <a:buNone/>
            </a:pPr>
            <a:r>
              <a:rPr lang="en-GB" altLang="en-US" sz="1600" i="1">
                <a:solidFill>
                  <a:srgbClr val="660066"/>
                </a:solidFill>
                <a:latin typeface="Calibri" panose="020F0502020204030204" pitchFamily="34" charset="0"/>
              </a:rPr>
              <a:t>brilliant, do not result in lasting change.’</a:t>
            </a:r>
          </a:p>
        </p:txBody>
      </p:sp>
      <p:sp>
        <p:nvSpPr>
          <p:cNvPr id="77833" name="TextBox 19">
            <a:extLst>
              <a:ext uri="{FF2B5EF4-FFF2-40B4-BE49-F238E27FC236}">
                <a16:creationId xmlns:a16="http://schemas.microsoft.com/office/drawing/2014/main" id="{43B82D57-CC88-46EF-A135-020E8433E0BD}"/>
              </a:ext>
            </a:extLst>
          </p:cNvPr>
          <p:cNvSpPr txBox="1">
            <a:spLocks noChangeArrowheads="1"/>
          </p:cNvSpPr>
          <p:nvPr/>
        </p:nvSpPr>
        <p:spPr bwMode="auto">
          <a:xfrm>
            <a:off x="276225" y="4438650"/>
            <a:ext cx="40528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spcBef>
                <a:spcPct val="0"/>
              </a:spcBef>
              <a:buFontTx/>
              <a:buNone/>
            </a:pPr>
            <a:r>
              <a:rPr lang="en-GB" altLang="en-US" sz="1600" i="1">
                <a:solidFill>
                  <a:srgbClr val="660066"/>
                </a:solidFill>
                <a:latin typeface="Calibri" panose="020F0502020204030204" pitchFamily="34" charset="0"/>
              </a:rPr>
              <a:t>‘the top leadership team….must </a:t>
            </a:r>
          </a:p>
          <a:p>
            <a:pPr>
              <a:spcBef>
                <a:spcPct val="0"/>
              </a:spcBef>
              <a:buFontTx/>
              <a:buNone/>
            </a:pPr>
            <a:r>
              <a:rPr lang="en-GB" altLang="en-US" sz="1600" i="1">
                <a:solidFill>
                  <a:srgbClr val="660066"/>
                </a:solidFill>
                <a:latin typeface="Calibri" panose="020F0502020204030204" pitchFamily="34" charset="0"/>
              </a:rPr>
              <a:t>communicate its desire down the line and </a:t>
            </a:r>
          </a:p>
          <a:p>
            <a:pPr>
              <a:spcBef>
                <a:spcPct val="0"/>
              </a:spcBef>
              <a:buFontTx/>
              <a:buNone/>
            </a:pPr>
            <a:r>
              <a:rPr lang="en-GB" altLang="en-US" sz="1600" i="1">
                <a:solidFill>
                  <a:srgbClr val="660066"/>
                </a:solidFill>
                <a:latin typeface="Calibri" panose="020F0502020204030204" pitchFamily="34" charset="0"/>
              </a:rPr>
              <a:t>then support its message with clearly defined</a:t>
            </a:r>
          </a:p>
          <a:p>
            <a:pPr>
              <a:spcBef>
                <a:spcPct val="0"/>
              </a:spcBef>
              <a:buFontTx/>
              <a:buNone/>
            </a:pPr>
            <a:r>
              <a:rPr lang="en-GB" altLang="en-US" sz="1600" i="1">
                <a:solidFill>
                  <a:srgbClr val="660066"/>
                </a:solidFill>
                <a:latin typeface="Calibri" panose="020F0502020204030204" pitchFamily="34" charset="0"/>
              </a:rPr>
              <a:t>expectations.’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id="{A7CFA24D-EAC3-4396-B59C-DB29A02366BC}"/>
              </a:ext>
            </a:extLst>
          </p:cNvPr>
          <p:cNvSpPr txBox="1">
            <a:spLocks noChangeArrowheads="1"/>
          </p:cNvSpPr>
          <p:nvPr/>
        </p:nvSpPr>
        <p:spPr bwMode="auto">
          <a:xfrm>
            <a:off x="4211638" y="404813"/>
            <a:ext cx="4532312" cy="2391424"/>
          </a:xfrm>
          <a:prstGeom prst="rect">
            <a:avLst/>
          </a:prstGeom>
          <a:gradFill rotWithShape="1">
            <a:gsLst>
              <a:gs pos="0">
                <a:srgbClr val="99CC00">
                  <a:alpha val="44000"/>
                </a:srgbClr>
              </a:gs>
              <a:gs pos="100000">
                <a:srgbClr val="CC99FF"/>
              </a:gs>
            </a:gsLst>
            <a:path path="rect">
              <a:fillToRect t="100000" r="10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35000"/>
              </a:spcBef>
              <a:spcAft>
                <a:spcPct val="15000"/>
              </a:spcAft>
              <a:buClr>
                <a:schemeClr val="accent2"/>
              </a:buClr>
              <a:buFont typeface="Wingdings" panose="05000000000000000000" pitchFamily="2" charset="2"/>
              <a:buNone/>
              <a:defRPr/>
            </a:pPr>
            <a:r>
              <a:rPr lang="en-GB" altLang="en-US" sz="2400" b="1" dirty="0">
                <a:solidFill>
                  <a:schemeClr val="tx1">
                    <a:lumMod val="50000"/>
                    <a:lumOff val="50000"/>
                  </a:schemeClr>
                </a:solidFill>
                <a:ea typeface="ＭＳ Ｐゴシック" panose="020B0600070205080204" pitchFamily="34" charset="-128"/>
              </a:rPr>
              <a:t>70% of female respondents rate their own performance as equivalent to that of their co-worker while 70% of men rate themselves higher than co-workers</a:t>
            </a:r>
          </a:p>
          <a:p>
            <a:pPr eaLnBrk="1" hangingPunct="1">
              <a:spcBef>
                <a:spcPct val="35000"/>
              </a:spcBef>
              <a:spcAft>
                <a:spcPct val="15000"/>
              </a:spcAft>
              <a:buClr>
                <a:schemeClr val="accent2"/>
              </a:buClr>
              <a:buFont typeface="Wingdings" panose="05000000000000000000" pitchFamily="2" charset="2"/>
              <a:buNone/>
              <a:defRPr/>
            </a:pPr>
            <a:r>
              <a:rPr lang="en-GB" altLang="en-US" sz="1200" b="1" dirty="0">
                <a:solidFill>
                  <a:schemeClr val="tx1">
                    <a:lumMod val="50000"/>
                    <a:lumOff val="50000"/>
                  </a:schemeClr>
                </a:solidFill>
                <a:ea typeface="ＭＳ Ｐゴシック" panose="020B0600070205080204" pitchFamily="34" charset="-128"/>
              </a:rPr>
              <a:t>(McKinsey)</a:t>
            </a:r>
          </a:p>
        </p:txBody>
      </p:sp>
      <p:sp>
        <p:nvSpPr>
          <p:cNvPr id="91139" name="Text Box 3">
            <a:extLst>
              <a:ext uri="{FF2B5EF4-FFF2-40B4-BE49-F238E27FC236}">
                <a16:creationId xmlns:a16="http://schemas.microsoft.com/office/drawing/2014/main" id="{84E20345-38B8-4A46-89D4-06FE873CDEB0}"/>
              </a:ext>
            </a:extLst>
          </p:cNvPr>
          <p:cNvSpPr txBox="1">
            <a:spLocks noChangeArrowheads="1"/>
          </p:cNvSpPr>
          <p:nvPr/>
        </p:nvSpPr>
        <p:spPr bwMode="auto">
          <a:xfrm>
            <a:off x="539750" y="1556792"/>
            <a:ext cx="3097212" cy="3276600"/>
          </a:xfrm>
          <a:prstGeom prst="rect">
            <a:avLst/>
          </a:prstGeom>
          <a:solidFill>
            <a:srgbClr val="993366">
              <a:alpha val="60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rIns="180000">
            <a:spAutoFit/>
          </a:bodyPr>
          <a:lstStyle>
            <a:lvl1pPr marL="342900" indent="-342900" algn="l">
              <a:spcBef>
                <a:spcPct val="0"/>
              </a:spcBef>
              <a:defRPr>
                <a:solidFill>
                  <a:schemeClr val="tx1"/>
                </a:solidFill>
                <a:latin typeface="Arial" panose="020B0604020202020204" pitchFamily="34" charset="0"/>
                <a:cs typeface="Arial" panose="020B0604020202020204" pitchFamily="34" charset="0"/>
              </a:defRPr>
            </a:lvl1pPr>
            <a:lvl2pPr algn="l">
              <a:spcBef>
                <a:spcPct val="0"/>
              </a:spcBef>
              <a:defRPr>
                <a:solidFill>
                  <a:schemeClr val="tx1"/>
                </a:solidFill>
                <a:latin typeface="Arial" panose="020B0604020202020204" pitchFamily="34" charset="0"/>
                <a:cs typeface="Arial" panose="020B0604020202020204" pitchFamily="34" charset="0"/>
              </a:defRPr>
            </a:lvl2pPr>
            <a:lvl3pPr algn="l">
              <a:spcBef>
                <a:spcPct val="0"/>
              </a:spcBef>
              <a:defRPr>
                <a:solidFill>
                  <a:schemeClr val="tx1"/>
                </a:solidFill>
                <a:latin typeface="Arial" panose="020B0604020202020204" pitchFamily="34" charset="0"/>
                <a:cs typeface="Arial" panose="020B0604020202020204" pitchFamily="34" charset="0"/>
              </a:defRPr>
            </a:lvl3pPr>
            <a:lvl4pPr algn="l">
              <a:spcBef>
                <a:spcPct val="0"/>
              </a:spcBef>
              <a:defRPr>
                <a:solidFill>
                  <a:schemeClr val="tx1"/>
                </a:solidFill>
                <a:latin typeface="Arial" panose="020B0604020202020204" pitchFamily="34" charset="0"/>
                <a:cs typeface="Arial" panose="020B0604020202020204" pitchFamily="34" charset="0"/>
              </a:defRPr>
            </a:lvl4pPr>
            <a:lvl5pPr algn="l">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None/>
              <a:defRPr/>
            </a:pPr>
            <a:r>
              <a:rPr lang="en-GB" altLang="en-US" sz="2400" b="1" dirty="0">
                <a:solidFill>
                  <a:schemeClr val="accent1"/>
                </a:solidFill>
                <a:latin typeface="Calibri" panose="020F0502020204030204" pitchFamily="34" charset="0"/>
              </a:rPr>
              <a:t>     48% of men see themselves as “extremely or very ambitious” whilst only 35% of women have a comparable self image. </a:t>
            </a:r>
            <a:r>
              <a:rPr lang="en-GB" altLang="en-US" sz="1050" b="1" dirty="0">
                <a:solidFill>
                  <a:schemeClr val="accent1"/>
                </a:solidFill>
                <a:latin typeface="Calibri" panose="020F0502020204030204" pitchFamily="34" charset="0"/>
              </a:rPr>
              <a:t>(Harvard Business Review)</a:t>
            </a:r>
          </a:p>
          <a:p>
            <a:pPr algn="r" eaLnBrk="1" hangingPunct="1">
              <a:spcBef>
                <a:spcPct val="50000"/>
              </a:spcBef>
              <a:buFont typeface="Wingdings" panose="05000000000000000000" pitchFamily="2" charset="2"/>
              <a:buNone/>
              <a:defRPr/>
            </a:pPr>
            <a:endParaRPr lang="en-GB" altLang="en-US" sz="1050" b="1" dirty="0">
              <a:solidFill>
                <a:schemeClr val="accent1"/>
              </a:solidFill>
              <a:latin typeface="Calibri" panose="020F0502020204030204" pitchFamily="34" charset="0"/>
            </a:endParaRPr>
          </a:p>
        </p:txBody>
      </p:sp>
      <p:sp>
        <p:nvSpPr>
          <p:cNvPr id="91140" name="Text Box 4">
            <a:extLst>
              <a:ext uri="{FF2B5EF4-FFF2-40B4-BE49-F238E27FC236}">
                <a16:creationId xmlns:a16="http://schemas.microsoft.com/office/drawing/2014/main" id="{B55CD806-F6E4-4F1C-AC77-378EA21BAB13}"/>
              </a:ext>
            </a:extLst>
          </p:cNvPr>
          <p:cNvSpPr txBox="1">
            <a:spLocks noChangeArrowheads="1"/>
          </p:cNvSpPr>
          <p:nvPr/>
        </p:nvSpPr>
        <p:spPr bwMode="auto">
          <a:xfrm>
            <a:off x="4067175" y="4059238"/>
            <a:ext cx="4537075" cy="1754187"/>
          </a:xfrm>
          <a:prstGeom prst="rect">
            <a:avLst/>
          </a:prstGeom>
          <a:solidFill>
            <a:srgbClr val="800080">
              <a:alpha val="6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spAutoFit/>
          </a:bodyPr>
          <a:lstStyle>
            <a:lvl1pPr marL="342900" indent="-342900" algn="l">
              <a:spcBef>
                <a:spcPct val="0"/>
              </a:spcBef>
              <a:defRPr>
                <a:solidFill>
                  <a:schemeClr val="tx1"/>
                </a:solidFill>
                <a:latin typeface="Arial" panose="020B0604020202020204" pitchFamily="34" charset="0"/>
                <a:cs typeface="Arial" panose="020B0604020202020204" pitchFamily="34" charset="0"/>
              </a:defRPr>
            </a:lvl1pPr>
            <a:lvl2pPr algn="l">
              <a:spcBef>
                <a:spcPct val="0"/>
              </a:spcBef>
              <a:defRPr>
                <a:solidFill>
                  <a:schemeClr val="tx1"/>
                </a:solidFill>
                <a:latin typeface="Arial" panose="020B0604020202020204" pitchFamily="34" charset="0"/>
                <a:cs typeface="Arial" panose="020B0604020202020204" pitchFamily="34" charset="0"/>
              </a:defRPr>
            </a:lvl2pPr>
            <a:lvl3pPr algn="l">
              <a:spcBef>
                <a:spcPct val="0"/>
              </a:spcBef>
              <a:defRPr>
                <a:solidFill>
                  <a:schemeClr val="tx1"/>
                </a:solidFill>
                <a:latin typeface="Arial" panose="020B0604020202020204" pitchFamily="34" charset="0"/>
                <a:cs typeface="Arial" panose="020B0604020202020204" pitchFamily="34" charset="0"/>
              </a:defRPr>
            </a:lvl3pPr>
            <a:lvl4pPr algn="l">
              <a:spcBef>
                <a:spcPct val="0"/>
              </a:spcBef>
              <a:defRPr>
                <a:solidFill>
                  <a:schemeClr val="tx1"/>
                </a:solidFill>
                <a:latin typeface="Arial" panose="020B0604020202020204" pitchFamily="34" charset="0"/>
                <a:cs typeface="Arial" panose="020B0604020202020204" pitchFamily="34" charset="0"/>
              </a:defRPr>
            </a:lvl4pPr>
            <a:lvl5pPr algn="l">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defRPr/>
            </a:pPr>
            <a:r>
              <a:rPr lang="en-GB" altLang="en-US" sz="2400" b="1" dirty="0">
                <a:solidFill>
                  <a:schemeClr val="accent1"/>
                </a:solidFill>
                <a:latin typeface="Calibri" panose="020F0502020204030204" pitchFamily="34" charset="0"/>
              </a:rPr>
              <a:t>15% of highly qualified women aspire to positions of power as opposed to an average of 27% men. </a:t>
            </a:r>
            <a:r>
              <a:rPr lang="en-GB" altLang="en-US" sz="1050" b="1" dirty="0">
                <a:solidFill>
                  <a:schemeClr val="accent1"/>
                </a:solidFill>
                <a:latin typeface="Calibri" panose="020F0502020204030204" pitchFamily="34" charset="0"/>
              </a:rPr>
              <a:t>(Harvard Business Review)</a:t>
            </a:r>
          </a:p>
          <a:p>
            <a:pPr algn="ctr" eaLnBrk="1" hangingPunct="1">
              <a:spcBef>
                <a:spcPct val="20000"/>
              </a:spcBef>
              <a:buFont typeface="Wingdings" panose="05000000000000000000" pitchFamily="2" charset="2"/>
              <a:buNone/>
              <a:defRPr/>
            </a:pPr>
            <a:endParaRPr lang="en-GB" altLang="en-US" sz="1050" b="1" dirty="0">
              <a:solidFill>
                <a:schemeClr val="accent1"/>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3B70-1CB7-4404-AC47-B299F3324405}"/>
              </a:ext>
            </a:extLst>
          </p:cNvPr>
          <p:cNvSpPr>
            <a:spLocks noGrp="1"/>
          </p:cNvSpPr>
          <p:nvPr>
            <p:ph type="title"/>
          </p:nvPr>
        </p:nvSpPr>
        <p:spPr>
          <a:xfrm>
            <a:off x="62706" y="692696"/>
            <a:ext cx="8713788" cy="1143000"/>
          </a:xfrm>
        </p:spPr>
        <p:txBody>
          <a:bodyPr/>
          <a:lstStyle/>
          <a:p>
            <a:r>
              <a:rPr lang="en-GB" sz="4000" dirty="0"/>
              <a:t>Breaking </a:t>
            </a:r>
            <a:br>
              <a:rPr lang="en-GB" sz="4000" dirty="0"/>
            </a:br>
            <a:r>
              <a:rPr lang="en-GB" sz="4000" dirty="0"/>
              <a:t>Through</a:t>
            </a:r>
          </a:p>
        </p:txBody>
      </p:sp>
      <p:sp>
        <p:nvSpPr>
          <p:cNvPr id="3" name="AutoShape 2" descr="Caution: Women Drivers Ahead">
            <a:extLst>
              <a:ext uri="{FF2B5EF4-FFF2-40B4-BE49-F238E27FC236}">
                <a16:creationId xmlns:a16="http://schemas.microsoft.com/office/drawing/2014/main" id="{AEAE8089-A68F-42BA-B3B1-1D62E3EBFA9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C39EA3AC-5D73-4F97-B47D-DCFA634B8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825" y="0"/>
            <a:ext cx="6607175" cy="8809567"/>
          </a:xfrm>
          <a:prstGeom prst="rect">
            <a:avLst/>
          </a:prstGeom>
        </p:spPr>
      </p:pic>
    </p:spTree>
    <p:extLst>
      <p:ext uri="{BB962C8B-B14F-4D97-AF65-F5344CB8AC3E}">
        <p14:creationId xmlns:p14="http://schemas.microsoft.com/office/powerpoint/2010/main" val="84367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E6AED4B-DB99-485D-96B0-8E993EFB140A}"/>
              </a:ext>
            </a:extLst>
          </p:cNvPr>
          <p:cNvSpPr>
            <a:spLocks noGrp="1" noChangeArrowheads="1"/>
          </p:cNvSpPr>
          <p:nvPr>
            <p:ph type="title"/>
          </p:nvPr>
        </p:nvSpPr>
        <p:spPr>
          <a:xfrm>
            <a:off x="539552" y="982025"/>
            <a:ext cx="2772569" cy="1143000"/>
          </a:xfrm>
        </p:spPr>
        <p:txBody>
          <a:bodyPr/>
          <a:lstStyle/>
          <a:p>
            <a:pPr eaLnBrk="1" hangingPunct="1"/>
            <a:r>
              <a:rPr lang="en-GB" altLang="en-US" dirty="0"/>
              <a:t>Does the </a:t>
            </a:r>
            <a:br>
              <a:rPr lang="en-GB" altLang="en-US" dirty="0"/>
            </a:br>
            <a:r>
              <a:rPr lang="en-GB" altLang="en-US" dirty="0"/>
              <a:t>glass ceiling </a:t>
            </a:r>
            <a:br>
              <a:rPr lang="en-GB" altLang="en-US" dirty="0"/>
            </a:br>
            <a:r>
              <a:rPr lang="en-GB" altLang="en-US" dirty="0"/>
              <a:t>still exist?</a:t>
            </a:r>
          </a:p>
        </p:txBody>
      </p:sp>
      <p:pic>
        <p:nvPicPr>
          <p:cNvPr id="43012" name="Picture 6" descr="question-mark[1]">
            <a:extLst>
              <a:ext uri="{FF2B5EF4-FFF2-40B4-BE49-F238E27FC236}">
                <a16:creationId xmlns:a16="http://schemas.microsoft.com/office/drawing/2014/main" id="{154618DC-5B06-4C96-A45D-C693CA034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9" y="3187846"/>
            <a:ext cx="4578084" cy="367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5">
            <a:extLst>
              <a:ext uri="{FF2B5EF4-FFF2-40B4-BE49-F238E27FC236}">
                <a16:creationId xmlns:a16="http://schemas.microsoft.com/office/drawing/2014/main" id="{C90B7F5D-60EE-4E5C-BCC6-30760875D0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2915" y="-119028"/>
            <a:ext cx="4578084" cy="6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a:extLst>
              <a:ext uri="{FF2B5EF4-FFF2-40B4-BE49-F238E27FC236}">
                <a16:creationId xmlns:a16="http://schemas.microsoft.com/office/drawing/2014/main" id="{1BD7DE64-5B8E-4BC7-AA53-A2E3EFCA32D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707904" y="0"/>
            <a:ext cx="12879431" cy="6858000"/>
          </a:xfrm>
        </p:spPr>
      </p:pic>
      <p:sp>
        <p:nvSpPr>
          <p:cNvPr id="2" name="Rectangle 1">
            <a:extLst>
              <a:ext uri="{FF2B5EF4-FFF2-40B4-BE49-F238E27FC236}">
                <a16:creationId xmlns:a16="http://schemas.microsoft.com/office/drawing/2014/main" id="{5D69B1D9-0DF9-4715-88C8-AC62DF532795}"/>
              </a:ext>
            </a:extLst>
          </p:cNvPr>
          <p:cNvSpPr/>
          <p:nvPr/>
        </p:nvSpPr>
        <p:spPr>
          <a:xfrm>
            <a:off x="0" y="111538"/>
            <a:ext cx="3718744" cy="7485126"/>
          </a:xfrm>
          <a:prstGeom prst="rect">
            <a:avLst/>
          </a:prstGeom>
        </p:spPr>
        <p:txBody>
          <a:bodyPr wrap="square">
            <a:spAutoFit/>
          </a:bodyPr>
          <a:lstStyle/>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n-GB" altLang="en-US" dirty="0">
                <a:solidFill>
                  <a:srgbClr val="002060"/>
                </a:solidFill>
                <a:latin typeface="+mn-lt"/>
              </a:rPr>
              <a:t>Women make up 47% of the UK workforce but 17% of  the IT workforce</a:t>
            </a: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dirty="0">
              <a:solidFill>
                <a:srgbClr val="002060"/>
              </a:solidFill>
              <a:latin typeface="+mn-lt"/>
            </a:endParaRP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n-GB" altLang="en-US" dirty="0">
                <a:solidFill>
                  <a:srgbClr val="002060"/>
                </a:solidFill>
                <a:latin typeface="+mn-lt"/>
              </a:rPr>
              <a:t>  </a:t>
            </a: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n-GB" altLang="en-US" dirty="0">
                <a:solidFill>
                  <a:srgbClr val="002060"/>
                </a:solidFill>
                <a:latin typeface="+mn-lt"/>
              </a:rPr>
              <a:t>Less than 11% of IT Directors are female</a:t>
            </a: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dirty="0">
              <a:solidFill>
                <a:srgbClr val="002060"/>
              </a:solidFill>
              <a:latin typeface="+mn-lt"/>
            </a:endParaRP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dirty="0">
              <a:solidFill>
                <a:srgbClr val="002060"/>
              </a:solidFill>
              <a:latin typeface="+mn-lt"/>
            </a:endParaRP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n-GB" altLang="en-US" dirty="0">
                <a:solidFill>
                  <a:srgbClr val="002060"/>
                </a:solidFill>
                <a:latin typeface="+mn-lt"/>
              </a:rPr>
              <a:t>Female IT Managers earn less than males – 22% Less!</a:t>
            </a: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dirty="0">
              <a:solidFill>
                <a:srgbClr val="002060"/>
              </a:solidFill>
              <a:latin typeface="+mn-lt"/>
            </a:endParaRP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dirty="0">
              <a:solidFill>
                <a:srgbClr val="002060"/>
              </a:solidFill>
              <a:latin typeface="+mn-lt"/>
            </a:endParaRP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n-GB" altLang="en-US" dirty="0">
                <a:solidFill>
                  <a:srgbClr val="002060"/>
                </a:solidFill>
                <a:latin typeface="+mn-lt"/>
              </a:rPr>
              <a:t>58% of Fortune 500 CEO’s </a:t>
            </a: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n-GB" altLang="en-US" dirty="0">
                <a:solidFill>
                  <a:srgbClr val="002060"/>
                </a:solidFill>
                <a:latin typeface="+mn-lt"/>
              </a:rPr>
              <a:t>are six foot tall or higher, </a:t>
            </a: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n-GB" altLang="en-US" dirty="0">
                <a:solidFill>
                  <a:srgbClr val="002060"/>
                </a:solidFill>
                <a:latin typeface="+mn-lt"/>
              </a:rPr>
              <a:t>yet only 14.5%  of the male </a:t>
            </a: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n-GB" altLang="en-US" dirty="0">
                <a:solidFill>
                  <a:srgbClr val="002060"/>
                </a:solidFill>
                <a:latin typeface="+mn-lt"/>
              </a:rPr>
              <a:t>population are that height</a:t>
            </a: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dirty="0">
              <a:solidFill>
                <a:srgbClr val="002060"/>
              </a:solidFill>
              <a:latin typeface="+mn-lt"/>
            </a:endParaRP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dirty="0">
              <a:solidFill>
                <a:srgbClr val="002060"/>
              </a:solidFill>
              <a:latin typeface="+mn-lt"/>
            </a:endParaRP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n-GB" altLang="en-US" dirty="0">
                <a:solidFill>
                  <a:srgbClr val="002060"/>
                </a:solidFill>
                <a:latin typeface="+mn-lt"/>
              </a:rPr>
              <a:t>Women(12.2%) and BAME(10%) employees are less likely to be identified as high potential than white males(20%)</a:t>
            </a: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dirty="0">
              <a:solidFill>
                <a:srgbClr val="002060"/>
              </a:solidFill>
              <a:latin typeface="+mn-lt"/>
            </a:endParaRP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dirty="0">
              <a:solidFill>
                <a:srgbClr val="002060"/>
              </a:solidFill>
              <a:latin typeface="+mn-lt"/>
            </a:endParaRP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dirty="0">
              <a:solidFill>
                <a:srgbClr val="002060"/>
              </a:solidFill>
              <a:latin typeface="+mn-lt"/>
            </a:endParaRP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dirty="0">
              <a:solidFill>
                <a:srgbClr val="002060"/>
              </a:solidFill>
              <a:latin typeface="+mn-lt"/>
            </a:endParaRP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dirty="0">
              <a:solidFill>
                <a:srgbClr val="002060"/>
              </a:solidFill>
              <a:latin typeface="+mn-lt"/>
            </a:endParaRP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b="1" dirty="0">
              <a:solidFill>
                <a:srgbClr val="002060"/>
              </a:solidFill>
            </a:endParaRPr>
          </a:p>
          <a:p>
            <a:pPr marL="111125" defTabSz="457200" eaLnBrk="1" hangingPunct="1">
              <a:lnSpc>
                <a:spcPct val="80000"/>
              </a:lnSpc>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n-GB" altLang="en-US" b="1"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F324B1B-1BDE-4C29-AB1B-94EB9B519AC9}"/>
              </a:ext>
            </a:extLst>
          </p:cNvPr>
          <p:cNvGraphicFramePr/>
          <p:nvPr/>
        </p:nvGraphicFramePr>
        <p:xfrm>
          <a:off x="504876" y="1052736"/>
          <a:ext cx="8208912" cy="48895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2">
            <a:extLst>
              <a:ext uri="{FF2B5EF4-FFF2-40B4-BE49-F238E27FC236}">
                <a16:creationId xmlns:a16="http://schemas.microsoft.com/office/drawing/2014/main" id="{E4EA2F98-3C33-42EC-BAAF-C9141A7DFBED}"/>
              </a:ext>
            </a:extLst>
          </p:cNvPr>
          <p:cNvSpPr txBox="1">
            <a:spLocks noChangeArrowheads="1"/>
          </p:cNvSpPr>
          <p:nvPr/>
        </p:nvSpPr>
        <p:spPr bwMode="auto">
          <a:xfrm>
            <a:off x="0" y="-415925"/>
            <a:ext cx="87137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rtl="0" eaLnBrk="0" fontAlgn="base" hangingPunct="0">
              <a:spcBef>
                <a:spcPct val="0"/>
              </a:spcBef>
              <a:spcAft>
                <a:spcPct val="0"/>
              </a:spcAft>
              <a:defRPr sz="6000" b="1" kern="1200">
                <a:solidFill>
                  <a:srgbClr val="000066"/>
                </a:solidFill>
                <a:latin typeface="+mj-lt"/>
                <a:ea typeface="+mj-ea"/>
                <a:cs typeface="+mj-cs"/>
              </a:defRPr>
            </a:lvl1pPr>
            <a:lvl2pPr algn="l" rtl="0" eaLnBrk="0" fontAlgn="base" hangingPunct="0">
              <a:spcBef>
                <a:spcPct val="0"/>
              </a:spcBef>
              <a:spcAft>
                <a:spcPct val="0"/>
              </a:spcAft>
              <a:defRPr sz="4400" b="1">
                <a:solidFill>
                  <a:srgbClr val="000066"/>
                </a:solidFill>
                <a:latin typeface="Candara" panose="020E0502030303020204" pitchFamily="34" charset="0"/>
                <a:cs typeface="Arial" panose="020B0604020202020204" pitchFamily="34" charset="0"/>
              </a:defRPr>
            </a:lvl2pPr>
            <a:lvl3pPr algn="l" rtl="0" eaLnBrk="0" fontAlgn="base" hangingPunct="0">
              <a:spcBef>
                <a:spcPct val="0"/>
              </a:spcBef>
              <a:spcAft>
                <a:spcPct val="0"/>
              </a:spcAft>
              <a:defRPr sz="4400" b="1">
                <a:solidFill>
                  <a:srgbClr val="000066"/>
                </a:solidFill>
                <a:latin typeface="Candara" panose="020E0502030303020204" pitchFamily="34" charset="0"/>
                <a:cs typeface="Arial" panose="020B0604020202020204" pitchFamily="34" charset="0"/>
              </a:defRPr>
            </a:lvl3pPr>
            <a:lvl4pPr algn="l" rtl="0" eaLnBrk="0" fontAlgn="base" hangingPunct="0">
              <a:spcBef>
                <a:spcPct val="0"/>
              </a:spcBef>
              <a:spcAft>
                <a:spcPct val="0"/>
              </a:spcAft>
              <a:defRPr sz="4400" b="1">
                <a:solidFill>
                  <a:srgbClr val="000066"/>
                </a:solidFill>
                <a:latin typeface="Candara" panose="020E0502030303020204" pitchFamily="34" charset="0"/>
                <a:cs typeface="Arial" panose="020B0604020202020204" pitchFamily="34" charset="0"/>
              </a:defRPr>
            </a:lvl4pPr>
            <a:lvl5pPr algn="l" rtl="0" eaLnBrk="0" fontAlgn="base" hangingPunct="0">
              <a:spcBef>
                <a:spcPct val="0"/>
              </a:spcBef>
              <a:spcAft>
                <a:spcPct val="0"/>
              </a:spcAft>
              <a:defRPr sz="4400" b="1">
                <a:solidFill>
                  <a:srgbClr val="000066"/>
                </a:solidFill>
                <a:latin typeface="Candara" panose="020E0502030303020204" pitchFamily="34" charset="0"/>
                <a:cs typeface="Arial" panose="020B0604020202020204" pitchFamily="34" charset="0"/>
              </a:defRPr>
            </a:lvl5pPr>
            <a:lvl6pPr marL="457200" algn="l" rtl="0" fontAlgn="base">
              <a:spcBef>
                <a:spcPct val="0"/>
              </a:spcBef>
              <a:spcAft>
                <a:spcPct val="0"/>
              </a:spcAft>
              <a:defRPr sz="4400" b="1">
                <a:solidFill>
                  <a:srgbClr val="000066"/>
                </a:solidFill>
                <a:latin typeface="Candara" panose="020E0502030303020204" pitchFamily="34" charset="0"/>
                <a:cs typeface="Arial" panose="020B0604020202020204" pitchFamily="34" charset="0"/>
              </a:defRPr>
            </a:lvl6pPr>
            <a:lvl7pPr marL="914400" algn="l" rtl="0" fontAlgn="base">
              <a:spcBef>
                <a:spcPct val="0"/>
              </a:spcBef>
              <a:spcAft>
                <a:spcPct val="0"/>
              </a:spcAft>
              <a:defRPr sz="4400" b="1">
                <a:solidFill>
                  <a:srgbClr val="000066"/>
                </a:solidFill>
                <a:latin typeface="Candara" panose="020E0502030303020204" pitchFamily="34" charset="0"/>
                <a:cs typeface="Arial" panose="020B0604020202020204" pitchFamily="34" charset="0"/>
              </a:defRPr>
            </a:lvl7pPr>
            <a:lvl8pPr marL="1371600" algn="l" rtl="0" fontAlgn="base">
              <a:spcBef>
                <a:spcPct val="0"/>
              </a:spcBef>
              <a:spcAft>
                <a:spcPct val="0"/>
              </a:spcAft>
              <a:defRPr sz="4400" b="1">
                <a:solidFill>
                  <a:srgbClr val="000066"/>
                </a:solidFill>
                <a:latin typeface="Candara" panose="020E0502030303020204" pitchFamily="34" charset="0"/>
                <a:cs typeface="Arial" panose="020B0604020202020204" pitchFamily="34" charset="0"/>
              </a:defRPr>
            </a:lvl8pPr>
            <a:lvl9pPr marL="1828800" algn="l" rtl="0" fontAlgn="base">
              <a:spcBef>
                <a:spcPct val="0"/>
              </a:spcBef>
              <a:spcAft>
                <a:spcPct val="0"/>
              </a:spcAft>
              <a:defRPr sz="4400" b="1">
                <a:solidFill>
                  <a:srgbClr val="000066"/>
                </a:solidFill>
                <a:latin typeface="Candara" panose="020E0502030303020204" pitchFamily="34" charset="0"/>
                <a:cs typeface="Arial" panose="020B0604020202020204" pitchFamily="34" charset="0"/>
              </a:defRPr>
            </a:lvl9pPr>
          </a:lstStyle>
          <a:p>
            <a:pPr eaLnBrk="1" hangingPunct="1">
              <a:defRPr/>
            </a:pPr>
            <a:r>
              <a:rPr lang="en-GB" altLang="en-US" sz="3200" dirty="0">
                <a:solidFill>
                  <a:schemeClr val="accent2">
                    <a:lumMod val="75000"/>
                  </a:schemeClr>
                </a:solidFill>
              </a:rPr>
              <a:t>BCS Women in IT Scorecard – IT Workforce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4D64-C460-4404-9250-8D6A1E317B65}"/>
              </a:ext>
            </a:extLst>
          </p:cNvPr>
          <p:cNvSpPr>
            <a:spLocks noGrp="1"/>
          </p:cNvSpPr>
          <p:nvPr>
            <p:ph type="title"/>
          </p:nvPr>
        </p:nvSpPr>
        <p:spPr>
          <a:xfrm>
            <a:off x="430213" y="188913"/>
            <a:ext cx="8713787" cy="1143000"/>
          </a:xfrm>
        </p:spPr>
        <p:txBody>
          <a:bodyPr/>
          <a:lstStyle/>
          <a:p>
            <a:pPr>
              <a:defRPr/>
            </a:pPr>
            <a:r>
              <a:rPr lang="en-GB" altLang="en-US" sz="3200" i="1" dirty="0">
                <a:solidFill>
                  <a:schemeClr val="accent2">
                    <a:lumMod val="75000"/>
                  </a:schemeClr>
                </a:solidFill>
                <a:latin typeface="Calibri" panose="020F0502020204030204" pitchFamily="34" charset="0"/>
                <a:ea typeface="Times New Roman" panose="02020603050405020304" pitchFamily="18" charset="0"/>
              </a:rPr>
              <a:t>Gross weekly pay (median) for permanent, full-time IT specialist employees</a:t>
            </a:r>
            <a:endParaRPr lang="en-GB" sz="3200" dirty="0">
              <a:solidFill>
                <a:schemeClr val="accent2">
                  <a:lumMod val="75000"/>
                </a:schemeClr>
              </a:solidFill>
            </a:endParaRPr>
          </a:p>
        </p:txBody>
      </p:sp>
      <p:graphicFrame>
        <p:nvGraphicFramePr>
          <p:cNvPr id="5" name="Content Placeholder 4">
            <a:extLst>
              <a:ext uri="{FF2B5EF4-FFF2-40B4-BE49-F238E27FC236}">
                <a16:creationId xmlns:a16="http://schemas.microsoft.com/office/drawing/2014/main" id="{884C7FA1-A572-4CAF-BA9D-F77D5EC4EC5C}"/>
              </a:ext>
            </a:extLst>
          </p:cNvPr>
          <p:cNvGraphicFramePr>
            <a:graphicFrameLocks noGrp="1"/>
          </p:cNvGraphicFramePr>
          <p:nvPr>
            <p:ph idx="1"/>
            <p:extLst>
              <p:ext uri="{D42A27DB-BD31-4B8C-83A1-F6EECF244321}">
                <p14:modId xmlns:p14="http://schemas.microsoft.com/office/powerpoint/2010/main" val="766867318"/>
              </p:ext>
            </p:extLst>
          </p:nvPr>
        </p:nvGraphicFramePr>
        <p:xfrm>
          <a:off x="0" y="1331913"/>
          <a:ext cx="9144000" cy="5526090"/>
        </p:xfrm>
        <a:graphic>
          <a:graphicData uri="http://schemas.openxmlformats.org/drawingml/2006/table">
            <a:tbl>
              <a:tblPr firstRow="1" firstCol="1" bandRow="1">
                <a:tableStyleId>{5C22544A-7EE6-4342-B048-85BDC9FD1C3A}</a:tableStyleId>
              </a:tblPr>
              <a:tblGrid>
                <a:gridCol w="5644091">
                  <a:extLst>
                    <a:ext uri="{9D8B030D-6E8A-4147-A177-3AD203B41FA5}">
                      <a16:colId xmlns:a16="http://schemas.microsoft.com/office/drawing/2014/main" val="780138442"/>
                    </a:ext>
                  </a:extLst>
                </a:gridCol>
                <a:gridCol w="983006">
                  <a:extLst>
                    <a:ext uri="{9D8B030D-6E8A-4147-A177-3AD203B41FA5}">
                      <a16:colId xmlns:a16="http://schemas.microsoft.com/office/drawing/2014/main" val="3005874415"/>
                    </a:ext>
                  </a:extLst>
                </a:gridCol>
                <a:gridCol w="983006">
                  <a:extLst>
                    <a:ext uri="{9D8B030D-6E8A-4147-A177-3AD203B41FA5}">
                      <a16:colId xmlns:a16="http://schemas.microsoft.com/office/drawing/2014/main" val="2349696054"/>
                    </a:ext>
                  </a:extLst>
                </a:gridCol>
                <a:gridCol w="807907">
                  <a:extLst>
                    <a:ext uri="{9D8B030D-6E8A-4147-A177-3AD203B41FA5}">
                      <a16:colId xmlns:a16="http://schemas.microsoft.com/office/drawing/2014/main" val="1432997498"/>
                    </a:ext>
                  </a:extLst>
                </a:gridCol>
                <a:gridCol w="725990">
                  <a:extLst>
                    <a:ext uri="{9D8B030D-6E8A-4147-A177-3AD203B41FA5}">
                      <a16:colId xmlns:a16="http://schemas.microsoft.com/office/drawing/2014/main" val="991100600"/>
                    </a:ext>
                  </a:extLst>
                </a:gridCol>
              </a:tblGrid>
              <a:tr h="382875">
                <a:tc rowSpan="2">
                  <a:txBody>
                    <a:bodyPr/>
                    <a:lstStyle/>
                    <a:p>
                      <a:pPr>
                        <a:lnSpc>
                          <a:spcPct val="115000"/>
                        </a:lnSpc>
                      </a:pPr>
                      <a:endParaRPr lang="en-GB" sz="1200" dirty="0">
                        <a:solidFill>
                          <a:schemeClr val="accent2">
                            <a:lumMod val="75000"/>
                          </a:schemeClr>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rowSpan="2">
                  <a:txBody>
                    <a:bodyPr/>
                    <a:lstStyle/>
                    <a:p>
                      <a:pPr algn="r">
                        <a:lnSpc>
                          <a:spcPct val="115000"/>
                        </a:lnSpc>
                        <a:spcAft>
                          <a:spcPts val="0"/>
                        </a:spcAft>
                      </a:pPr>
                      <a:r>
                        <a:rPr lang="en-GB" sz="1200" dirty="0">
                          <a:solidFill>
                            <a:schemeClr val="accent2">
                              <a:lumMod val="75000"/>
                            </a:schemeClr>
                          </a:solidFill>
                          <a:effectLst/>
                        </a:rPr>
                        <a:t>Female full-time</a:t>
                      </a:r>
                      <a:endParaRPr lang="en-GB"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r">
                        <a:lnSpc>
                          <a:spcPct val="115000"/>
                        </a:lnSpc>
                        <a:spcAft>
                          <a:spcPts val="0"/>
                        </a:spcAft>
                      </a:pPr>
                      <a:r>
                        <a:rPr lang="en-GB" sz="1200" dirty="0">
                          <a:solidFill>
                            <a:schemeClr val="accent2">
                              <a:lumMod val="75000"/>
                            </a:schemeClr>
                          </a:solidFill>
                          <a:effectLst/>
                        </a:rPr>
                        <a:t>Male </a:t>
                      </a:r>
                      <a:br>
                        <a:rPr lang="en-GB" sz="1200" dirty="0">
                          <a:solidFill>
                            <a:schemeClr val="accent2">
                              <a:lumMod val="75000"/>
                            </a:schemeClr>
                          </a:solidFill>
                          <a:effectLst/>
                        </a:rPr>
                      </a:br>
                      <a:r>
                        <a:rPr lang="en-GB" sz="1200" dirty="0">
                          <a:solidFill>
                            <a:schemeClr val="accent2">
                              <a:lumMod val="75000"/>
                            </a:schemeClr>
                          </a:solidFill>
                          <a:effectLst/>
                        </a:rPr>
                        <a:t>full-time</a:t>
                      </a:r>
                      <a:endParaRPr lang="en-GB"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n-GB" sz="1200" dirty="0">
                          <a:solidFill>
                            <a:schemeClr val="accent2">
                              <a:lumMod val="75000"/>
                            </a:schemeClr>
                          </a:solidFill>
                          <a:effectLst/>
                        </a:rPr>
                        <a:t>Difference</a:t>
                      </a:r>
                      <a:endParaRPr lang="en-GB"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2510029344"/>
                  </a:ext>
                </a:extLst>
              </a:tr>
              <a:tr h="36616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r">
                        <a:lnSpc>
                          <a:spcPct val="115000"/>
                        </a:lnSpc>
                        <a:spcAft>
                          <a:spcPts val="0"/>
                        </a:spcAft>
                      </a:pPr>
                      <a:r>
                        <a:rPr lang="en-GB" sz="1200">
                          <a:solidFill>
                            <a:schemeClr val="accent2">
                              <a:lumMod val="75000"/>
                            </a:schemeClr>
                          </a:solidFill>
                          <a:effectLst/>
                        </a:rPr>
                        <a:t>(£)</a:t>
                      </a:r>
                      <a:endParaRPr lang="en-GB" sz="1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200">
                          <a:solidFill>
                            <a:schemeClr val="accent2">
                              <a:lumMod val="75000"/>
                            </a:schemeClr>
                          </a:solidFill>
                          <a:effectLst/>
                        </a:rPr>
                        <a:t>(%)</a:t>
                      </a:r>
                      <a:endParaRPr lang="en-GB" sz="1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0337610"/>
                  </a:ext>
                </a:extLst>
              </a:tr>
              <a:tr h="395405">
                <a:tc>
                  <a:txBody>
                    <a:bodyPr/>
                    <a:lstStyle/>
                    <a:p>
                      <a:pPr marL="201295" indent="-201295">
                        <a:lnSpc>
                          <a:spcPct val="115000"/>
                        </a:lnSpc>
                        <a:spcAft>
                          <a:spcPts val="0"/>
                        </a:spcAft>
                        <a:tabLst>
                          <a:tab pos="111125" algn="l"/>
                        </a:tabLst>
                      </a:pPr>
                      <a:r>
                        <a:rPr lang="en-GB" sz="1200" dirty="0">
                          <a:solidFill>
                            <a:schemeClr val="accent2">
                              <a:lumMod val="75000"/>
                            </a:schemeClr>
                          </a:solidFill>
                          <a:effectLst/>
                        </a:rPr>
                        <a:t>	IT Directors</a:t>
                      </a:r>
                      <a:endParaRPr lang="en-GB"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r">
                        <a:lnSpc>
                          <a:spcPct val="115000"/>
                        </a:lnSpc>
                        <a:spcAft>
                          <a:spcPts val="0"/>
                        </a:spcAft>
                      </a:pPr>
                      <a:r>
                        <a:rPr lang="en-GB" sz="1800" b="1" dirty="0">
                          <a:solidFill>
                            <a:schemeClr val="accent2">
                              <a:lumMod val="75000"/>
                            </a:schemeClr>
                          </a:solidFill>
                          <a:effectLst/>
                        </a:rPr>
                        <a:t>£1,240</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chemeClr val="accent2">
                              <a:lumMod val="75000"/>
                            </a:schemeClr>
                          </a:solidFill>
                          <a:effectLst/>
                        </a:rPr>
                        <a:t>£1,250</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£10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1%</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0345451"/>
                  </a:ext>
                </a:extLst>
              </a:tr>
              <a:tr h="395405">
                <a:tc>
                  <a:txBody>
                    <a:bodyPr/>
                    <a:lstStyle/>
                    <a:p>
                      <a:pPr marL="111125" indent="-111125">
                        <a:lnSpc>
                          <a:spcPct val="115000"/>
                        </a:lnSpc>
                        <a:spcAft>
                          <a:spcPts val="0"/>
                        </a:spcAft>
                      </a:pPr>
                      <a:r>
                        <a:rPr lang="en-GB" sz="1200">
                          <a:solidFill>
                            <a:schemeClr val="accent2">
                              <a:lumMod val="75000"/>
                            </a:schemeClr>
                          </a:solidFill>
                          <a:effectLst/>
                        </a:rPr>
                        <a:t>	IT Professionals:</a:t>
                      </a:r>
                      <a:endParaRPr lang="en-GB" sz="1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r">
                        <a:lnSpc>
                          <a:spcPct val="115000"/>
                        </a:lnSpc>
                        <a:spcAft>
                          <a:spcPts val="0"/>
                        </a:spcAft>
                      </a:pPr>
                      <a:r>
                        <a:rPr lang="en-GB" sz="1800" b="1" dirty="0">
                          <a:solidFill>
                            <a:schemeClr val="accent2">
                              <a:lumMod val="75000"/>
                            </a:schemeClr>
                          </a:solidFill>
                          <a:effectLst/>
                        </a:rPr>
                        <a:t>£700</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chemeClr val="accent2">
                              <a:lumMod val="75000"/>
                            </a:schemeClr>
                          </a:solidFill>
                          <a:effectLst/>
                        </a:rPr>
                        <a:t>£790</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chemeClr val="accent2">
                              <a:lumMod val="75000"/>
                            </a:schemeClr>
                          </a:solidFill>
                          <a:effectLst/>
                        </a:rPr>
                        <a:t>£90</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rgbClr val="C00000"/>
                          </a:solidFill>
                          <a:effectLst/>
                        </a:rPr>
                        <a:t>13%</a:t>
                      </a:r>
                      <a:endParaRPr lang="en-GB"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1332267"/>
                  </a:ext>
                </a:extLst>
              </a:tr>
              <a:tr h="395405">
                <a:tc>
                  <a:txBody>
                    <a:bodyPr/>
                    <a:lstStyle/>
                    <a:p>
                      <a:pPr marL="201295" indent="-201295">
                        <a:lnSpc>
                          <a:spcPct val="115000"/>
                        </a:lnSpc>
                        <a:spcAft>
                          <a:spcPts val="0"/>
                        </a:spcAft>
                      </a:pPr>
                      <a:r>
                        <a:rPr lang="en-GB" sz="1200" dirty="0">
                          <a:solidFill>
                            <a:schemeClr val="accent2">
                              <a:lumMod val="75000"/>
                            </a:schemeClr>
                          </a:solidFill>
                          <a:effectLst/>
                        </a:rPr>
                        <a:t>	IT specialist managers</a:t>
                      </a:r>
                      <a:endParaRPr lang="en-GB"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r">
                        <a:lnSpc>
                          <a:spcPct val="115000"/>
                        </a:lnSpc>
                        <a:spcAft>
                          <a:spcPts val="0"/>
                        </a:spcAft>
                      </a:pPr>
                      <a:r>
                        <a:rPr lang="en-GB" sz="1800" b="1" dirty="0">
                          <a:solidFill>
                            <a:schemeClr val="accent2">
                              <a:lumMod val="75000"/>
                            </a:schemeClr>
                          </a:solidFill>
                          <a:effectLst/>
                        </a:rPr>
                        <a:t>£760</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chemeClr val="accent2">
                              <a:lumMod val="75000"/>
                            </a:schemeClr>
                          </a:solidFill>
                          <a:effectLst/>
                        </a:rPr>
                        <a:t>£880</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chemeClr val="accent2">
                              <a:lumMod val="75000"/>
                            </a:schemeClr>
                          </a:solidFill>
                          <a:effectLst/>
                        </a:rPr>
                        <a:t>£120</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rgbClr val="C00000"/>
                          </a:solidFill>
                          <a:effectLst/>
                        </a:rPr>
                        <a:t>17%</a:t>
                      </a:r>
                      <a:endParaRPr lang="en-GB"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4543791"/>
                  </a:ext>
                </a:extLst>
              </a:tr>
              <a:tr h="395405">
                <a:tc>
                  <a:txBody>
                    <a:bodyPr/>
                    <a:lstStyle/>
                    <a:p>
                      <a:pPr marL="201295" indent="-201295">
                        <a:lnSpc>
                          <a:spcPct val="115000"/>
                        </a:lnSpc>
                        <a:spcAft>
                          <a:spcPts val="0"/>
                        </a:spcAft>
                      </a:pPr>
                      <a:r>
                        <a:rPr lang="en-GB" sz="1200">
                          <a:solidFill>
                            <a:schemeClr val="accent2">
                              <a:lumMod val="75000"/>
                            </a:schemeClr>
                          </a:solidFill>
                          <a:effectLst/>
                        </a:rPr>
                        <a:t>	IT Project &amp; Programme Managers</a:t>
                      </a:r>
                      <a:endParaRPr lang="en-GB" sz="1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r">
                        <a:lnSpc>
                          <a:spcPct val="115000"/>
                        </a:lnSpc>
                        <a:spcAft>
                          <a:spcPts val="0"/>
                        </a:spcAft>
                      </a:pPr>
                      <a:r>
                        <a:rPr lang="en-GB" sz="1800" b="1">
                          <a:solidFill>
                            <a:schemeClr val="accent2">
                              <a:lumMod val="75000"/>
                            </a:schemeClr>
                          </a:solidFill>
                          <a:effectLst/>
                        </a:rPr>
                        <a:t>£840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chemeClr val="accent2">
                              <a:lumMod val="75000"/>
                            </a:schemeClr>
                          </a:solidFill>
                          <a:effectLst/>
                        </a:rPr>
                        <a:t>£970</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chemeClr val="accent2">
                              <a:lumMod val="75000"/>
                            </a:schemeClr>
                          </a:solidFill>
                          <a:effectLst/>
                        </a:rPr>
                        <a:t>£130</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rgbClr val="C00000"/>
                          </a:solidFill>
                          <a:effectLst/>
                        </a:rPr>
                        <a:t>16%</a:t>
                      </a:r>
                      <a:endParaRPr lang="en-GB"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3832102"/>
                  </a:ext>
                </a:extLst>
              </a:tr>
              <a:tr h="395405">
                <a:tc>
                  <a:txBody>
                    <a:bodyPr/>
                    <a:lstStyle/>
                    <a:p>
                      <a:pPr marL="201295" indent="-201295">
                        <a:lnSpc>
                          <a:spcPct val="115000"/>
                        </a:lnSpc>
                        <a:spcAft>
                          <a:spcPts val="0"/>
                        </a:spcAft>
                      </a:pPr>
                      <a:r>
                        <a:rPr lang="en-GB" sz="1200">
                          <a:solidFill>
                            <a:schemeClr val="accent2">
                              <a:lumMod val="75000"/>
                            </a:schemeClr>
                          </a:solidFill>
                          <a:effectLst/>
                        </a:rPr>
                        <a:t>	IT Business Analysts, Architects &amp; Systems Designers</a:t>
                      </a:r>
                      <a:endParaRPr lang="en-GB" sz="1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r">
                        <a:lnSpc>
                          <a:spcPct val="115000"/>
                        </a:lnSpc>
                        <a:spcAft>
                          <a:spcPts val="0"/>
                        </a:spcAft>
                      </a:pPr>
                      <a:r>
                        <a:rPr lang="en-GB" sz="1800" b="1">
                          <a:solidFill>
                            <a:schemeClr val="accent2">
                              <a:lumMod val="75000"/>
                            </a:schemeClr>
                          </a:solidFill>
                          <a:effectLst/>
                        </a:rPr>
                        <a:t>£670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£850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chemeClr val="accent2">
                              <a:lumMod val="75000"/>
                            </a:schemeClr>
                          </a:solidFill>
                          <a:effectLst/>
                        </a:rPr>
                        <a:t>£180</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rgbClr val="C00000"/>
                          </a:solidFill>
                          <a:effectLst/>
                        </a:rPr>
                        <a:t>27%</a:t>
                      </a:r>
                      <a:endParaRPr lang="en-GB"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1619138"/>
                  </a:ext>
                </a:extLst>
              </a:tr>
              <a:tr h="427594">
                <a:tc>
                  <a:txBody>
                    <a:bodyPr/>
                    <a:lstStyle/>
                    <a:p>
                      <a:pPr marL="201295" indent="-201295">
                        <a:lnSpc>
                          <a:spcPct val="115000"/>
                        </a:lnSpc>
                        <a:spcAft>
                          <a:spcPts val="0"/>
                        </a:spcAft>
                      </a:pPr>
                      <a:r>
                        <a:rPr lang="en-GB" sz="1200">
                          <a:solidFill>
                            <a:schemeClr val="accent2">
                              <a:lumMod val="75000"/>
                            </a:schemeClr>
                          </a:solidFill>
                          <a:effectLst/>
                        </a:rPr>
                        <a:t>	Programmers &amp; software development professionals</a:t>
                      </a:r>
                      <a:endParaRPr lang="en-GB" sz="1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r">
                        <a:lnSpc>
                          <a:spcPct val="115000"/>
                        </a:lnSpc>
                        <a:spcAft>
                          <a:spcPts val="0"/>
                        </a:spcAft>
                      </a:pPr>
                      <a:r>
                        <a:rPr lang="en-GB" sz="1800" b="1">
                          <a:solidFill>
                            <a:schemeClr val="accent2">
                              <a:lumMod val="75000"/>
                            </a:schemeClr>
                          </a:solidFill>
                          <a:effectLst/>
                        </a:rPr>
                        <a:t>£710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£760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chemeClr val="accent2">
                              <a:lumMod val="75000"/>
                            </a:schemeClr>
                          </a:solidFill>
                          <a:effectLst/>
                        </a:rPr>
                        <a:t>£50</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rgbClr val="C00000"/>
                          </a:solidFill>
                          <a:effectLst/>
                        </a:rPr>
                        <a:t>7%</a:t>
                      </a:r>
                      <a:endParaRPr lang="en-GB"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1556970"/>
                  </a:ext>
                </a:extLst>
              </a:tr>
              <a:tr h="395405">
                <a:tc>
                  <a:txBody>
                    <a:bodyPr/>
                    <a:lstStyle/>
                    <a:p>
                      <a:pPr marL="201295" indent="-201295">
                        <a:lnSpc>
                          <a:spcPct val="115000"/>
                        </a:lnSpc>
                        <a:spcAft>
                          <a:spcPts val="0"/>
                        </a:spcAft>
                      </a:pPr>
                      <a:r>
                        <a:rPr lang="en-GB" sz="1200">
                          <a:solidFill>
                            <a:schemeClr val="accent2">
                              <a:lumMod val="75000"/>
                            </a:schemeClr>
                          </a:solidFill>
                          <a:effectLst/>
                        </a:rPr>
                        <a:t>	Web design &amp; development professionals</a:t>
                      </a:r>
                      <a:endParaRPr lang="en-GB" sz="1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r">
                        <a:lnSpc>
                          <a:spcPct val="115000"/>
                        </a:lnSpc>
                        <a:spcAft>
                          <a:spcPts val="0"/>
                        </a:spcAft>
                      </a:pPr>
                      <a:r>
                        <a:rPr lang="en-GB" sz="1800" b="1">
                          <a:solidFill>
                            <a:schemeClr val="accent2">
                              <a:lumMod val="75000"/>
                            </a:schemeClr>
                          </a:solidFill>
                          <a:effectLst/>
                        </a:rPr>
                        <a:t>£570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£540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chemeClr val="accent2">
                              <a:lumMod val="75000"/>
                            </a:schemeClr>
                          </a:solidFill>
                          <a:effectLst/>
                        </a:rPr>
                        <a:t>-£30</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chemeClr val="accent2">
                              <a:lumMod val="75000"/>
                            </a:schemeClr>
                          </a:solidFill>
                          <a:effectLst/>
                        </a:rPr>
                        <a:t>-5%</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47330"/>
                  </a:ext>
                </a:extLst>
              </a:tr>
              <a:tr h="395405">
                <a:tc>
                  <a:txBody>
                    <a:bodyPr/>
                    <a:lstStyle/>
                    <a:p>
                      <a:pPr marL="201295" indent="-201295">
                        <a:lnSpc>
                          <a:spcPct val="115000"/>
                        </a:lnSpc>
                        <a:spcAft>
                          <a:spcPts val="0"/>
                        </a:spcAft>
                      </a:pPr>
                      <a:r>
                        <a:rPr lang="en-GB" sz="1200" dirty="0">
                          <a:solidFill>
                            <a:schemeClr val="accent2">
                              <a:lumMod val="75000"/>
                            </a:schemeClr>
                          </a:solidFill>
                          <a:effectLst/>
                        </a:rPr>
                        <a:t>	Other IT professionals</a:t>
                      </a:r>
                      <a:endParaRPr lang="en-GB"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r">
                        <a:lnSpc>
                          <a:spcPct val="115000"/>
                        </a:lnSpc>
                        <a:spcAft>
                          <a:spcPts val="0"/>
                        </a:spcAft>
                      </a:pPr>
                      <a:r>
                        <a:rPr lang="en-GB" sz="1800" b="1">
                          <a:solidFill>
                            <a:schemeClr val="accent2">
                              <a:lumMod val="75000"/>
                            </a:schemeClr>
                          </a:solidFill>
                          <a:effectLst/>
                        </a:rPr>
                        <a:t>£640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£750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£110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rgbClr val="C00000"/>
                          </a:solidFill>
                          <a:effectLst/>
                        </a:rPr>
                        <a:t>17%</a:t>
                      </a:r>
                      <a:endParaRPr lang="en-GB"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6859347"/>
                  </a:ext>
                </a:extLst>
              </a:tr>
              <a:tr h="395405">
                <a:tc>
                  <a:txBody>
                    <a:bodyPr/>
                    <a:lstStyle/>
                    <a:p>
                      <a:pPr marL="111125" indent="-111125">
                        <a:lnSpc>
                          <a:spcPct val="115000"/>
                        </a:lnSpc>
                        <a:spcAft>
                          <a:spcPts val="0"/>
                        </a:spcAft>
                      </a:pPr>
                      <a:r>
                        <a:rPr lang="en-GB" sz="1200" dirty="0">
                          <a:solidFill>
                            <a:schemeClr val="accent2">
                              <a:lumMod val="75000"/>
                            </a:schemeClr>
                          </a:solidFill>
                          <a:effectLst/>
                        </a:rPr>
                        <a:t>	IT Technicians:</a:t>
                      </a:r>
                      <a:endParaRPr lang="en-GB"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r">
                        <a:lnSpc>
                          <a:spcPct val="115000"/>
                        </a:lnSpc>
                        <a:spcAft>
                          <a:spcPts val="0"/>
                        </a:spcAft>
                      </a:pPr>
                      <a:r>
                        <a:rPr lang="en-GB" sz="1800" b="1">
                          <a:solidFill>
                            <a:schemeClr val="accent2">
                              <a:lumMod val="75000"/>
                            </a:schemeClr>
                          </a:solidFill>
                          <a:effectLst/>
                        </a:rPr>
                        <a:t>£500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£560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£50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rgbClr val="C00000"/>
                          </a:solidFill>
                          <a:effectLst/>
                        </a:rPr>
                        <a:t>10%</a:t>
                      </a:r>
                      <a:endParaRPr lang="en-GB"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3231294"/>
                  </a:ext>
                </a:extLst>
              </a:tr>
              <a:tr h="395405">
                <a:tc>
                  <a:txBody>
                    <a:bodyPr/>
                    <a:lstStyle/>
                    <a:p>
                      <a:pPr marL="201295" indent="-201295">
                        <a:lnSpc>
                          <a:spcPct val="115000"/>
                        </a:lnSpc>
                        <a:spcAft>
                          <a:spcPts val="0"/>
                        </a:spcAft>
                      </a:pPr>
                      <a:r>
                        <a:rPr lang="en-GB" sz="1200">
                          <a:solidFill>
                            <a:schemeClr val="accent2">
                              <a:lumMod val="75000"/>
                            </a:schemeClr>
                          </a:solidFill>
                          <a:effectLst/>
                        </a:rPr>
                        <a:t>	IT Operations Technicians</a:t>
                      </a:r>
                      <a:endParaRPr lang="en-GB" sz="1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r">
                        <a:lnSpc>
                          <a:spcPct val="115000"/>
                        </a:lnSpc>
                        <a:spcAft>
                          <a:spcPts val="0"/>
                        </a:spcAft>
                      </a:pPr>
                      <a:r>
                        <a:rPr lang="en-GB" sz="1800" b="1">
                          <a:solidFill>
                            <a:schemeClr val="accent2">
                              <a:lumMod val="75000"/>
                            </a:schemeClr>
                          </a:solidFill>
                          <a:effectLst/>
                        </a:rPr>
                        <a:t>£520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£550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£30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rgbClr val="C00000"/>
                          </a:solidFill>
                          <a:effectLst/>
                        </a:rPr>
                        <a:t>6%</a:t>
                      </a:r>
                      <a:endParaRPr lang="en-GB"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4111726"/>
                  </a:ext>
                </a:extLst>
              </a:tr>
              <a:tr h="395405">
                <a:tc>
                  <a:txBody>
                    <a:bodyPr/>
                    <a:lstStyle/>
                    <a:p>
                      <a:pPr marL="201295" indent="-201295">
                        <a:lnSpc>
                          <a:spcPct val="115000"/>
                        </a:lnSpc>
                        <a:spcAft>
                          <a:spcPts val="0"/>
                        </a:spcAft>
                      </a:pPr>
                      <a:r>
                        <a:rPr lang="en-GB" sz="1200">
                          <a:solidFill>
                            <a:schemeClr val="accent2">
                              <a:lumMod val="75000"/>
                            </a:schemeClr>
                          </a:solidFill>
                          <a:effectLst/>
                        </a:rPr>
                        <a:t>	IT User Support Technicians</a:t>
                      </a:r>
                      <a:endParaRPr lang="en-GB" sz="1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r">
                        <a:lnSpc>
                          <a:spcPct val="115000"/>
                        </a:lnSpc>
                        <a:spcAft>
                          <a:spcPts val="0"/>
                        </a:spcAft>
                      </a:pPr>
                      <a:r>
                        <a:rPr lang="en-GB" sz="1800" b="1">
                          <a:solidFill>
                            <a:schemeClr val="accent2">
                              <a:lumMod val="75000"/>
                            </a:schemeClr>
                          </a:solidFill>
                          <a:effectLst/>
                        </a:rPr>
                        <a:t>£490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£560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£70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rgbClr val="C00000"/>
                          </a:solidFill>
                          <a:effectLst/>
                        </a:rPr>
                        <a:t>14%</a:t>
                      </a:r>
                      <a:endParaRPr lang="en-GB"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5437422"/>
                  </a:ext>
                </a:extLst>
              </a:tr>
              <a:tr h="395405">
                <a:tc>
                  <a:txBody>
                    <a:bodyPr/>
                    <a:lstStyle/>
                    <a:p>
                      <a:pPr marL="111125" indent="-111125">
                        <a:lnSpc>
                          <a:spcPct val="115000"/>
                        </a:lnSpc>
                        <a:spcAft>
                          <a:spcPts val="0"/>
                        </a:spcAft>
                      </a:pPr>
                      <a:r>
                        <a:rPr lang="en-GB" sz="1200" dirty="0">
                          <a:solidFill>
                            <a:schemeClr val="accent2">
                              <a:lumMod val="75000"/>
                            </a:schemeClr>
                          </a:solidFill>
                          <a:effectLst/>
                        </a:rPr>
                        <a:t>	IT Engineers</a:t>
                      </a:r>
                      <a:endParaRPr lang="en-GB"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r">
                        <a:lnSpc>
                          <a:spcPct val="115000"/>
                        </a:lnSpc>
                        <a:spcAft>
                          <a:spcPts val="0"/>
                        </a:spcAft>
                      </a:pPr>
                      <a:r>
                        <a:rPr lang="en-GB" sz="1800" b="1" dirty="0">
                          <a:solidFill>
                            <a:schemeClr val="accent2">
                              <a:lumMod val="75000"/>
                            </a:schemeClr>
                          </a:solidFill>
                          <a:effectLst/>
                        </a:rPr>
                        <a:t>-</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£480</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a:solidFill>
                            <a:schemeClr val="accent2">
                              <a:lumMod val="75000"/>
                            </a:schemeClr>
                          </a:solidFill>
                          <a:effectLst/>
                        </a:rPr>
                        <a:t>-</a:t>
                      </a:r>
                      <a:endParaRPr lang="en-GB" sz="1800" b="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800" b="1" dirty="0">
                          <a:solidFill>
                            <a:schemeClr val="accent2">
                              <a:lumMod val="75000"/>
                            </a:schemeClr>
                          </a:solidFill>
                          <a:effectLst/>
                        </a:rPr>
                        <a:t>-</a:t>
                      </a:r>
                      <a:endParaRPr lang="en-GB"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6861893"/>
                  </a:ext>
                </a:extLst>
              </a:tr>
            </a:tbl>
          </a:graphicData>
        </a:graphic>
      </p:graphicFrame>
      <p:sp>
        <p:nvSpPr>
          <p:cNvPr id="52318" name="Rectangle 1">
            <a:extLst>
              <a:ext uri="{FF2B5EF4-FFF2-40B4-BE49-F238E27FC236}">
                <a16:creationId xmlns:a16="http://schemas.microsoft.com/office/drawing/2014/main" id="{9F0C37D6-4C99-4F47-AE62-CD958D4E0FFA}"/>
              </a:ext>
            </a:extLst>
          </p:cNvPr>
          <p:cNvSpPr>
            <a:spLocks noChangeArrowheads="1"/>
          </p:cNvSpPr>
          <p:nvPr/>
        </p:nvSpPr>
        <p:spPr bwMode="auto">
          <a:xfrm>
            <a:off x="2700338" y="5949950"/>
            <a:ext cx="3213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anose="05000000000000000000" pitchFamily="2" charset="2"/>
              <a:buChar char="v"/>
              <a:tabLst>
                <a:tab pos="111125" algn="l"/>
              </a:tabLst>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tabLst>
                <a:tab pos="111125" algn="l"/>
              </a:tabLst>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tabLst>
                <a:tab pos="111125" algn="l"/>
              </a:tabLst>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tabLst>
                <a:tab pos="111125" algn="l"/>
              </a:tabLst>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tabLst>
                <a:tab pos="111125" algn="l"/>
              </a:tabLst>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tabLst>
                <a:tab pos="111125" algn="l"/>
              </a:tabLst>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tabLst>
                <a:tab pos="111125" algn="l"/>
              </a:tabLst>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tabLst>
                <a:tab pos="111125" algn="l"/>
              </a:tabLst>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tabLst>
                <a:tab pos="111125" algn="l"/>
              </a:tabLst>
              <a:defRPr sz="2000">
                <a:solidFill>
                  <a:srgbClr val="000066"/>
                </a:solidFill>
                <a:latin typeface="Candara" panose="020E0502030303020204" pitchFamily="34" charset="0"/>
                <a:cs typeface="Arial" panose="020B0604020202020204" pitchFamily="34" charset="0"/>
              </a:defRPr>
            </a:lvl9pPr>
          </a:lstStyle>
          <a:p>
            <a:pPr>
              <a:spcBef>
                <a:spcPct val="0"/>
              </a:spcBef>
              <a:buFontTx/>
              <a:buNone/>
            </a:pPr>
            <a:r>
              <a:rPr lang="en-GB" altLang="en-US" sz="1000" b="1" i="1">
                <a:solidFill>
                  <a:srgbClr val="005400"/>
                </a:solidFill>
                <a:latin typeface="Calibri" panose="020F0502020204030204" pitchFamily="34" charset="0"/>
                <a:cs typeface="Times New Roman" panose="02020603050405020304" pitchFamily="18" charset="0"/>
              </a:rPr>
              <a:t>	</a:t>
            </a:r>
            <a:endParaRPr lang="en-GB" altLang="en-US" sz="800">
              <a:solidFill>
                <a:schemeClr val="tx1"/>
              </a:solidFill>
              <a:latin typeface="Arial" panose="020B0604020202020204" pitchFamily="34" charset="0"/>
            </a:endParaRPr>
          </a:p>
          <a:p>
            <a:pPr>
              <a:spcBef>
                <a:spcPct val="0"/>
              </a:spcBef>
              <a:buFontTx/>
              <a:buNone/>
            </a:pPr>
            <a:r>
              <a:rPr lang="en-GB" altLang="en-US" sz="800" b="1" i="1">
                <a:solidFill>
                  <a:srgbClr val="6D6E70"/>
                </a:solidFill>
                <a:latin typeface="Calibri" panose="020F0502020204030204" pitchFamily="34" charset="0"/>
                <a:cs typeface="Times New Roman" panose="02020603050405020304" pitchFamily="18" charset="0"/>
              </a:rPr>
              <a:t>Source: Analysis of ONS ASHE data undertaken by The Tech Partnership</a:t>
            </a:r>
            <a:endParaRPr lang="en-GB" altLang="en-US" sz="1800">
              <a:solidFill>
                <a:schemeClr val="tx1"/>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6894C1A-925C-4CCA-AF3D-69ADD7019430}"/>
              </a:ext>
            </a:extLst>
          </p:cNvPr>
          <p:cNvSpPr txBox="1"/>
          <p:nvPr/>
        </p:nvSpPr>
        <p:spPr>
          <a:xfrm>
            <a:off x="2125663" y="6354763"/>
            <a:ext cx="3033712" cy="307975"/>
          </a:xfrm>
          <a:prstGeom prst="rect">
            <a:avLst/>
          </a:prstGeom>
          <a:noFill/>
        </p:spPr>
        <p:txBody>
          <a:bodyPr wrap="none">
            <a:spAutoFit/>
          </a:bodyPr>
          <a:lstStyle/>
          <a:p>
            <a:pPr>
              <a:defRPr/>
            </a:pPr>
            <a:r>
              <a:rPr lang="en-GB" sz="1400" dirty="0">
                <a:solidFill>
                  <a:schemeClr val="bg1">
                    <a:lumMod val="50000"/>
                  </a:schemeClr>
                </a:solidFill>
              </a:rPr>
              <a:t>USA – 1995 – Glass Ceiling Commission</a:t>
            </a:r>
          </a:p>
        </p:txBody>
      </p:sp>
      <p:sp>
        <p:nvSpPr>
          <p:cNvPr id="53252" name="Title 3">
            <a:extLst>
              <a:ext uri="{FF2B5EF4-FFF2-40B4-BE49-F238E27FC236}">
                <a16:creationId xmlns:a16="http://schemas.microsoft.com/office/drawing/2014/main" id="{05A1B37F-E90E-46B9-9402-9C3341F007F3}"/>
              </a:ext>
            </a:extLst>
          </p:cNvPr>
          <p:cNvSpPr>
            <a:spLocks noGrp="1" noChangeArrowheads="1"/>
          </p:cNvSpPr>
          <p:nvPr>
            <p:ph type="title"/>
          </p:nvPr>
        </p:nvSpPr>
        <p:spPr>
          <a:xfrm>
            <a:off x="340517" y="-63971"/>
            <a:ext cx="8713788" cy="1143000"/>
          </a:xfrm>
        </p:spPr>
        <p:txBody>
          <a:bodyPr/>
          <a:lstStyle/>
          <a:p>
            <a:r>
              <a:rPr lang="en-GB" altLang="en-US"/>
              <a:t>Panels in the glass ceiling</a:t>
            </a:r>
          </a:p>
        </p:txBody>
      </p:sp>
      <p:graphicFrame>
        <p:nvGraphicFramePr>
          <p:cNvPr id="5" name="Diagram 4">
            <a:extLst>
              <a:ext uri="{FF2B5EF4-FFF2-40B4-BE49-F238E27FC236}">
                <a16:creationId xmlns:a16="http://schemas.microsoft.com/office/drawing/2014/main" id="{1C1BE2B1-7873-48B8-8356-1454536F6454}"/>
              </a:ext>
            </a:extLst>
          </p:cNvPr>
          <p:cNvGraphicFramePr/>
          <p:nvPr>
            <p:extLst>
              <p:ext uri="{D42A27DB-BD31-4B8C-83A1-F6EECF244321}">
                <p14:modId xmlns:p14="http://schemas.microsoft.com/office/powerpoint/2010/main" val="1779975073"/>
              </p:ext>
            </p:extLst>
          </p:nvPr>
        </p:nvGraphicFramePr>
        <p:xfrm>
          <a:off x="250824" y="764704"/>
          <a:ext cx="8893175"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3254" name="Picture 12">
            <a:extLst>
              <a:ext uri="{FF2B5EF4-FFF2-40B4-BE49-F238E27FC236}">
                <a16:creationId xmlns:a16="http://schemas.microsoft.com/office/drawing/2014/main" id="{8CE0AB3D-E15C-430E-8275-625F7E671E6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9750" y="969963"/>
            <a:ext cx="6477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a:extLst>
              <a:ext uri="{FF2B5EF4-FFF2-40B4-BE49-F238E27FC236}">
                <a16:creationId xmlns:a16="http://schemas.microsoft.com/office/drawing/2014/main" id="{F431E52F-7F8C-4237-BDA0-E7C04AAB725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979488"/>
            <a:ext cx="6477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a:extLst>
              <a:ext uri="{FF2B5EF4-FFF2-40B4-BE49-F238E27FC236}">
                <a16:creationId xmlns:a16="http://schemas.microsoft.com/office/drawing/2014/main" id="{C63C73C3-19FD-4A85-AC5C-0278F6D5E66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32588" y="933450"/>
            <a:ext cx="6477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a:extLst>
              <a:ext uri="{FF2B5EF4-FFF2-40B4-BE49-F238E27FC236}">
                <a16:creationId xmlns:a16="http://schemas.microsoft.com/office/drawing/2014/main" id="{A0F585F8-2741-4E97-917F-6780ED227A9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557213" indent="-214313">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857250" indent="-17145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200150" indent="-17145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1543050" indent="-171450">
              <a:spcBef>
                <a:spcPct val="20000"/>
              </a:spcBef>
              <a:buChar char="»"/>
              <a:defRPr sz="2000">
                <a:solidFill>
                  <a:srgbClr val="000066"/>
                </a:solidFill>
                <a:latin typeface="Candara" panose="020E0502030303020204" pitchFamily="34" charset="0"/>
                <a:cs typeface="Arial" panose="020B0604020202020204" pitchFamily="34" charset="0"/>
              </a:defRPr>
            </a:lvl5pPr>
            <a:lvl6pPr marL="2000250" indent="-17145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457450" indent="-17145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2914650" indent="-17145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371850" indent="-17145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spcBef>
                <a:spcPct val="0"/>
              </a:spcBef>
              <a:buFontTx/>
              <a:buNone/>
            </a:pPr>
            <a:fld id="{81536721-00FD-48DB-B89F-562198762538}" type="slidenum">
              <a:rPr lang="en-GB" altLang="en-US" sz="900" smtClean="0">
                <a:solidFill>
                  <a:srgbClr val="898989"/>
                </a:solidFill>
                <a:latin typeface="Calibri" panose="020F0502020204030204" pitchFamily="34" charset="0"/>
              </a:rPr>
              <a:pPr>
                <a:spcBef>
                  <a:spcPct val="0"/>
                </a:spcBef>
                <a:buFontTx/>
                <a:buNone/>
              </a:pPr>
              <a:t>7</a:t>
            </a:fld>
            <a:endParaRPr lang="en-GB" altLang="en-US" sz="900">
              <a:solidFill>
                <a:srgbClr val="898989"/>
              </a:solidFill>
              <a:latin typeface="Calibri" panose="020F0502020204030204" pitchFamily="34" charset="0"/>
            </a:endParaRPr>
          </a:p>
        </p:txBody>
      </p:sp>
      <p:sp>
        <p:nvSpPr>
          <p:cNvPr id="49157" name="Rectangle 4">
            <a:extLst>
              <a:ext uri="{FF2B5EF4-FFF2-40B4-BE49-F238E27FC236}">
                <a16:creationId xmlns:a16="http://schemas.microsoft.com/office/drawing/2014/main" id="{A2C7C939-9089-4AF2-B502-D47DA738AACF}"/>
              </a:ext>
            </a:extLst>
          </p:cNvPr>
          <p:cNvSpPr>
            <a:spLocks noGrp="1"/>
          </p:cNvSpPr>
          <p:nvPr>
            <p:ph idx="1"/>
          </p:nvPr>
        </p:nvSpPr>
        <p:spPr>
          <a:xfrm>
            <a:off x="1382207" y="5111029"/>
            <a:ext cx="5459412" cy="3429000"/>
          </a:xfrm>
        </p:spPr>
        <p:txBody>
          <a:bodyPr/>
          <a:lstStyle/>
          <a:p>
            <a:pPr marL="34299" indent="0">
              <a:lnSpc>
                <a:spcPct val="90000"/>
              </a:lnSpc>
              <a:buFont typeface="Wingdings" panose="05000000000000000000" pitchFamily="2" charset="2"/>
              <a:buNone/>
              <a:defRPr/>
            </a:pPr>
            <a:r>
              <a:rPr lang="en-GB" altLang="en-US" sz="1800" b="1" dirty="0">
                <a:solidFill>
                  <a:srgbClr val="2A4747"/>
                </a:solidFill>
              </a:rPr>
              <a:t>Unintentional and automatic people preferences which may lead us to favour some people over others and which bypass our self awareness.  </a:t>
            </a:r>
          </a:p>
          <a:p>
            <a:pPr>
              <a:lnSpc>
                <a:spcPct val="90000"/>
              </a:lnSpc>
              <a:defRPr/>
            </a:pPr>
            <a:endParaRPr lang="en-GB" altLang="en-US" sz="1350" b="1" dirty="0">
              <a:solidFill>
                <a:srgbClr val="2A4747"/>
              </a:solidFill>
            </a:endParaRPr>
          </a:p>
        </p:txBody>
      </p:sp>
      <p:sp>
        <p:nvSpPr>
          <p:cNvPr id="49156" name="Rectangle 3">
            <a:extLst>
              <a:ext uri="{FF2B5EF4-FFF2-40B4-BE49-F238E27FC236}">
                <a16:creationId xmlns:a16="http://schemas.microsoft.com/office/drawing/2014/main" id="{A923C05E-D288-42D9-8C89-277069637D17}"/>
              </a:ext>
            </a:extLst>
          </p:cNvPr>
          <p:cNvSpPr>
            <a:spLocks noGrp="1"/>
          </p:cNvSpPr>
          <p:nvPr>
            <p:ph type="title"/>
          </p:nvPr>
        </p:nvSpPr>
        <p:spPr>
          <a:xfrm>
            <a:off x="392113" y="273050"/>
            <a:ext cx="6173787" cy="955675"/>
          </a:xfrm>
        </p:spPr>
        <p:txBody>
          <a:bodyPr/>
          <a:lstStyle/>
          <a:p>
            <a:pPr>
              <a:defRPr/>
            </a:pPr>
            <a:r>
              <a:rPr lang="en-GB" altLang="en-US" sz="3001" dirty="0"/>
              <a:t>Unconscious Bias  </a:t>
            </a:r>
          </a:p>
        </p:txBody>
      </p:sp>
      <p:pic>
        <p:nvPicPr>
          <p:cNvPr id="55301" name="Picture 17" descr="brain3">
            <a:extLst>
              <a:ext uri="{FF2B5EF4-FFF2-40B4-BE49-F238E27FC236}">
                <a16:creationId xmlns:a16="http://schemas.microsoft.com/office/drawing/2014/main" id="{8A852859-D12F-47AA-A999-BD64C005E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596" y="1665143"/>
            <a:ext cx="317658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8">
            <a:extLst>
              <a:ext uri="{FF2B5EF4-FFF2-40B4-BE49-F238E27FC236}">
                <a16:creationId xmlns:a16="http://schemas.microsoft.com/office/drawing/2014/main" id="{7C3132EB-9C28-4874-8ABD-F773A3BFC762}"/>
              </a:ext>
            </a:extLst>
          </p:cNvPr>
          <p:cNvSpPr txBox="1">
            <a:spLocks noChangeArrowheads="1"/>
          </p:cNvSpPr>
          <p:nvPr/>
        </p:nvSpPr>
        <p:spPr bwMode="auto">
          <a:xfrm>
            <a:off x="7300913" y="5840413"/>
            <a:ext cx="7493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600">
                <a:solidFill>
                  <a:schemeClr val="tx1"/>
                </a:solidFill>
                <a:latin typeface="Arial" panose="020B0604020202020204" pitchFamily="34" charset="0"/>
                <a:ea typeface="MS PGothic" panose="020B0600070205080204" pitchFamily="34" charset="-128"/>
              </a:rPr>
              <a:t>©</a:t>
            </a:r>
            <a:r>
              <a:rPr lang="en-GB" altLang="en-US" sz="600">
                <a:solidFill>
                  <a:schemeClr val="tx1"/>
                </a:solidFill>
                <a:ea typeface="MS PGothic" panose="020B0600070205080204" pitchFamily="34" charset="-128"/>
              </a:rPr>
              <a:t> Tectre Ltd 2014</a:t>
            </a:r>
          </a:p>
        </p:txBody>
      </p:sp>
      <p:sp>
        <p:nvSpPr>
          <p:cNvPr id="55303" name="Oval 18">
            <a:extLst>
              <a:ext uri="{FF2B5EF4-FFF2-40B4-BE49-F238E27FC236}">
                <a16:creationId xmlns:a16="http://schemas.microsoft.com/office/drawing/2014/main" id="{D04CAE66-AB0A-45DF-BA72-594B4A85C701}"/>
              </a:ext>
            </a:extLst>
          </p:cNvPr>
          <p:cNvSpPr>
            <a:spLocks noChangeArrowheads="1"/>
          </p:cNvSpPr>
          <p:nvPr/>
        </p:nvSpPr>
        <p:spPr bwMode="auto">
          <a:xfrm>
            <a:off x="623346" y="3994006"/>
            <a:ext cx="1566863" cy="917575"/>
          </a:xfrm>
          <a:prstGeom prst="ellipse">
            <a:avLst/>
          </a:prstGeom>
          <a:gradFill rotWithShape="1">
            <a:gsLst>
              <a:gs pos="0">
                <a:schemeClr val="folHlink">
                  <a:alpha val="79999"/>
                </a:schemeClr>
              </a:gs>
              <a:gs pos="100000">
                <a:schemeClr val="bg1"/>
              </a:gs>
            </a:gsLst>
            <a:path path="rect">
              <a:fillToRect r="100000" b="100000"/>
            </a:path>
          </a:gradFill>
          <a:ln w="317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1500">
                <a:solidFill>
                  <a:schemeClr val="tx1"/>
                </a:solidFill>
                <a:latin typeface="Calibri" panose="020F0502020204030204" pitchFamily="34" charset="0"/>
              </a:rPr>
              <a:t>Physical</a:t>
            </a:r>
          </a:p>
          <a:p>
            <a:pPr eaLnBrk="1" hangingPunct="1">
              <a:spcBef>
                <a:spcPct val="0"/>
              </a:spcBef>
              <a:buFontTx/>
              <a:buNone/>
            </a:pPr>
            <a:r>
              <a:rPr lang="en-GB" altLang="en-US" sz="1500">
                <a:solidFill>
                  <a:schemeClr val="tx1"/>
                </a:solidFill>
                <a:latin typeface="Calibri" panose="020F0502020204030204" pitchFamily="34" charset="0"/>
              </a:rPr>
              <a:t>Ability</a:t>
            </a:r>
          </a:p>
        </p:txBody>
      </p:sp>
      <p:sp>
        <p:nvSpPr>
          <p:cNvPr id="55304" name="Oval 20">
            <a:extLst>
              <a:ext uri="{FF2B5EF4-FFF2-40B4-BE49-F238E27FC236}">
                <a16:creationId xmlns:a16="http://schemas.microsoft.com/office/drawing/2014/main" id="{E5682A93-4920-4EDE-9B58-BDF1AC2FC05A}"/>
              </a:ext>
            </a:extLst>
          </p:cNvPr>
          <p:cNvSpPr>
            <a:spLocks noChangeArrowheads="1"/>
          </p:cNvSpPr>
          <p:nvPr/>
        </p:nvSpPr>
        <p:spPr bwMode="auto">
          <a:xfrm>
            <a:off x="380459" y="1401618"/>
            <a:ext cx="1566862" cy="917575"/>
          </a:xfrm>
          <a:prstGeom prst="ellipse">
            <a:avLst/>
          </a:prstGeom>
          <a:gradFill rotWithShape="1">
            <a:gsLst>
              <a:gs pos="0">
                <a:schemeClr val="folHlink">
                  <a:alpha val="79999"/>
                </a:schemeClr>
              </a:gs>
              <a:gs pos="100000">
                <a:schemeClr val="bg1"/>
              </a:gs>
            </a:gsLst>
            <a:path path="rect">
              <a:fillToRect r="100000" b="100000"/>
            </a:path>
          </a:gradFill>
          <a:ln w="317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1500">
                <a:solidFill>
                  <a:schemeClr val="tx1"/>
                </a:solidFill>
                <a:latin typeface="Calibri" panose="020F0502020204030204" pitchFamily="34" charset="0"/>
              </a:rPr>
              <a:t>Income</a:t>
            </a:r>
          </a:p>
        </p:txBody>
      </p:sp>
      <p:sp>
        <p:nvSpPr>
          <p:cNvPr id="55305" name="Oval 21">
            <a:extLst>
              <a:ext uri="{FF2B5EF4-FFF2-40B4-BE49-F238E27FC236}">
                <a16:creationId xmlns:a16="http://schemas.microsoft.com/office/drawing/2014/main" id="{C9DA58C0-A132-48AA-8BB3-B5C25D4175E0}"/>
              </a:ext>
            </a:extLst>
          </p:cNvPr>
          <p:cNvSpPr>
            <a:spLocks noChangeArrowheads="1"/>
          </p:cNvSpPr>
          <p:nvPr/>
        </p:nvSpPr>
        <p:spPr bwMode="auto">
          <a:xfrm>
            <a:off x="677321" y="2101706"/>
            <a:ext cx="1566863" cy="919162"/>
          </a:xfrm>
          <a:prstGeom prst="ellipse">
            <a:avLst/>
          </a:prstGeom>
          <a:gradFill rotWithShape="1">
            <a:gsLst>
              <a:gs pos="0">
                <a:schemeClr val="folHlink">
                  <a:alpha val="79999"/>
                </a:schemeClr>
              </a:gs>
              <a:gs pos="100000">
                <a:schemeClr val="bg1"/>
              </a:gs>
            </a:gsLst>
            <a:path path="rect">
              <a:fillToRect r="100000" b="100000"/>
            </a:path>
          </a:gradFill>
          <a:ln w="317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1500">
                <a:solidFill>
                  <a:schemeClr val="tx1"/>
                </a:solidFill>
                <a:latin typeface="Calibri" panose="020F0502020204030204" pitchFamily="34" charset="0"/>
              </a:rPr>
              <a:t>Mental</a:t>
            </a:r>
          </a:p>
          <a:p>
            <a:pPr eaLnBrk="1" hangingPunct="1">
              <a:spcBef>
                <a:spcPct val="0"/>
              </a:spcBef>
              <a:buFontTx/>
              <a:buNone/>
            </a:pPr>
            <a:r>
              <a:rPr lang="en-GB" altLang="en-US" sz="1500">
                <a:solidFill>
                  <a:schemeClr val="tx1"/>
                </a:solidFill>
                <a:latin typeface="Calibri" panose="020F0502020204030204" pitchFamily="34" charset="0"/>
              </a:rPr>
              <a:t>Ability</a:t>
            </a:r>
          </a:p>
        </p:txBody>
      </p:sp>
      <p:sp>
        <p:nvSpPr>
          <p:cNvPr id="55306" name="Oval 22">
            <a:extLst>
              <a:ext uri="{FF2B5EF4-FFF2-40B4-BE49-F238E27FC236}">
                <a16:creationId xmlns:a16="http://schemas.microsoft.com/office/drawing/2014/main" id="{2FFEF09B-646E-4E35-81CF-B4EB135638A3}"/>
              </a:ext>
            </a:extLst>
          </p:cNvPr>
          <p:cNvSpPr>
            <a:spLocks noChangeArrowheads="1"/>
          </p:cNvSpPr>
          <p:nvPr/>
        </p:nvSpPr>
        <p:spPr bwMode="auto">
          <a:xfrm>
            <a:off x="1866359" y="1833418"/>
            <a:ext cx="1565275" cy="917575"/>
          </a:xfrm>
          <a:prstGeom prst="ellipse">
            <a:avLst/>
          </a:prstGeom>
          <a:gradFill rotWithShape="1">
            <a:gsLst>
              <a:gs pos="0">
                <a:schemeClr val="folHlink">
                  <a:alpha val="79999"/>
                </a:schemeClr>
              </a:gs>
              <a:gs pos="100000">
                <a:schemeClr val="bg1"/>
              </a:gs>
            </a:gsLst>
            <a:path path="rect">
              <a:fillToRect r="100000" b="100000"/>
            </a:path>
          </a:gradFill>
          <a:ln w="317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1500">
                <a:solidFill>
                  <a:schemeClr val="tx1"/>
                </a:solidFill>
                <a:latin typeface="Calibri" panose="020F0502020204030204" pitchFamily="34" charset="0"/>
              </a:rPr>
              <a:t>Ethnicity</a:t>
            </a:r>
          </a:p>
        </p:txBody>
      </p:sp>
      <p:sp>
        <p:nvSpPr>
          <p:cNvPr id="55307" name="Oval 23">
            <a:extLst>
              <a:ext uri="{FF2B5EF4-FFF2-40B4-BE49-F238E27FC236}">
                <a16:creationId xmlns:a16="http://schemas.microsoft.com/office/drawing/2014/main" id="{603069C8-77AC-49E4-8F5E-0F5E5DFBDD3E}"/>
              </a:ext>
            </a:extLst>
          </p:cNvPr>
          <p:cNvSpPr>
            <a:spLocks noChangeArrowheads="1"/>
          </p:cNvSpPr>
          <p:nvPr/>
        </p:nvSpPr>
        <p:spPr bwMode="auto">
          <a:xfrm>
            <a:off x="1650459" y="2481118"/>
            <a:ext cx="1566862" cy="917575"/>
          </a:xfrm>
          <a:prstGeom prst="ellipse">
            <a:avLst/>
          </a:prstGeom>
          <a:gradFill rotWithShape="1">
            <a:gsLst>
              <a:gs pos="0">
                <a:schemeClr val="folHlink">
                  <a:alpha val="79999"/>
                </a:schemeClr>
              </a:gs>
              <a:gs pos="100000">
                <a:schemeClr val="bg1"/>
              </a:gs>
            </a:gsLst>
            <a:path path="rect">
              <a:fillToRect r="100000" b="100000"/>
            </a:path>
          </a:gradFill>
          <a:ln w="317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1500">
                <a:solidFill>
                  <a:schemeClr val="tx1"/>
                </a:solidFill>
                <a:latin typeface="Calibri" panose="020F0502020204030204" pitchFamily="34" charset="0"/>
              </a:rPr>
              <a:t>Sexual</a:t>
            </a:r>
          </a:p>
          <a:p>
            <a:pPr eaLnBrk="1" hangingPunct="1">
              <a:spcBef>
                <a:spcPct val="0"/>
              </a:spcBef>
              <a:buFontTx/>
              <a:buNone/>
            </a:pPr>
            <a:r>
              <a:rPr lang="en-GB" altLang="en-US" sz="1500">
                <a:solidFill>
                  <a:schemeClr val="tx1"/>
                </a:solidFill>
                <a:latin typeface="Calibri" panose="020F0502020204030204" pitchFamily="34" charset="0"/>
              </a:rPr>
              <a:t>Orientation</a:t>
            </a:r>
          </a:p>
        </p:txBody>
      </p:sp>
      <p:sp>
        <p:nvSpPr>
          <p:cNvPr id="55308" name="Oval 24">
            <a:extLst>
              <a:ext uri="{FF2B5EF4-FFF2-40B4-BE49-F238E27FC236}">
                <a16:creationId xmlns:a16="http://schemas.microsoft.com/office/drawing/2014/main" id="{A328C3B9-2521-4749-8996-4CFD2CBF9DBA}"/>
              </a:ext>
            </a:extLst>
          </p:cNvPr>
          <p:cNvSpPr>
            <a:spLocks noChangeArrowheads="1"/>
          </p:cNvSpPr>
          <p:nvPr/>
        </p:nvSpPr>
        <p:spPr bwMode="auto">
          <a:xfrm>
            <a:off x="1272634" y="1022206"/>
            <a:ext cx="1565275" cy="917575"/>
          </a:xfrm>
          <a:prstGeom prst="ellipse">
            <a:avLst/>
          </a:prstGeom>
          <a:gradFill rotWithShape="1">
            <a:gsLst>
              <a:gs pos="0">
                <a:schemeClr val="folHlink">
                  <a:alpha val="79999"/>
                </a:schemeClr>
              </a:gs>
              <a:gs pos="100000">
                <a:schemeClr val="bg1"/>
              </a:gs>
            </a:gsLst>
            <a:path path="rect">
              <a:fillToRect r="100000" b="100000"/>
            </a:path>
          </a:gradFill>
          <a:ln w="317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1500">
                <a:solidFill>
                  <a:schemeClr val="tx1"/>
                </a:solidFill>
                <a:latin typeface="Calibri" panose="020F0502020204030204" pitchFamily="34" charset="0"/>
              </a:rPr>
              <a:t>Class</a:t>
            </a:r>
          </a:p>
        </p:txBody>
      </p:sp>
      <p:sp>
        <p:nvSpPr>
          <p:cNvPr id="55309" name="Oval 25">
            <a:extLst>
              <a:ext uri="{FF2B5EF4-FFF2-40B4-BE49-F238E27FC236}">
                <a16:creationId xmlns:a16="http://schemas.microsoft.com/office/drawing/2014/main" id="{3E6C3C23-3B09-4286-8505-F0232741309F}"/>
              </a:ext>
            </a:extLst>
          </p:cNvPr>
          <p:cNvSpPr>
            <a:spLocks noChangeArrowheads="1"/>
          </p:cNvSpPr>
          <p:nvPr/>
        </p:nvSpPr>
        <p:spPr bwMode="auto">
          <a:xfrm>
            <a:off x="380459" y="2860531"/>
            <a:ext cx="1566862" cy="917575"/>
          </a:xfrm>
          <a:prstGeom prst="ellipse">
            <a:avLst/>
          </a:prstGeom>
          <a:gradFill rotWithShape="1">
            <a:gsLst>
              <a:gs pos="0">
                <a:schemeClr val="folHlink">
                  <a:alpha val="79999"/>
                </a:schemeClr>
              </a:gs>
              <a:gs pos="100000">
                <a:schemeClr val="bg1"/>
              </a:gs>
            </a:gsLst>
            <a:path path="rect">
              <a:fillToRect r="100000" b="100000"/>
            </a:path>
          </a:gradFill>
          <a:ln w="317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1500">
                <a:solidFill>
                  <a:schemeClr val="tx1"/>
                </a:solidFill>
                <a:latin typeface="Calibri" panose="020F0502020204030204" pitchFamily="34" charset="0"/>
              </a:rPr>
              <a:t>Culture</a:t>
            </a:r>
          </a:p>
        </p:txBody>
      </p:sp>
      <p:sp>
        <p:nvSpPr>
          <p:cNvPr id="55310" name="Oval 26">
            <a:extLst>
              <a:ext uri="{FF2B5EF4-FFF2-40B4-BE49-F238E27FC236}">
                <a16:creationId xmlns:a16="http://schemas.microsoft.com/office/drawing/2014/main" id="{F501CDEB-9098-4D39-8EE0-D283A1A147B3}"/>
              </a:ext>
            </a:extLst>
          </p:cNvPr>
          <p:cNvSpPr>
            <a:spLocks noChangeArrowheads="1"/>
          </p:cNvSpPr>
          <p:nvPr/>
        </p:nvSpPr>
        <p:spPr bwMode="auto">
          <a:xfrm>
            <a:off x="2622009" y="1184131"/>
            <a:ext cx="1566862" cy="917575"/>
          </a:xfrm>
          <a:prstGeom prst="ellipse">
            <a:avLst/>
          </a:prstGeom>
          <a:gradFill rotWithShape="1">
            <a:gsLst>
              <a:gs pos="0">
                <a:schemeClr val="folHlink">
                  <a:alpha val="79999"/>
                </a:schemeClr>
              </a:gs>
              <a:gs pos="100000">
                <a:schemeClr val="bg1"/>
              </a:gs>
            </a:gsLst>
            <a:path path="rect">
              <a:fillToRect r="100000" b="100000"/>
            </a:path>
          </a:gradFill>
          <a:ln w="317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1500">
                <a:solidFill>
                  <a:schemeClr val="tx1"/>
                </a:solidFill>
                <a:latin typeface="Calibri" panose="020F0502020204030204" pitchFamily="34" charset="0"/>
              </a:rPr>
              <a:t>Religion</a:t>
            </a:r>
          </a:p>
        </p:txBody>
      </p:sp>
      <p:sp>
        <p:nvSpPr>
          <p:cNvPr id="55311" name="Oval 27">
            <a:extLst>
              <a:ext uri="{FF2B5EF4-FFF2-40B4-BE49-F238E27FC236}">
                <a16:creationId xmlns:a16="http://schemas.microsoft.com/office/drawing/2014/main" id="{D35B23E2-F46E-4D07-A2D2-C98E6AC4CEE4}"/>
              </a:ext>
            </a:extLst>
          </p:cNvPr>
          <p:cNvSpPr>
            <a:spLocks noChangeArrowheads="1"/>
          </p:cNvSpPr>
          <p:nvPr/>
        </p:nvSpPr>
        <p:spPr bwMode="auto">
          <a:xfrm>
            <a:off x="2569621" y="3128818"/>
            <a:ext cx="1565275" cy="919163"/>
          </a:xfrm>
          <a:prstGeom prst="ellipse">
            <a:avLst/>
          </a:prstGeom>
          <a:gradFill rotWithShape="1">
            <a:gsLst>
              <a:gs pos="0">
                <a:schemeClr val="folHlink">
                  <a:alpha val="79999"/>
                </a:schemeClr>
              </a:gs>
              <a:gs pos="100000">
                <a:schemeClr val="bg1"/>
              </a:gs>
            </a:gsLst>
            <a:path path="rect">
              <a:fillToRect r="100000" b="100000"/>
            </a:path>
          </a:gradFill>
          <a:ln w="317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1500">
                <a:solidFill>
                  <a:schemeClr val="tx1"/>
                </a:solidFill>
                <a:latin typeface="Calibri" panose="020F0502020204030204" pitchFamily="34" charset="0"/>
              </a:rPr>
              <a:t>Education</a:t>
            </a:r>
          </a:p>
        </p:txBody>
      </p:sp>
      <p:sp>
        <p:nvSpPr>
          <p:cNvPr id="55312" name="Oval 28">
            <a:extLst>
              <a:ext uri="{FF2B5EF4-FFF2-40B4-BE49-F238E27FC236}">
                <a16:creationId xmlns:a16="http://schemas.microsoft.com/office/drawing/2014/main" id="{0585A668-8F6F-4375-B97B-C51FEC678DF4}"/>
              </a:ext>
            </a:extLst>
          </p:cNvPr>
          <p:cNvSpPr>
            <a:spLocks noChangeArrowheads="1"/>
          </p:cNvSpPr>
          <p:nvPr/>
        </p:nvSpPr>
        <p:spPr bwMode="auto">
          <a:xfrm>
            <a:off x="1325021" y="3398693"/>
            <a:ext cx="1566863" cy="919163"/>
          </a:xfrm>
          <a:prstGeom prst="ellipse">
            <a:avLst/>
          </a:prstGeom>
          <a:gradFill rotWithShape="1">
            <a:gsLst>
              <a:gs pos="0">
                <a:schemeClr val="folHlink">
                  <a:alpha val="79999"/>
                </a:schemeClr>
              </a:gs>
              <a:gs pos="100000">
                <a:schemeClr val="bg1"/>
              </a:gs>
            </a:gsLst>
            <a:path path="rect">
              <a:fillToRect r="100000" b="100000"/>
            </a:path>
          </a:gradFill>
          <a:ln w="317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1500">
                <a:solidFill>
                  <a:schemeClr val="tx1"/>
                </a:solidFill>
                <a:latin typeface="Calibri" panose="020F0502020204030204" pitchFamily="34" charset="0"/>
              </a:rPr>
              <a:t>Upbringing</a:t>
            </a:r>
          </a:p>
        </p:txBody>
      </p:sp>
      <p:sp>
        <p:nvSpPr>
          <p:cNvPr id="55313" name="Oval 29">
            <a:extLst>
              <a:ext uri="{FF2B5EF4-FFF2-40B4-BE49-F238E27FC236}">
                <a16:creationId xmlns:a16="http://schemas.microsoft.com/office/drawing/2014/main" id="{5C6E1E00-E196-4403-B401-BA76C961901B}"/>
              </a:ext>
            </a:extLst>
          </p:cNvPr>
          <p:cNvSpPr>
            <a:spLocks noChangeArrowheads="1"/>
          </p:cNvSpPr>
          <p:nvPr/>
        </p:nvSpPr>
        <p:spPr bwMode="auto">
          <a:xfrm>
            <a:off x="2407696" y="3884468"/>
            <a:ext cx="1565275" cy="919163"/>
          </a:xfrm>
          <a:prstGeom prst="ellipse">
            <a:avLst/>
          </a:prstGeom>
          <a:gradFill rotWithShape="1">
            <a:gsLst>
              <a:gs pos="0">
                <a:schemeClr val="folHlink">
                  <a:alpha val="79999"/>
                </a:schemeClr>
              </a:gs>
              <a:gs pos="100000">
                <a:schemeClr val="bg1"/>
              </a:gs>
            </a:gsLst>
            <a:path path="rect">
              <a:fillToRect r="100000" b="100000"/>
            </a:path>
          </a:gradFill>
          <a:ln w="317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1500">
                <a:solidFill>
                  <a:schemeClr val="tx1"/>
                </a:solidFill>
                <a:latin typeface="Calibri" panose="020F0502020204030204" pitchFamily="34" charset="0"/>
              </a:rPr>
              <a:t>Age</a:t>
            </a:r>
          </a:p>
        </p:txBody>
      </p:sp>
      <p:sp>
        <p:nvSpPr>
          <p:cNvPr id="55314" name="Oval 30">
            <a:extLst>
              <a:ext uri="{FF2B5EF4-FFF2-40B4-BE49-F238E27FC236}">
                <a16:creationId xmlns:a16="http://schemas.microsoft.com/office/drawing/2014/main" id="{5EC3A9B8-2EBA-4BC7-BC79-9B1B19689404}"/>
              </a:ext>
            </a:extLst>
          </p:cNvPr>
          <p:cNvSpPr>
            <a:spLocks noChangeArrowheads="1"/>
          </p:cNvSpPr>
          <p:nvPr/>
        </p:nvSpPr>
        <p:spPr bwMode="auto">
          <a:xfrm>
            <a:off x="3649121" y="3670156"/>
            <a:ext cx="1565275" cy="917575"/>
          </a:xfrm>
          <a:prstGeom prst="ellipse">
            <a:avLst/>
          </a:prstGeom>
          <a:gradFill rotWithShape="1">
            <a:gsLst>
              <a:gs pos="0">
                <a:schemeClr val="folHlink">
                  <a:alpha val="79999"/>
                </a:schemeClr>
              </a:gs>
              <a:gs pos="100000">
                <a:schemeClr val="bg1"/>
              </a:gs>
            </a:gsLst>
            <a:path path="rect">
              <a:fillToRect r="100000" b="100000"/>
            </a:path>
          </a:gradFill>
          <a:ln w="317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1500">
                <a:solidFill>
                  <a:schemeClr val="tx1"/>
                </a:solidFill>
                <a:latin typeface="Calibri" panose="020F0502020204030204" pitchFamily="34" charset="0"/>
              </a:rPr>
              <a:t>Gender</a:t>
            </a:r>
          </a:p>
        </p:txBody>
      </p:sp>
      <p:pic>
        <p:nvPicPr>
          <p:cNvPr id="19" name="Picture 18">
            <a:extLst>
              <a:ext uri="{FF2B5EF4-FFF2-40B4-BE49-F238E27FC236}">
                <a16:creationId xmlns:a16="http://schemas.microsoft.com/office/drawing/2014/main" id="{722A46A3-3D8A-4A0A-A0E5-E2CEFB5C16BC}"/>
              </a:ext>
            </a:extLst>
          </p:cNvPr>
          <p:cNvPicPr>
            <a:picLocks noChangeAspect="1"/>
          </p:cNvPicPr>
          <p:nvPr/>
        </p:nvPicPr>
        <p:blipFill>
          <a:blip r:embed="rId4"/>
          <a:stretch>
            <a:fillRect/>
          </a:stretch>
        </p:blipFill>
        <p:spPr>
          <a:xfrm>
            <a:off x="7694613" y="0"/>
            <a:ext cx="1444624" cy="2642605"/>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16B9366-048E-4233-8E89-ACCFD7A3F475}"/>
              </a:ext>
            </a:extLst>
          </p:cNvPr>
          <p:cNvSpPr>
            <a:spLocks noGrp="1" noChangeArrowheads="1"/>
          </p:cNvSpPr>
          <p:nvPr>
            <p:ph type="title"/>
          </p:nvPr>
        </p:nvSpPr>
        <p:spPr>
          <a:xfrm>
            <a:off x="250825" y="68263"/>
            <a:ext cx="8686800" cy="1057275"/>
          </a:xfrm>
        </p:spPr>
        <p:txBody>
          <a:bodyPr/>
          <a:lstStyle/>
          <a:p>
            <a:pPr eaLnBrk="1" hangingPunct="1"/>
            <a:r>
              <a:rPr lang="en-GB" altLang="en-US" sz="2800" dirty="0"/>
              <a:t>Job Applications/Recruitment Practice – Hays: Research  </a:t>
            </a:r>
          </a:p>
        </p:txBody>
      </p:sp>
      <p:sp>
        <p:nvSpPr>
          <p:cNvPr id="67587" name="Text Box 3">
            <a:extLst>
              <a:ext uri="{FF2B5EF4-FFF2-40B4-BE49-F238E27FC236}">
                <a16:creationId xmlns:a16="http://schemas.microsoft.com/office/drawing/2014/main" id="{6A87C923-8219-4782-BA2C-B2839E8CF64D}"/>
              </a:ext>
            </a:extLst>
          </p:cNvPr>
          <p:cNvSpPr txBox="1">
            <a:spLocks noChangeArrowheads="1"/>
          </p:cNvSpPr>
          <p:nvPr/>
        </p:nvSpPr>
        <p:spPr bwMode="auto">
          <a:xfrm>
            <a:off x="2771775" y="1412875"/>
            <a:ext cx="3106738" cy="457200"/>
          </a:xfrm>
          <a:prstGeom prst="rect">
            <a:avLst/>
          </a:prstGeom>
          <a:solidFill>
            <a:srgbClr val="80008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lgn="ctr" eaLnBrk="1" hangingPunct="1">
              <a:spcBef>
                <a:spcPct val="0"/>
              </a:spcBef>
              <a:buFontTx/>
              <a:buNone/>
            </a:pPr>
            <a:r>
              <a:rPr lang="en-GB" altLang="en-US" sz="2400" b="1">
                <a:solidFill>
                  <a:schemeClr val="bg1"/>
                </a:solidFill>
                <a:latin typeface="Calibri" panose="020F0502020204030204" pitchFamily="34" charset="0"/>
                <a:ea typeface="MS PGothic" panose="020B0600070205080204" pitchFamily="34" charset="-128"/>
              </a:rPr>
              <a:t>1000+ Hiring Managers</a:t>
            </a:r>
          </a:p>
        </p:txBody>
      </p:sp>
      <p:grpSp>
        <p:nvGrpSpPr>
          <p:cNvPr id="67588" name="Group 4">
            <a:extLst>
              <a:ext uri="{FF2B5EF4-FFF2-40B4-BE49-F238E27FC236}">
                <a16:creationId xmlns:a16="http://schemas.microsoft.com/office/drawing/2014/main" id="{E751B708-EF7B-4FB6-846D-B0D82BD6D3FD}"/>
              </a:ext>
            </a:extLst>
          </p:cNvPr>
          <p:cNvGrpSpPr>
            <a:grpSpLocks/>
          </p:cNvGrpSpPr>
          <p:nvPr/>
        </p:nvGrpSpPr>
        <p:grpSpPr bwMode="auto">
          <a:xfrm>
            <a:off x="539750" y="1557338"/>
            <a:ext cx="2808288" cy="4032250"/>
            <a:chOff x="340" y="981"/>
            <a:chExt cx="907" cy="2494"/>
          </a:xfrm>
        </p:grpSpPr>
        <p:sp>
          <p:nvSpPr>
            <p:cNvPr id="67593" name="AutoShape 5">
              <a:extLst>
                <a:ext uri="{FF2B5EF4-FFF2-40B4-BE49-F238E27FC236}">
                  <a16:creationId xmlns:a16="http://schemas.microsoft.com/office/drawing/2014/main" id="{CB80600C-5F98-403E-BA31-4619A841DCEA}"/>
                </a:ext>
              </a:extLst>
            </p:cNvPr>
            <p:cNvSpPr>
              <a:spLocks noChangeArrowheads="1"/>
            </p:cNvSpPr>
            <p:nvPr/>
          </p:nvSpPr>
          <p:spPr bwMode="auto">
            <a:xfrm>
              <a:off x="340" y="981"/>
              <a:ext cx="907" cy="2494"/>
            </a:xfrm>
            <a:prstGeom prst="triangle">
              <a:avLst>
                <a:gd name="adj" fmla="val 50000"/>
              </a:avLst>
            </a:prstGeom>
            <a:solidFill>
              <a:srgbClr val="99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lgn="ctr" eaLnBrk="1" hangingPunct="1">
                <a:buFont typeface="Wingdings" panose="05000000000000000000" pitchFamily="2" charset="2"/>
                <a:buNone/>
              </a:pPr>
              <a:endParaRPr lang="en-US" altLang="en-US" sz="2000">
                <a:solidFill>
                  <a:srgbClr val="660066"/>
                </a:solidFill>
                <a:latin typeface="Calibri" panose="020F0502020204030204" pitchFamily="34" charset="0"/>
              </a:endParaRPr>
            </a:p>
          </p:txBody>
        </p:sp>
        <p:sp>
          <p:nvSpPr>
            <p:cNvPr id="67594" name="Line 6">
              <a:extLst>
                <a:ext uri="{FF2B5EF4-FFF2-40B4-BE49-F238E27FC236}">
                  <a16:creationId xmlns:a16="http://schemas.microsoft.com/office/drawing/2014/main" id="{1E8C55D2-2E60-4344-BE53-E588CE14E80E}"/>
                </a:ext>
              </a:extLst>
            </p:cNvPr>
            <p:cNvSpPr>
              <a:spLocks noChangeShapeType="1"/>
            </p:cNvSpPr>
            <p:nvPr/>
          </p:nvSpPr>
          <p:spPr bwMode="auto">
            <a:xfrm>
              <a:off x="703" y="1480"/>
              <a:ext cx="181"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GB"/>
            </a:p>
          </p:txBody>
        </p:sp>
        <p:sp>
          <p:nvSpPr>
            <p:cNvPr id="67595" name="Line 7">
              <a:extLst>
                <a:ext uri="{FF2B5EF4-FFF2-40B4-BE49-F238E27FC236}">
                  <a16:creationId xmlns:a16="http://schemas.microsoft.com/office/drawing/2014/main" id="{86779B39-3AA2-4F9B-8C1E-CEA6D846327B}"/>
                </a:ext>
              </a:extLst>
            </p:cNvPr>
            <p:cNvSpPr>
              <a:spLocks noChangeShapeType="1"/>
            </p:cNvSpPr>
            <p:nvPr/>
          </p:nvSpPr>
          <p:spPr bwMode="auto">
            <a:xfrm>
              <a:off x="793" y="1480"/>
              <a:ext cx="0" cy="199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GB"/>
            </a:p>
          </p:txBody>
        </p:sp>
      </p:grpSp>
      <p:sp>
        <p:nvSpPr>
          <p:cNvPr id="67589" name="Text Box 8">
            <a:extLst>
              <a:ext uri="{FF2B5EF4-FFF2-40B4-BE49-F238E27FC236}">
                <a16:creationId xmlns:a16="http://schemas.microsoft.com/office/drawing/2014/main" id="{6378B5C0-5C93-40A8-9D17-4301001A7E78}"/>
              </a:ext>
            </a:extLst>
          </p:cNvPr>
          <p:cNvSpPr txBox="1">
            <a:spLocks noChangeArrowheads="1"/>
          </p:cNvSpPr>
          <p:nvPr/>
        </p:nvSpPr>
        <p:spPr bwMode="auto">
          <a:xfrm>
            <a:off x="793750" y="4933950"/>
            <a:ext cx="977900" cy="457200"/>
          </a:xfrm>
          <a:prstGeom prst="rect">
            <a:avLst/>
          </a:prstGeom>
          <a:solidFill>
            <a:srgbClr val="80008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lgn="ctr" eaLnBrk="1" hangingPunct="1">
              <a:spcBef>
                <a:spcPct val="0"/>
              </a:spcBef>
              <a:buFontTx/>
              <a:buNone/>
            </a:pPr>
            <a:r>
              <a:rPr lang="en-GB" altLang="en-US" sz="2400" b="1">
                <a:solidFill>
                  <a:schemeClr val="bg1"/>
                </a:solidFill>
                <a:latin typeface="Calibri" panose="020F0502020204030204" pitchFamily="34" charset="0"/>
                <a:ea typeface="MS PGothic" panose="020B0600070205080204" pitchFamily="34" charset="-128"/>
              </a:rPr>
              <a:t>Simon</a:t>
            </a:r>
          </a:p>
        </p:txBody>
      </p:sp>
      <p:sp>
        <p:nvSpPr>
          <p:cNvPr id="67590" name="Text Box 9">
            <a:extLst>
              <a:ext uri="{FF2B5EF4-FFF2-40B4-BE49-F238E27FC236}">
                <a16:creationId xmlns:a16="http://schemas.microsoft.com/office/drawing/2014/main" id="{C3D3E8F1-780C-4A3B-8584-F9A39A9BAA1F}"/>
              </a:ext>
            </a:extLst>
          </p:cNvPr>
          <p:cNvSpPr txBox="1">
            <a:spLocks noChangeArrowheads="1"/>
          </p:cNvSpPr>
          <p:nvPr/>
        </p:nvSpPr>
        <p:spPr bwMode="auto">
          <a:xfrm>
            <a:off x="2043113" y="4941888"/>
            <a:ext cx="928687" cy="457200"/>
          </a:xfrm>
          <a:prstGeom prst="rect">
            <a:avLst/>
          </a:prstGeom>
          <a:solidFill>
            <a:srgbClr val="80008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lgn="ctr" eaLnBrk="1" hangingPunct="1">
              <a:spcBef>
                <a:spcPct val="0"/>
              </a:spcBef>
              <a:buFontTx/>
              <a:buNone/>
            </a:pPr>
            <a:r>
              <a:rPr lang="en-GB" altLang="en-US" sz="2400" b="1">
                <a:solidFill>
                  <a:schemeClr val="bg1"/>
                </a:solidFill>
                <a:latin typeface="Calibri" panose="020F0502020204030204" pitchFamily="34" charset="0"/>
                <a:ea typeface="MS PGothic" panose="020B0600070205080204" pitchFamily="34" charset="-128"/>
              </a:rPr>
              <a:t>Susan</a:t>
            </a:r>
          </a:p>
        </p:txBody>
      </p:sp>
      <p:sp>
        <p:nvSpPr>
          <p:cNvPr id="67591" name="Text Box 10">
            <a:extLst>
              <a:ext uri="{FF2B5EF4-FFF2-40B4-BE49-F238E27FC236}">
                <a16:creationId xmlns:a16="http://schemas.microsoft.com/office/drawing/2014/main" id="{38098DE6-D49C-4BA5-B06D-A7ED5B73A972}"/>
              </a:ext>
            </a:extLst>
          </p:cNvPr>
          <p:cNvSpPr txBox="1">
            <a:spLocks noChangeArrowheads="1"/>
          </p:cNvSpPr>
          <p:nvPr/>
        </p:nvSpPr>
        <p:spPr bwMode="auto">
          <a:xfrm>
            <a:off x="1547813" y="1819275"/>
            <a:ext cx="749300" cy="457200"/>
          </a:xfrm>
          <a:prstGeom prst="rect">
            <a:avLst/>
          </a:prstGeom>
          <a:solidFill>
            <a:srgbClr val="80008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lgn="ctr" eaLnBrk="1" hangingPunct="1">
              <a:spcBef>
                <a:spcPct val="0"/>
              </a:spcBef>
              <a:buFontTx/>
              <a:buNone/>
            </a:pPr>
            <a:r>
              <a:rPr lang="en-GB" altLang="en-US" sz="2400" b="1">
                <a:solidFill>
                  <a:schemeClr val="bg1"/>
                </a:solidFill>
                <a:latin typeface="Calibri" panose="020F0502020204030204" pitchFamily="34" charset="0"/>
                <a:ea typeface="MS PGothic" panose="020B0600070205080204" pitchFamily="34" charset="-128"/>
              </a:rPr>
              <a:t>1 CV</a:t>
            </a:r>
          </a:p>
        </p:txBody>
      </p:sp>
      <p:sp>
        <p:nvSpPr>
          <p:cNvPr id="67592" name="Text Box 11">
            <a:extLst>
              <a:ext uri="{FF2B5EF4-FFF2-40B4-BE49-F238E27FC236}">
                <a16:creationId xmlns:a16="http://schemas.microsoft.com/office/drawing/2014/main" id="{5230F2E5-92E6-47ED-9A7F-8BEFFC6BB56A}"/>
              </a:ext>
            </a:extLst>
          </p:cNvPr>
          <p:cNvSpPr txBox="1">
            <a:spLocks noChangeArrowheads="1"/>
          </p:cNvSpPr>
          <p:nvPr/>
        </p:nvSpPr>
        <p:spPr bwMode="auto">
          <a:xfrm>
            <a:off x="8208963" y="6643688"/>
            <a:ext cx="9350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800">
                <a:solidFill>
                  <a:schemeClr val="tx1"/>
                </a:solidFill>
                <a:latin typeface="Arial" panose="020B0604020202020204" pitchFamily="34" charset="0"/>
                <a:ea typeface="MS PGothic" panose="020B0600070205080204" pitchFamily="34" charset="-128"/>
              </a:rPr>
              <a:t>©</a:t>
            </a:r>
            <a:r>
              <a:rPr lang="en-GB" altLang="en-US" sz="800">
                <a:solidFill>
                  <a:schemeClr val="tx1"/>
                </a:solidFill>
                <a:ea typeface="MS PGothic" panose="020B0600070205080204" pitchFamily="34" charset="-128"/>
              </a:rPr>
              <a:t> Tectre Ltd 2014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3AB834D-177C-41B1-A8AE-B247FB8577CC}"/>
              </a:ext>
            </a:extLst>
          </p:cNvPr>
          <p:cNvSpPr>
            <a:spLocks noGrp="1" noChangeArrowheads="1"/>
          </p:cNvSpPr>
          <p:nvPr>
            <p:ph type="title"/>
          </p:nvPr>
        </p:nvSpPr>
        <p:spPr>
          <a:xfrm>
            <a:off x="0" y="0"/>
            <a:ext cx="8686800" cy="1057275"/>
          </a:xfrm>
        </p:spPr>
        <p:txBody>
          <a:bodyPr/>
          <a:lstStyle/>
          <a:p>
            <a:pPr eaLnBrk="1" hangingPunct="1"/>
            <a:r>
              <a:rPr lang="en-GB" altLang="en-US"/>
              <a:t>Hays – Research</a:t>
            </a:r>
          </a:p>
        </p:txBody>
      </p:sp>
      <p:sp>
        <p:nvSpPr>
          <p:cNvPr id="69635" name="Rectangle 3">
            <a:extLst>
              <a:ext uri="{FF2B5EF4-FFF2-40B4-BE49-F238E27FC236}">
                <a16:creationId xmlns:a16="http://schemas.microsoft.com/office/drawing/2014/main" id="{800FD77E-45D0-4944-A2ED-9D688CECCC2A}"/>
              </a:ext>
            </a:extLst>
          </p:cNvPr>
          <p:cNvSpPr>
            <a:spLocks noGrp="1" noChangeArrowheads="1"/>
          </p:cNvSpPr>
          <p:nvPr>
            <p:ph type="body" idx="1"/>
          </p:nvPr>
        </p:nvSpPr>
        <p:spPr>
          <a:xfrm>
            <a:off x="3276600" y="1700213"/>
            <a:ext cx="5867400" cy="3708400"/>
          </a:xfrm>
        </p:spPr>
        <p:txBody>
          <a:bodyPr/>
          <a:lstStyle/>
          <a:p>
            <a:pPr eaLnBrk="1" hangingPunct="1">
              <a:lnSpc>
                <a:spcPct val="80000"/>
              </a:lnSpc>
            </a:pPr>
            <a:r>
              <a:rPr lang="en-GB" altLang="en-US" sz="1600" b="1"/>
              <a:t>Respondents who hire more than 20 people a year were more likely to interview ‘Simon’ over ‘Susan’ (65% vs 51%). </a:t>
            </a:r>
          </a:p>
          <a:p>
            <a:pPr eaLnBrk="1" hangingPunct="1">
              <a:lnSpc>
                <a:spcPct val="80000"/>
              </a:lnSpc>
            </a:pPr>
            <a:endParaRPr lang="en-GB" altLang="en-US" sz="1600" b="1"/>
          </a:p>
          <a:p>
            <a:pPr eaLnBrk="1" hangingPunct="1">
              <a:lnSpc>
                <a:spcPct val="80000"/>
              </a:lnSpc>
            </a:pPr>
            <a:r>
              <a:rPr lang="en-GB" altLang="en-US" sz="1600" b="1"/>
              <a:t>62% of respondents from organisations with over 500 staff said it was extremely probable that they would interview ‘Simon’;   56% would interview ‘Susan’.</a:t>
            </a:r>
          </a:p>
          <a:p>
            <a:pPr eaLnBrk="1" hangingPunct="1">
              <a:lnSpc>
                <a:spcPct val="80000"/>
              </a:lnSpc>
            </a:pPr>
            <a:r>
              <a:rPr lang="en-GB" altLang="en-US" sz="1600" b="1"/>
              <a:t>In organisations with less than 500 staff this interview bias almost disappears.</a:t>
            </a:r>
          </a:p>
          <a:p>
            <a:pPr eaLnBrk="1" hangingPunct="1">
              <a:lnSpc>
                <a:spcPct val="80000"/>
              </a:lnSpc>
              <a:buFont typeface="Wingdings" panose="05000000000000000000" pitchFamily="2" charset="2"/>
              <a:buNone/>
            </a:pPr>
            <a:endParaRPr lang="en-GB" altLang="en-US" sz="1600" b="1"/>
          </a:p>
          <a:p>
            <a:pPr eaLnBrk="1" hangingPunct="1">
              <a:lnSpc>
                <a:spcPct val="80000"/>
              </a:lnSpc>
            </a:pPr>
            <a:r>
              <a:rPr lang="en-GB" altLang="en-US" sz="1600" b="1"/>
              <a:t>Female respondents said ‘Susan’ matched 14/20 of the attributes needed for the job extremely well, but ‘Simon’ only matched 6 of the 20 attributes extremely well.</a:t>
            </a:r>
          </a:p>
          <a:p>
            <a:pPr eaLnBrk="1" hangingPunct="1">
              <a:lnSpc>
                <a:spcPct val="80000"/>
              </a:lnSpc>
            </a:pPr>
            <a:r>
              <a:rPr lang="en-GB" altLang="en-US" sz="1600" b="1"/>
              <a:t>Males said ‘Simon’ matched 14/20 of the attributes extremely well, but ‘Susan’ matched only 6 of the 20 attributes extremely well.</a:t>
            </a:r>
          </a:p>
          <a:p>
            <a:pPr eaLnBrk="1" hangingPunct="1">
              <a:lnSpc>
                <a:spcPct val="80000"/>
              </a:lnSpc>
              <a:buFont typeface="Wingdings" panose="05000000000000000000" pitchFamily="2" charset="2"/>
              <a:buNone/>
            </a:pPr>
            <a:endParaRPr lang="en-GB" altLang="en-US" sz="1600" b="1"/>
          </a:p>
          <a:p>
            <a:pPr eaLnBrk="1" hangingPunct="1">
              <a:lnSpc>
                <a:spcPct val="80000"/>
              </a:lnSpc>
            </a:pPr>
            <a:r>
              <a:rPr lang="en-GB" altLang="en-US" sz="1600" b="1"/>
              <a:t>Despite this, both genders were significantly more likely to interview and hire ‘Simon’ rather than ‘Susan’.</a:t>
            </a:r>
          </a:p>
          <a:p>
            <a:pPr eaLnBrk="1" hangingPunct="1">
              <a:lnSpc>
                <a:spcPct val="80000"/>
              </a:lnSpc>
            </a:pPr>
            <a:endParaRPr lang="en-GB" altLang="en-US" sz="1600" b="1"/>
          </a:p>
          <a:p>
            <a:pPr eaLnBrk="1" hangingPunct="1">
              <a:lnSpc>
                <a:spcPct val="80000"/>
              </a:lnSpc>
            </a:pPr>
            <a:endParaRPr lang="en-GB" altLang="en-US" sz="1600" b="1"/>
          </a:p>
          <a:p>
            <a:pPr eaLnBrk="1" hangingPunct="1">
              <a:lnSpc>
                <a:spcPct val="80000"/>
              </a:lnSpc>
            </a:pPr>
            <a:endParaRPr lang="en-GB" altLang="en-US" sz="1600" b="1"/>
          </a:p>
          <a:p>
            <a:pPr eaLnBrk="1" hangingPunct="1">
              <a:lnSpc>
                <a:spcPct val="80000"/>
              </a:lnSpc>
            </a:pPr>
            <a:endParaRPr lang="en-GB" altLang="en-US" sz="1600" b="1"/>
          </a:p>
        </p:txBody>
      </p:sp>
      <p:sp>
        <p:nvSpPr>
          <p:cNvPr id="69636" name="Text Box 4">
            <a:extLst>
              <a:ext uri="{FF2B5EF4-FFF2-40B4-BE49-F238E27FC236}">
                <a16:creationId xmlns:a16="http://schemas.microsoft.com/office/drawing/2014/main" id="{54057316-32AB-4097-9BCE-338C46BC85EF}"/>
              </a:ext>
            </a:extLst>
          </p:cNvPr>
          <p:cNvSpPr txBox="1">
            <a:spLocks noChangeArrowheads="1"/>
          </p:cNvSpPr>
          <p:nvPr/>
        </p:nvSpPr>
        <p:spPr bwMode="auto">
          <a:xfrm>
            <a:off x="2268538" y="1052513"/>
            <a:ext cx="3106737" cy="457200"/>
          </a:xfrm>
          <a:prstGeom prst="rect">
            <a:avLst/>
          </a:prstGeom>
          <a:solidFill>
            <a:srgbClr val="80008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lgn="ctr" eaLnBrk="1" hangingPunct="1">
              <a:spcBef>
                <a:spcPct val="0"/>
              </a:spcBef>
              <a:buFontTx/>
              <a:buNone/>
            </a:pPr>
            <a:r>
              <a:rPr lang="en-GB" altLang="en-US" sz="2400" b="1">
                <a:solidFill>
                  <a:schemeClr val="bg1"/>
                </a:solidFill>
                <a:latin typeface="Calibri" panose="020F0502020204030204" pitchFamily="34" charset="0"/>
                <a:ea typeface="MS PGothic" panose="020B0600070205080204" pitchFamily="34" charset="-128"/>
              </a:rPr>
              <a:t>1000+ Hiring Managers</a:t>
            </a:r>
          </a:p>
        </p:txBody>
      </p:sp>
      <p:grpSp>
        <p:nvGrpSpPr>
          <p:cNvPr id="69637" name="Group 5">
            <a:extLst>
              <a:ext uri="{FF2B5EF4-FFF2-40B4-BE49-F238E27FC236}">
                <a16:creationId xmlns:a16="http://schemas.microsoft.com/office/drawing/2014/main" id="{6CD49AC2-E5F7-4929-A193-62F2F8FCD366}"/>
              </a:ext>
            </a:extLst>
          </p:cNvPr>
          <p:cNvGrpSpPr>
            <a:grpSpLocks/>
          </p:cNvGrpSpPr>
          <p:nvPr/>
        </p:nvGrpSpPr>
        <p:grpSpPr bwMode="auto">
          <a:xfrm>
            <a:off x="395288" y="1557338"/>
            <a:ext cx="2808287" cy="4032250"/>
            <a:chOff x="340" y="981"/>
            <a:chExt cx="907" cy="2494"/>
          </a:xfrm>
        </p:grpSpPr>
        <p:sp>
          <p:nvSpPr>
            <p:cNvPr id="69642" name="AutoShape 6">
              <a:extLst>
                <a:ext uri="{FF2B5EF4-FFF2-40B4-BE49-F238E27FC236}">
                  <a16:creationId xmlns:a16="http://schemas.microsoft.com/office/drawing/2014/main" id="{4F2DE6D6-F211-46E3-B9C1-B6B25BD80D15}"/>
                </a:ext>
              </a:extLst>
            </p:cNvPr>
            <p:cNvSpPr>
              <a:spLocks noChangeArrowheads="1"/>
            </p:cNvSpPr>
            <p:nvPr/>
          </p:nvSpPr>
          <p:spPr bwMode="auto">
            <a:xfrm>
              <a:off x="340" y="981"/>
              <a:ext cx="907" cy="2494"/>
            </a:xfrm>
            <a:prstGeom prst="triangle">
              <a:avLst>
                <a:gd name="adj" fmla="val 50000"/>
              </a:avLst>
            </a:prstGeom>
            <a:solidFill>
              <a:srgbClr val="99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lgn="ctr" eaLnBrk="1" hangingPunct="1">
                <a:buFont typeface="Wingdings" panose="05000000000000000000" pitchFamily="2" charset="2"/>
                <a:buNone/>
              </a:pPr>
              <a:endParaRPr lang="en-US" altLang="en-US" sz="2000">
                <a:solidFill>
                  <a:srgbClr val="660066"/>
                </a:solidFill>
                <a:latin typeface="Calibri" panose="020F0502020204030204" pitchFamily="34" charset="0"/>
              </a:endParaRPr>
            </a:p>
          </p:txBody>
        </p:sp>
        <p:sp>
          <p:nvSpPr>
            <p:cNvPr id="69643" name="Line 7">
              <a:extLst>
                <a:ext uri="{FF2B5EF4-FFF2-40B4-BE49-F238E27FC236}">
                  <a16:creationId xmlns:a16="http://schemas.microsoft.com/office/drawing/2014/main" id="{D956ED96-CC77-4C45-867C-2D3B00E188B6}"/>
                </a:ext>
              </a:extLst>
            </p:cNvPr>
            <p:cNvSpPr>
              <a:spLocks noChangeShapeType="1"/>
            </p:cNvSpPr>
            <p:nvPr/>
          </p:nvSpPr>
          <p:spPr bwMode="auto">
            <a:xfrm>
              <a:off x="703" y="1480"/>
              <a:ext cx="181"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GB"/>
            </a:p>
          </p:txBody>
        </p:sp>
        <p:sp>
          <p:nvSpPr>
            <p:cNvPr id="69644" name="Line 8">
              <a:extLst>
                <a:ext uri="{FF2B5EF4-FFF2-40B4-BE49-F238E27FC236}">
                  <a16:creationId xmlns:a16="http://schemas.microsoft.com/office/drawing/2014/main" id="{F2CE35C7-268B-4D0F-9202-2A47F47E3D3E}"/>
                </a:ext>
              </a:extLst>
            </p:cNvPr>
            <p:cNvSpPr>
              <a:spLocks noChangeShapeType="1"/>
            </p:cNvSpPr>
            <p:nvPr/>
          </p:nvSpPr>
          <p:spPr bwMode="auto">
            <a:xfrm>
              <a:off x="793" y="1480"/>
              <a:ext cx="0" cy="199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GB"/>
            </a:p>
          </p:txBody>
        </p:sp>
      </p:grpSp>
      <p:sp>
        <p:nvSpPr>
          <p:cNvPr id="69638" name="Text Box 9">
            <a:extLst>
              <a:ext uri="{FF2B5EF4-FFF2-40B4-BE49-F238E27FC236}">
                <a16:creationId xmlns:a16="http://schemas.microsoft.com/office/drawing/2014/main" id="{C544A6FE-C08D-4DCD-A9FE-CF29DE76512B}"/>
              </a:ext>
            </a:extLst>
          </p:cNvPr>
          <p:cNvSpPr txBox="1">
            <a:spLocks noChangeArrowheads="1"/>
          </p:cNvSpPr>
          <p:nvPr/>
        </p:nvSpPr>
        <p:spPr bwMode="auto">
          <a:xfrm>
            <a:off x="684213" y="4933950"/>
            <a:ext cx="977900" cy="457200"/>
          </a:xfrm>
          <a:prstGeom prst="rect">
            <a:avLst/>
          </a:prstGeom>
          <a:solidFill>
            <a:srgbClr val="80008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lgn="ctr" eaLnBrk="1" hangingPunct="1">
              <a:spcBef>
                <a:spcPct val="0"/>
              </a:spcBef>
              <a:buFontTx/>
              <a:buNone/>
            </a:pPr>
            <a:r>
              <a:rPr lang="en-GB" altLang="en-US" sz="2400" b="1">
                <a:solidFill>
                  <a:schemeClr val="bg1"/>
                </a:solidFill>
                <a:latin typeface="Calibri" panose="020F0502020204030204" pitchFamily="34" charset="0"/>
                <a:ea typeface="MS PGothic" panose="020B0600070205080204" pitchFamily="34" charset="-128"/>
              </a:rPr>
              <a:t>Simon</a:t>
            </a:r>
          </a:p>
        </p:txBody>
      </p:sp>
      <p:sp>
        <p:nvSpPr>
          <p:cNvPr id="69639" name="Text Box 10">
            <a:extLst>
              <a:ext uri="{FF2B5EF4-FFF2-40B4-BE49-F238E27FC236}">
                <a16:creationId xmlns:a16="http://schemas.microsoft.com/office/drawing/2014/main" id="{10806C34-146F-4E90-B567-E7FCF0B76462}"/>
              </a:ext>
            </a:extLst>
          </p:cNvPr>
          <p:cNvSpPr txBox="1">
            <a:spLocks noChangeArrowheads="1"/>
          </p:cNvSpPr>
          <p:nvPr/>
        </p:nvSpPr>
        <p:spPr bwMode="auto">
          <a:xfrm>
            <a:off x="1979613" y="4941888"/>
            <a:ext cx="928687" cy="457200"/>
          </a:xfrm>
          <a:prstGeom prst="rect">
            <a:avLst/>
          </a:prstGeom>
          <a:solidFill>
            <a:srgbClr val="80008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lgn="ctr" eaLnBrk="1" hangingPunct="1">
              <a:spcBef>
                <a:spcPct val="0"/>
              </a:spcBef>
              <a:buFontTx/>
              <a:buNone/>
            </a:pPr>
            <a:r>
              <a:rPr lang="en-GB" altLang="en-US" sz="2400" b="1">
                <a:solidFill>
                  <a:schemeClr val="bg1"/>
                </a:solidFill>
                <a:latin typeface="Calibri" panose="020F0502020204030204" pitchFamily="34" charset="0"/>
                <a:ea typeface="MS PGothic" panose="020B0600070205080204" pitchFamily="34" charset="-128"/>
              </a:rPr>
              <a:t>Susan</a:t>
            </a:r>
          </a:p>
        </p:txBody>
      </p:sp>
      <p:sp>
        <p:nvSpPr>
          <p:cNvPr id="69640" name="Text Box 11">
            <a:extLst>
              <a:ext uri="{FF2B5EF4-FFF2-40B4-BE49-F238E27FC236}">
                <a16:creationId xmlns:a16="http://schemas.microsoft.com/office/drawing/2014/main" id="{FF2F6705-8BEF-4D63-9AC4-344AE84E6694}"/>
              </a:ext>
            </a:extLst>
          </p:cNvPr>
          <p:cNvSpPr txBox="1">
            <a:spLocks noChangeArrowheads="1"/>
          </p:cNvSpPr>
          <p:nvPr/>
        </p:nvSpPr>
        <p:spPr bwMode="auto">
          <a:xfrm>
            <a:off x="1403350" y="1773238"/>
            <a:ext cx="749300" cy="457200"/>
          </a:xfrm>
          <a:prstGeom prst="rect">
            <a:avLst/>
          </a:prstGeom>
          <a:solidFill>
            <a:srgbClr val="80008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algn="ctr" eaLnBrk="1" hangingPunct="1">
              <a:spcBef>
                <a:spcPct val="0"/>
              </a:spcBef>
              <a:buFontTx/>
              <a:buNone/>
            </a:pPr>
            <a:r>
              <a:rPr lang="en-GB" altLang="en-US" sz="2400" b="1">
                <a:solidFill>
                  <a:schemeClr val="bg1"/>
                </a:solidFill>
                <a:latin typeface="Calibri" panose="020F0502020204030204" pitchFamily="34" charset="0"/>
                <a:ea typeface="MS PGothic" panose="020B0600070205080204" pitchFamily="34" charset="-128"/>
              </a:rPr>
              <a:t>1 CV</a:t>
            </a:r>
          </a:p>
        </p:txBody>
      </p:sp>
      <p:sp>
        <p:nvSpPr>
          <p:cNvPr id="69641" name="Text Box 12">
            <a:extLst>
              <a:ext uri="{FF2B5EF4-FFF2-40B4-BE49-F238E27FC236}">
                <a16:creationId xmlns:a16="http://schemas.microsoft.com/office/drawing/2014/main" id="{4E581E5E-D7DC-4728-89ED-1126BFF11527}"/>
              </a:ext>
            </a:extLst>
          </p:cNvPr>
          <p:cNvSpPr txBox="1">
            <a:spLocks noChangeArrowheads="1"/>
          </p:cNvSpPr>
          <p:nvPr/>
        </p:nvSpPr>
        <p:spPr bwMode="auto">
          <a:xfrm>
            <a:off x="8208963" y="6643688"/>
            <a:ext cx="9350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v"/>
              <a:defRPr sz="3200">
                <a:solidFill>
                  <a:srgbClr val="000066"/>
                </a:solidFill>
                <a:latin typeface="Candara" panose="020E0502030303020204" pitchFamily="34" charset="0"/>
                <a:cs typeface="Arial" panose="020B0604020202020204" pitchFamily="34" charset="0"/>
              </a:defRPr>
            </a:lvl1pPr>
            <a:lvl2pPr marL="742950" indent="-285750">
              <a:spcBef>
                <a:spcPct val="20000"/>
              </a:spcBef>
              <a:buFont typeface="Wingdings" panose="05000000000000000000" pitchFamily="2" charset="2"/>
              <a:buChar char="w"/>
              <a:defRPr sz="2800">
                <a:solidFill>
                  <a:srgbClr val="000066"/>
                </a:solidFill>
                <a:latin typeface="Candara" panose="020E0502030303020204" pitchFamily="34" charset="0"/>
                <a:cs typeface="Arial" panose="020B0604020202020204" pitchFamily="34" charset="0"/>
              </a:defRPr>
            </a:lvl2pPr>
            <a:lvl3pPr marL="1143000" indent="-228600">
              <a:spcBef>
                <a:spcPct val="20000"/>
              </a:spcBef>
              <a:buFont typeface="Wingdings" panose="05000000000000000000" pitchFamily="2" charset="2"/>
              <a:buChar char="w"/>
              <a:defRPr sz="2400">
                <a:solidFill>
                  <a:srgbClr val="000066"/>
                </a:solidFill>
                <a:latin typeface="Candara" panose="020E0502030303020204" pitchFamily="34" charset="0"/>
                <a:cs typeface="Arial" panose="020B0604020202020204" pitchFamily="34" charset="0"/>
              </a:defRPr>
            </a:lvl3pPr>
            <a:lvl4pPr marL="1600200" indent="-228600">
              <a:spcBef>
                <a:spcPct val="20000"/>
              </a:spcBef>
              <a:buFont typeface="Wingdings" panose="05000000000000000000" pitchFamily="2" charset="2"/>
              <a:buChar char="s"/>
              <a:defRPr sz="2000">
                <a:solidFill>
                  <a:srgbClr val="000066"/>
                </a:solidFill>
                <a:latin typeface="Candara" panose="020E0502030303020204" pitchFamily="34" charset="0"/>
                <a:cs typeface="Arial" panose="020B0604020202020204" pitchFamily="34" charset="0"/>
              </a:defRPr>
            </a:lvl4pPr>
            <a:lvl5pPr marL="2057400" indent="-228600">
              <a:spcBef>
                <a:spcPct val="20000"/>
              </a:spcBef>
              <a:buChar char="»"/>
              <a:defRPr sz="2000">
                <a:solidFill>
                  <a:srgbClr val="000066"/>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Candara" panose="020E0502030303020204" pitchFamily="34" charset="0"/>
                <a:cs typeface="Arial" panose="020B0604020202020204" pitchFamily="34" charset="0"/>
              </a:defRPr>
            </a:lvl9pPr>
          </a:lstStyle>
          <a:p>
            <a:pPr eaLnBrk="1" hangingPunct="1">
              <a:spcBef>
                <a:spcPct val="0"/>
              </a:spcBef>
              <a:buFontTx/>
              <a:buNone/>
            </a:pPr>
            <a:r>
              <a:rPr lang="en-GB" altLang="en-US" sz="800">
                <a:solidFill>
                  <a:schemeClr val="tx1"/>
                </a:solidFill>
                <a:latin typeface="Arial" panose="020B0604020202020204" pitchFamily="34" charset="0"/>
                <a:ea typeface="MS PGothic" panose="020B0600070205080204" pitchFamily="34" charset="-128"/>
              </a:rPr>
              <a:t>©</a:t>
            </a:r>
            <a:r>
              <a:rPr lang="en-GB" altLang="en-US" sz="800">
                <a:solidFill>
                  <a:schemeClr val="tx1"/>
                </a:solidFill>
                <a:ea typeface="MS PGothic" panose="020B0600070205080204" pitchFamily="34" charset="-128"/>
              </a:rPr>
              <a:t> Tectre Ltd 2014</a:t>
            </a: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ndara"/>
        <a:ea typeface=""/>
        <a:cs typeface="Arial"/>
      </a:majorFont>
      <a:minorFont>
        <a:latin typeface="Candar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80008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45720" rIns="0" bIns="45720" numCol="1" anchor="ctr" anchorCtr="0" compatLnSpc="1">
        <a:prstTxWarp prst="textNoShape">
          <a:avLst/>
        </a:prstTxWarp>
        <a:spAutoFit/>
      </a:bodyPr>
      <a:lstStyle>
        <a:defPPr marL="342900" marR="0" indent="-34290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defRPr kumimoji="0" lang="en-GB" altLang="en-US" sz="2000" b="0" i="0" u="none" strike="noStrike" cap="none" normalizeH="0" baseline="0" smtClean="0">
            <a:ln>
              <a:noFill/>
            </a:ln>
            <a:solidFill>
              <a:srgbClr val="660066"/>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80008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45720" rIns="0" bIns="45720" numCol="1" anchor="ctr" anchorCtr="0" compatLnSpc="1">
        <a:prstTxWarp prst="textNoShape">
          <a:avLst/>
        </a:prstTxWarp>
        <a:spAutoFit/>
      </a:bodyPr>
      <a:lstStyle>
        <a:defPPr marL="342900" marR="0" indent="-34290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defRPr kumimoji="0" lang="en-GB" altLang="en-US" sz="2000" b="0" i="0" u="none" strike="noStrike" cap="none" normalizeH="0" baseline="0" smtClean="0">
            <a:ln>
              <a:noFill/>
            </a:ln>
            <a:solidFill>
              <a:srgbClr val="660066"/>
            </a:solidFill>
            <a:effectLst/>
            <a:latin typeface="Calibri" panose="020F0502020204030204" pitchFamily="34" charset="0"/>
            <a:cs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Tectre design templates - Feb 2015</Template>
  <TotalTime>42805</TotalTime>
  <Words>3372</Words>
  <Application>Microsoft Office PowerPoint</Application>
  <PresentationFormat>On-screen Show (4:3)</PresentationFormat>
  <Paragraphs>379</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Candara</vt:lpstr>
      <vt:lpstr>Wingdings</vt:lpstr>
      <vt:lpstr>Custom Design</vt:lpstr>
      <vt:lpstr>Addressing the gender imbalance  in the digital and computing sectors  Eliminating Barriers</vt:lpstr>
      <vt:lpstr>Does the  glass ceiling  still exist?</vt:lpstr>
      <vt:lpstr>PowerPoint Presentation</vt:lpstr>
      <vt:lpstr>PowerPoint Presentation</vt:lpstr>
      <vt:lpstr>Gross weekly pay (median) for permanent, full-time IT specialist employees</vt:lpstr>
      <vt:lpstr>Panels in the glass ceiling</vt:lpstr>
      <vt:lpstr>Unconscious Bias  </vt:lpstr>
      <vt:lpstr>Job Applications/Recruitment Practice – Hays: Research  </vt:lpstr>
      <vt:lpstr>Hays – Research</vt:lpstr>
      <vt:lpstr>Micro Inequities</vt:lpstr>
      <vt:lpstr>PowerPoint Presentation</vt:lpstr>
      <vt:lpstr>           Recruitment             Practice</vt:lpstr>
      <vt:lpstr>Characteristics of successful Company Fixes</vt:lpstr>
      <vt:lpstr>PowerPoint Presentation</vt:lpstr>
      <vt:lpstr>Breaking  Through</vt:lpstr>
    </vt:vector>
  </TitlesOfParts>
  <Company>St Georges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Inspiring Women to Reach Higher January 2015</dc:title>
  <dc:creator>Gillian</dc:creator>
  <cp:lastModifiedBy>Gillian</cp:lastModifiedBy>
  <cp:revision>85</cp:revision>
  <cp:lastPrinted>2019-03-12T16:50:07Z</cp:lastPrinted>
  <dcterms:created xsi:type="dcterms:W3CDTF">2016-01-28T09:41:12Z</dcterms:created>
  <dcterms:modified xsi:type="dcterms:W3CDTF">2019-03-13T08:19:04Z</dcterms:modified>
</cp:coreProperties>
</file>