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0" r:id="rId2"/>
    <p:sldId id="296" r:id="rId3"/>
    <p:sldId id="294" r:id="rId4"/>
    <p:sldId id="293" r:id="rId5"/>
    <p:sldId id="323" r:id="rId6"/>
    <p:sldId id="325" r:id="rId7"/>
    <p:sldId id="324" r:id="rId8"/>
    <p:sldId id="289" r:id="rId9"/>
    <p:sldId id="259" r:id="rId10"/>
    <p:sldId id="326" r:id="rId11"/>
    <p:sldId id="275" r:id="rId12"/>
    <p:sldId id="328" r:id="rId13"/>
    <p:sldId id="276" r:id="rId14"/>
    <p:sldId id="327" r:id="rId15"/>
    <p:sldId id="272" r:id="rId16"/>
    <p:sldId id="329" r:id="rId17"/>
    <p:sldId id="271"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C543"/>
    <a:srgbClr val="4472C4"/>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7" autoAdjust="0"/>
    <p:restoredTop sz="81250" autoAdjust="0"/>
  </p:normalViewPr>
  <p:slideViewPr>
    <p:cSldViewPr snapToGrid="0">
      <p:cViewPr varScale="1">
        <p:scale>
          <a:sx n="69" d="100"/>
          <a:sy n="69" d="100"/>
        </p:scale>
        <p:origin x="66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6" d="100"/>
          <a:sy n="76" d="100"/>
        </p:scale>
        <p:origin x="263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8869C-5524-491B-8274-B4B3F833F137}" type="doc">
      <dgm:prSet loTypeId="urn:microsoft.com/office/officeart/2005/8/layout/cycle1" loCatId="cycle" qsTypeId="urn:microsoft.com/office/officeart/2005/8/quickstyle/simple1" qsCatId="simple" csTypeId="urn:microsoft.com/office/officeart/2005/8/colors/accent3_1" csCatId="accent3" phldr="1"/>
      <dgm:spPr/>
      <dgm:t>
        <a:bodyPr/>
        <a:lstStyle/>
        <a:p>
          <a:endParaRPr lang="en-GB"/>
        </a:p>
      </dgm:t>
    </dgm:pt>
    <dgm:pt modelId="{5DD7F7B6-BE12-40D7-9552-C8213BB984B6}">
      <dgm:prSet phldrT="[Text]"/>
      <dgm:spPr/>
      <dgm:t>
        <a:bodyPr/>
        <a:lstStyle/>
        <a:p>
          <a:r>
            <a:rPr lang="en-GB" dirty="0"/>
            <a:t> </a:t>
          </a:r>
        </a:p>
      </dgm:t>
    </dgm:pt>
    <dgm:pt modelId="{0BDD2BB6-7F41-40BC-8E74-D84D0671CEAE}" type="parTrans" cxnId="{07129FAB-E33E-4C34-8737-03330CF99C11}">
      <dgm:prSet/>
      <dgm:spPr/>
      <dgm:t>
        <a:bodyPr/>
        <a:lstStyle/>
        <a:p>
          <a:endParaRPr lang="en-GB"/>
        </a:p>
      </dgm:t>
    </dgm:pt>
    <dgm:pt modelId="{3FB7BDA4-A68E-4CF9-A29F-BA6E317629E5}" type="sibTrans" cxnId="{07129FAB-E33E-4C34-8737-03330CF99C11}">
      <dgm:prSet/>
      <dgm:spPr/>
      <dgm:t>
        <a:bodyPr/>
        <a:lstStyle/>
        <a:p>
          <a:endParaRPr lang="en-GB"/>
        </a:p>
      </dgm:t>
    </dgm:pt>
    <dgm:pt modelId="{080866BE-11AD-48B0-B2DC-147A9E084F92}">
      <dgm:prSet phldrT="[Text]"/>
      <dgm:spPr/>
      <dgm:t>
        <a:bodyPr/>
        <a:lstStyle/>
        <a:p>
          <a:r>
            <a:rPr lang="en-GB" dirty="0"/>
            <a:t> </a:t>
          </a:r>
        </a:p>
      </dgm:t>
    </dgm:pt>
    <dgm:pt modelId="{913FD411-FCA1-4DF6-A259-624486174A9A}" type="parTrans" cxnId="{853BECE3-1C95-4AC6-BC2C-6779C305E8F4}">
      <dgm:prSet/>
      <dgm:spPr/>
      <dgm:t>
        <a:bodyPr/>
        <a:lstStyle/>
        <a:p>
          <a:endParaRPr lang="en-GB"/>
        </a:p>
      </dgm:t>
    </dgm:pt>
    <dgm:pt modelId="{53659A4E-A5A2-4AAC-931B-3E5485159060}" type="sibTrans" cxnId="{853BECE3-1C95-4AC6-BC2C-6779C305E8F4}">
      <dgm:prSet/>
      <dgm:spPr/>
      <dgm:t>
        <a:bodyPr/>
        <a:lstStyle/>
        <a:p>
          <a:endParaRPr lang="en-GB"/>
        </a:p>
      </dgm:t>
    </dgm:pt>
    <dgm:pt modelId="{48408CAC-BC5D-40C0-9264-1902B71828AE}">
      <dgm:prSet phldrT="[Text]"/>
      <dgm:spPr/>
      <dgm:t>
        <a:bodyPr/>
        <a:lstStyle/>
        <a:p>
          <a:r>
            <a:rPr lang="en-GB" dirty="0"/>
            <a:t> </a:t>
          </a:r>
        </a:p>
      </dgm:t>
    </dgm:pt>
    <dgm:pt modelId="{298575F2-98E3-41E6-B04B-319D2931FCE6}" type="parTrans" cxnId="{D8F336AC-4E6F-4E47-8644-8A21DFADEA5F}">
      <dgm:prSet/>
      <dgm:spPr/>
      <dgm:t>
        <a:bodyPr/>
        <a:lstStyle/>
        <a:p>
          <a:endParaRPr lang="en-GB"/>
        </a:p>
      </dgm:t>
    </dgm:pt>
    <dgm:pt modelId="{57555060-7360-4E2D-ABD8-4B1A5CE9D1E0}" type="sibTrans" cxnId="{D8F336AC-4E6F-4E47-8644-8A21DFADEA5F}">
      <dgm:prSet/>
      <dgm:spPr/>
      <dgm:t>
        <a:bodyPr/>
        <a:lstStyle/>
        <a:p>
          <a:endParaRPr lang="en-GB"/>
        </a:p>
      </dgm:t>
    </dgm:pt>
    <dgm:pt modelId="{1F8E56A7-BF16-4482-A813-30061F8D6644}">
      <dgm:prSet phldrT="[Text]"/>
      <dgm:spPr/>
      <dgm:t>
        <a:bodyPr/>
        <a:lstStyle/>
        <a:p>
          <a:r>
            <a:rPr lang="en-GB" dirty="0"/>
            <a:t> </a:t>
          </a:r>
        </a:p>
      </dgm:t>
    </dgm:pt>
    <dgm:pt modelId="{80288AAF-F8CB-4B28-BDCF-DFD8C76E465B}" type="sibTrans" cxnId="{68BAF6E5-3F52-4C77-B38D-9D740DABCA04}">
      <dgm:prSet/>
      <dgm:spPr/>
      <dgm:t>
        <a:bodyPr/>
        <a:lstStyle/>
        <a:p>
          <a:endParaRPr lang="en-GB"/>
        </a:p>
      </dgm:t>
    </dgm:pt>
    <dgm:pt modelId="{3ECEE759-883D-4723-9513-A7DAA3497806}" type="parTrans" cxnId="{68BAF6E5-3F52-4C77-B38D-9D740DABCA04}">
      <dgm:prSet/>
      <dgm:spPr/>
      <dgm:t>
        <a:bodyPr/>
        <a:lstStyle/>
        <a:p>
          <a:endParaRPr lang="en-GB"/>
        </a:p>
      </dgm:t>
    </dgm:pt>
    <dgm:pt modelId="{FE9A563C-3BC1-445E-B7FE-25283AC75299}" type="pres">
      <dgm:prSet presAssocID="{2B58869C-5524-491B-8274-B4B3F833F137}" presName="cycle" presStyleCnt="0">
        <dgm:presLayoutVars>
          <dgm:dir/>
          <dgm:resizeHandles val="exact"/>
        </dgm:presLayoutVars>
      </dgm:prSet>
      <dgm:spPr/>
    </dgm:pt>
    <dgm:pt modelId="{28647640-84A9-4A81-91C3-7F35332892B9}" type="pres">
      <dgm:prSet presAssocID="{5DD7F7B6-BE12-40D7-9552-C8213BB984B6}" presName="dummy" presStyleCnt="0"/>
      <dgm:spPr/>
    </dgm:pt>
    <dgm:pt modelId="{90212707-9EBF-40BC-8F21-660F852B089B}" type="pres">
      <dgm:prSet presAssocID="{5DD7F7B6-BE12-40D7-9552-C8213BB984B6}" presName="node" presStyleLbl="revTx" presStyleIdx="0" presStyleCnt="4">
        <dgm:presLayoutVars>
          <dgm:bulletEnabled val="1"/>
        </dgm:presLayoutVars>
      </dgm:prSet>
      <dgm:spPr/>
    </dgm:pt>
    <dgm:pt modelId="{A3149CC9-1FAD-4F3D-90AF-478A5CBDB2C3}" type="pres">
      <dgm:prSet presAssocID="{3FB7BDA4-A68E-4CF9-A29F-BA6E317629E5}" presName="sibTrans" presStyleLbl="node1" presStyleIdx="0" presStyleCnt="4"/>
      <dgm:spPr/>
    </dgm:pt>
    <dgm:pt modelId="{6640616A-B2F3-4446-BE6D-A1F39BF51638}" type="pres">
      <dgm:prSet presAssocID="{080866BE-11AD-48B0-B2DC-147A9E084F92}" presName="dummy" presStyleCnt="0"/>
      <dgm:spPr/>
    </dgm:pt>
    <dgm:pt modelId="{C12B4F09-F934-4C36-8280-750C4B0B56DA}" type="pres">
      <dgm:prSet presAssocID="{080866BE-11AD-48B0-B2DC-147A9E084F92}" presName="node" presStyleLbl="revTx" presStyleIdx="1" presStyleCnt="4">
        <dgm:presLayoutVars>
          <dgm:bulletEnabled val="1"/>
        </dgm:presLayoutVars>
      </dgm:prSet>
      <dgm:spPr/>
    </dgm:pt>
    <dgm:pt modelId="{DC297039-510F-4260-A801-8F9422005FE9}" type="pres">
      <dgm:prSet presAssocID="{53659A4E-A5A2-4AAC-931B-3E5485159060}" presName="sibTrans" presStyleLbl="node1" presStyleIdx="1" presStyleCnt="4"/>
      <dgm:spPr/>
    </dgm:pt>
    <dgm:pt modelId="{C015D8B1-2BBD-4780-B936-BD60C2189243}" type="pres">
      <dgm:prSet presAssocID="{48408CAC-BC5D-40C0-9264-1902B71828AE}" presName="dummy" presStyleCnt="0"/>
      <dgm:spPr/>
    </dgm:pt>
    <dgm:pt modelId="{4F0DA08E-5633-49DD-80BB-5910C968D42C}" type="pres">
      <dgm:prSet presAssocID="{48408CAC-BC5D-40C0-9264-1902B71828AE}" presName="node" presStyleLbl="revTx" presStyleIdx="2" presStyleCnt="4">
        <dgm:presLayoutVars>
          <dgm:bulletEnabled val="1"/>
        </dgm:presLayoutVars>
      </dgm:prSet>
      <dgm:spPr/>
    </dgm:pt>
    <dgm:pt modelId="{0E374F7D-C2B2-4F14-BBD9-E1CA29C666D1}" type="pres">
      <dgm:prSet presAssocID="{57555060-7360-4E2D-ABD8-4B1A5CE9D1E0}" presName="sibTrans" presStyleLbl="node1" presStyleIdx="2" presStyleCnt="4"/>
      <dgm:spPr/>
    </dgm:pt>
    <dgm:pt modelId="{8C175F8B-DB0D-4F12-A449-96044704A3AD}" type="pres">
      <dgm:prSet presAssocID="{1F8E56A7-BF16-4482-A813-30061F8D6644}" presName="dummy" presStyleCnt="0"/>
      <dgm:spPr/>
    </dgm:pt>
    <dgm:pt modelId="{73ADFA06-1FA1-4B02-991C-FE33FA0C5F62}" type="pres">
      <dgm:prSet presAssocID="{1F8E56A7-BF16-4482-A813-30061F8D6644}" presName="node" presStyleLbl="revTx" presStyleIdx="3" presStyleCnt="4">
        <dgm:presLayoutVars>
          <dgm:bulletEnabled val="1"/>
        </dgm:presLayoutVars>
      </dgm:prSet>
      <dgm:spPr/>
    </dgm:pt>
    <dgm:pt modelId="{FFD45B0A-A8C8-49BA-A975-951EB993FDF8}" type="pres">
      <dgm:prSet presAssocID="{80288AAF-F8CB-4B28-BDCF-DFD8C76E465B}" presName="sibTrans" presStyleLbl="node1" presStyleIdx="3" presStyleCnt="4"/>
      <dgm:spPr/>
    </dgm:pt>
  </dgm:ptLst>
  <dgm:cxnLst>
    <dgm:cxn modelId="{6A611106-ADFB-48F2-9587-4F1849F52BA5}" type="presOf" srcId="{080866BE-11AD-48B0-B2DC-147A9E084F92}" destId="{C12B4F09-F934-4C36-8280-750C4B0B56DA}" srcOrd="0" destOrd="0" presId="urn:microsoft.com/office/officeart/2005/8/layout/cycle1"/>
    <dgm:cxn modelId="{40519207-2A1A-4C70-8CFE-9DBA756F7BE2}" type="presOf" srcId="{57555060-7360-4E2D-ABD8-4B1A5CE9D1E0}" destId="{0E374F7D-C2B2-4F14-BBD9-E1CA29C666D1}" srcOrd="0" destOrd="0" presId="urn:microsoft.com/office/officeart/2005/8/layout/cycle1"/>
    <dgm:cxn modelId="{2FA32914-C52D-4D84-9FA5-FA04094BCB6D}" type="presOf" srcId="{53659A4E-A5A2-4AAC-931B-3E5485159060}" destId="{DC297039-510F-4260-A801-8F9422005FE9}" srcOrd="0" destOrd="0" presId="urn:microsoft.com/office/officeart/2005/8/layout/cycle1"/>
    <dgm:cxn modelId="{9D1C8041-8E18-4F34-AB47-1661088CAEC2}" type="presOf" srcId="{3FB7BDA4-A68E-4CF9-A29F-BA6E317629E5}" destId="{A3149CC9-1FAD-4F3D-90AF-478A5CBDB2C3}" srcOrd="0" destOrd="0" presId="urn:microsoft.com/office/officeart/2005/8/layout/cycle1"/>
    <dgm:cxn modelId="{ED852E64-DAED-412B-9373-BB7FA064ED6C}" type="presOf" srcId="{2B58869C-5524-491B-8274-B4B3F833F137}" destId="{FE9A563C-3BC1-445E-B7FE-25283AC75299}" srcOrd="0" destOrd="0" presId="urn:microsoft.com/office/officeart/2005/8/layout/cycle1"/>
    <dgm:cxn modelId="{366DED57-812F-4B48-A502-9E9D0EFAAF5C}" type="presOf" srcId="{80288AAF-F8CB-4B28-BDCF-DFD8C76E465B}" destId="{FFD45B0A-A8C8-49BA-A975-951EB993FDF8}" srcOrd="0" destOrd="0" presId="urn:microsoft.com/office/officeart/2005/8/layout/cycle1"/>
    <dgm:cxn modelId="{60CF4D92-26D8-465F-B818-E56802EC5DC2}" type="presOf" srcId="{1F8E56A7-BF16-4482-A813-30061F8D6644}" destId="{73ADFA06-1FA1-4B02-991C-FE33FA0C5F62}" srcOrd="0" destOrd="0" presId="urn:microsoft.com/office/officeart/2005/8/layout/cycle1"/>
    <dgm:cxn modelId="{07129FAB-E33E-4C34-8737-03330CF99C11}" srcId="{2B58869C-5524-491B-8274-B4B3F833F137}" destId="{5DD7F7B6-BE12-40D7-9552-C8213BB984B6}" srcOrd="0" destOrd="0" parTransId="{0BDD2BB6-7F41-40BC-8E74-D84D0671CEAE}" sibTransId="{3FB7BDA4-A68E-4CF9-A29F-BA6E317629E5}"/>
    <dgm:cxn modelId="{D8F336AC-4E6F-4E47-8644-8A21DFADEA5F}" srcId="{2B58869C-5524-491B-8274-B4B3F833F137}" destId="{48408CAC-BC5D-40C0-9264-1902B71828AE}" srcOrd="2" destOrd="0" parTransId="{298575F2-98E3-41E6-B04B-319D2931FCE6}" sibTransId="{57555060-7360-4E2D-ABD8-4B1A5CE9D1E0}"/>
    <dgm:cxn modelId="{4FD09FC6-85AA-4BAE-9755-B03FB881341B}" type="presOf" srcId="{48408CAC-BC5D-40C0-9264-1902B71828AE}" destId="{4F0DA08E-5633-49DD-80BB-5910C968D42C}" srcOrd="0" destOrd="0" presId="urn:microsoft.com/office/officeart/2005/8/layout/cycle1"/>
    <dgm:cxn modelId="{853BECE3-1C95-4AC6-BC2C-6779C305E8F4}" srcId="{2B58869C-5524-491B-8274-B4B3F833F137}" destId="{080866BE-11AD-48B0-B2DC-147A9E084F92}" srcOrd="1" destOrd="0" parTransId="{913FD411-FCA1-4DF6-A259-624486174A9A}" sibTransId="{53659A4E-A5A2-4AAC-931B-3E5485159060}"/>
    <dgm:cxn modelId="{68BAF6E5-3F52-4C77-B38D-9D740DABCA04}" srcId="{2B58869C-5524-491B-8274-B4B3F833F137}" destId="{1F8E56A7-BF16-4482-A813-30061F8D6644}" srcOrd="3" destOrd="0" parTransId="{3ECEE759-883D-4723-9513-A7DAA3497806}" sibTransId="{80288AAF-F8CB-4B28-BDCF-DFD8C76E465B}"/>
    <dgm:cxn modelId="{E3ABBFFA-99B0-4662-9AAD-59E0DA1E08AE}" type="presOf" srcId="{5DD7F7B6-BE12-40D7-9552-C8213BB984B6}" destId="{90212707-9EBF-40BC-8F21-660F852B089B}" srcOrd="0" destOrd="0" presId="urn:microsoft.com/office/officeart/2005/8/layout/cycle1"/>
    <dgm:cxn modelId="{586AD76A-8176-4612-8882-DD008A7C2200}" type="presParOf" srcId="{FE9A563C-3BC1-445E-B7FE-25283AC75299}" destId="{28647640-84A9-4A81-91C3-7F35332892B9}" srcOrd="0" destOrd="0" presId="urn:microsoft.com/office/officeart/2005/8/layout/cycle1"/>
    <dgm:cxn modelId="{3EBCB38D-CAE4-4873-8425-C7EAC7800357}" type="presParOf" srcId="{FE9A563C-3BC1-445E-B7FE-25283AC75299}" destId="{90212707-9EBF-40BC-8F21-660F852B089B}" srcOrd="1" destOrd="0" presId="urn:microsoft.com/office/officeart/2005/8/layout/cycle1"/>
    <dgm:cxn modelId="{373D488D-58DE-4C82-88FC-89102FB261B6}" type="presParOf" srcId="{FE9A563C-3BC1-445E-B7FE-25283AC75299}" destId="{A3149CC9-1FAD-4F3D-90AF-478A5CBDB2C3}" srcOrd="2" destOrd="0" presId="urn:microsoft.com/office/officeart/2005/8/layout/cycle1"/>
    <dgm:cxn modelId="{3EA75CAC-8693-4937-980C-D9AB2F15E3D0}" type="presParOf" srcId="{FE9A563C-3BC1-445E-B7FE-25283AC75299}" destId="{6640616A-B2F3-4446-BE6D-A1F39BF51638}" srcOrd="3" destOrd="0" presId="urn:microsoft.com/office/officeart/2005/8/layout/cycle1"/>
    <dgm:cxn modelId="{9D6CC57C-8BA5-4ECD-A390-B314A0BC6BE2}" type="presParOf" srcId="{FE9A563C-3BC1-445E-B7FE-25283AC75299}" destId="{C12B4F09-F934-4C36-8280-750C4B0B56DA}" srcOrd="4" destOrd="0" presId="urn:microsoft.com/office/officeart/2005/8/layout/cycle1"/>
    <dgm:cxn modelId="{468E5126-F719-47D5-BE1A-ACCFB02FC19E}" type="presParOf" srcId="{FE9A563C-3BC1-445E-B7FE-25283AC75299}" destId="{DC297039-510F-4260-A801-8F9422005FE9}" srcOrd="5" destOrd="0" presId="urn:microsoft.com/office/officeart/2005/8/layout/cycle1"/>
    <dgm:cxn modelId="{C16CC7BE-7A63-4D55-A379-354C6A9A506D}" type="presParOf" srcId="{FE9A563C-3BC1-445E-B7FE-25283AC75299}" destId="{C015D8B1-2BBD-4780-B936-BD60C2189243}" srcOrd="6" destOrd="0" presId="urn:microsoft.com/office/officeart/2005/8/layout/cycle1"/>
    <dgm:cxn modelId="{EB424E55-C864-492E-911F-A55CB3FE9E86}" type="presParOf" srcId="{FE9A563C-3BC1-445E-B7FE-25283AC75299}" destId="{4F0DA08E-5633-49DD-80BB-5910C968D42C}" srcOrd="7" destOrd="0" presId="urn:microsoft.com/office/officeart/2005/8/layout/cycle1"/>
    <dgm:cxn modelId="{95DDA541-203E-4830-AC9A-3368CFA8EA2E}" type="presParOf" srcId="{FE9A563C-3BC1-445E-B7FE-25283AC75299}" destId="{0E374F7D-C2B2-4F14-BBD9-E1CA29C666D1}" srcOrd="8" destOrd="0" presId="urn:microsoft.com/office/officeart/2005/8/layout/cycle1"/>
    <dgm:cxn modelId="{27DD1363-044D-4246-843D-2D483D6D01D4}" type="presParOf" srcId="{FE9A563C-3BC1-445E-B7FE-25283AC75299}" destId="{8C175F8B-DB0D-4F12-A449-96044704A3AD}" srcOrd="9" destOrd="0" presId="urn:microsoft.com/office/officeart/2005/8/layout/cycle1"/>
    <dgm:cxn modelId="{90F0C7BE-173A-4709-B09E-FEE2DDD3252C}" type="presParOf" srcId="{FE9A563C-3BC1-445E-B7FE-25283AC75299}" destId="{73ADFA06-1FA1-4B02-991C-FE33FA0C5F62}" srcOrd="10" destOrd="0" presId="urn:microsoft.com/office/officeart/2005/8/layout/cycle1"/>
    <dgm:cxn modelId="{E14DEADA-0FA2-462B-8602-2E3B1982C99B}" type="presParOf" srcId="{FE9A563C-3BC1-445E-B7FE-25283AC75299}" destId="{FFD45B0A-A8C8-49BA-A975-951EB993FDF8}"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12707-9EBF-40BC-8F21-660F852B089B}">
      <dsp:nvSpPr>
        <dsp:cNvPr id="0" name=""/>
        <dsp:cNvSpPr/>
      </dsp:nvSpPr>
      <dsp:spPr>
        <a:xfrm>
          <a:off x="3818367" y="102901"/>
          <a:ext cx="1646422" cy="1646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3818367" y="102901"/>
        <a:ext cx="1646422" cy="1646422"/>
      </dsp:txXfrm>
    </dsp:sp>
    <dsp:sp modelId="{A3149CC9-1FAD-4F3D-90AF-478A5CBDB2C3}">
      <dsp:nvSpPr>
        <dsp:cNvPr id="0" name=""/>
        <dsp:cNvSpPr/>
      </dsp:nvSpPr>
      <dsp:spPr>
        <a:xfrm>
          <a:off x="915339" y="-1341"/>
          <a:ext cx="4653694" cy="4653694"/>
        </a:xfrm>
        <a:prstGeom prst="circularArrow">
          <a:avLst>
            <a:gd name="adj1" fmla="val 6899"/>
            <a:gd name="adj2" fmla="val 465099"/>
            <a:gd name="adj3" fmla="val 550481"/>
            <a:gd name="adj4" fmla="val 20584420"/>
            <a:gd name="adj5" fmla="val 8049"/>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2B4F09-F934-4C36-8280-750C4B0B56DA}">
      <dsp:nvSpPr>
        <dsp:cNvPr id="0" name=""/>
        <dsp:cNvSpPr/>
      </dsp:nvSpPr>
      <dsp:spPr>
        <a:xfrm>
          <a:off x="3818367" y="2901686"/>
          <a:ext cx="1646422" cy="1646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3818367" y="2901686"/>
        <a:ext cx="1646422" cy="1646422"/>
      </dsp:txXfrm>
    </dsp:sp>
    <dsp:sp modelId="{DC297039-510F-4260-A801-8F9422005FE9}">
      <dsp:nvSpPr>
        <dsp:cNvPr id="0" name=""/>
        <dsp:cNvSpPr/>
      </dsp:nvSpPr>
      <dsp:spPr>
        <a:xfrm>
          <a:off x="915339" y="-1341"/>
          <a:ext cx="4653694" cy="4653694"/>
        </a:xfrm>
        <a:prstGeom prst="circularArrow">
          <a:avLst>
            <a:gd name="adj1" fmla="val 6899"/>
            <a:gd name="adj2" fmla="val 465099"/>
            <a:gd name="adj3" fmla="val 5950481"/>
            <a:gd name="adj4" fmla="val 4384420"/>
            <a:gd name="adj5" fmla="val 8049"/>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DA08E-5633-49DD-80BB-5910C968D42C}">
      <dsp:nvSpPr>
        <dsp:cNvPr id="0" name=""/>
        <dsp:cNvSpPr/>
      </dsp:nvSpPr>
      <dsp:spPr>
        <a:xfrm>
          <a:off x="1019582" y="2901686"/>
          <a:ext cx="1646422" cy="1646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1019582" y="2901686"/>
        <a:ext cx="1646422" cy="1646422"/>
      </dsp:txXfrm>
    </dsp:sp>
    <dsp:sp modelId="{0E374F7D-C2B2-4F14-BBD9-E1CA29C666D1}">
      <dsp:nvSpPr>
        <dsp:cNvPr id="0" name=""/>
        <dsp:cNvSpPr/>
      </dsp:nvSpPr>
      <dsp:spPr>
        <a:xfrm>
          <a:off x="915339" y="-1341"/>
          <a:ext cx="4653694" cy="4653694"/>
        </a:xfrm>
        <a:prstGeom prst="circularArrow">
          <a:avLst>
            <a:gd name="adj1" fmla="val 6899"/>
            <a:gd name="adj2" fmla="val 465099"/>
            <a:gd name="adj3" fmla="val 11350481"/>
            <a:gd name="adj4" fmla="val 9784420"/>
            <a:gd name="adj5" fmla="val 8049"/>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DFA06-1FA1-4B02-991C-FE33FA0C5F62}">
      <dsp:nvSpPr>
        <dsp:cNvPr id="0" name=""/>
        <dsp:cNvSpPr/>
      </dsp:nvSpPr>
      <dsp:spPr>
        <a:xfrm>
          <a:off x="1019582" y="102901"/>
          <a:ext cx="1646422" cy="1646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1019582" y="102901"/>
        <a:ext cx="1646422" cy="1646422"/>
      </dsp:txXfrm>
    </dsp:sp>
    <dsp:sp modelId="{FFD45B0A-A8C8-49BA-A975-951EB993FDF8}">
      <dsp:nvSpPr>
        <dsp:cNvPr id="0" name=""/>
        <dsp:cNvSpPr/>
      </dsp:nvSpPr>
      <dsp:spPr>
        <a:xfrm>
          <a:off x="915339" y="-1341"/>
          <a:ext cx="4653694" cy="4653694"/>
        </a:xfrm>
        <a:prstGeom prst="circularArrow">
          <a:avLst>
            <a:gd name="adj1" fmla="val 6899"/>
            <a:gd name="adj2" fmla="val 465099"/>
            <a:gd name="adj3" fmla="val 16750481"/>
            <a:gd name="adj4" fmla="val 15184420"/>
            <a:gd name="adj5" fmla="val 8049"/>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665770-BD11-49D8-B418-0617CCF2D557}" type="datetimeFigureOut">
              <a:rPr lang="en-GB" smtClean="0"/>
              <a:t>12/03/2019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3D9F8-D365-469D-9E2C-ED2BBC6B0472}" type="slidenum">
              <a:rPr lang="en-GB" smtClean="0"/>
              <a:t>‹#›</a:t>
            </a:fld>
            <a:endParaRPr lang="en-GB"/>
          </a:p>
        </p:txBody>
      </p:sp>
    </p:spTree>
    <p:extLst>
      <p:ext uri="{BB962C8B-B14F-4D97-AF65-F5344CB8AC3E}">
        <p14:creationId xmlns:p14="http://schemas.microsoft.com/office/powerpoint/2010/main" val="17170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Much has been said about how the tech sector has struggled to achieve inclusivity and gender diversity. But what contributions have women made to tech already? And why is it critical this continues and increases as tech becomes a foundation for our societies? Amali de Alwis, CEO of Code First: Girls explores.</a:t>
            </a:r>
          </a:p>
          <a:p>
            <a:endParaRPr lang="en-GB" dirty="0"/>
          </a:p>
          <a:p>
            <a:pPr marL="514350" indent="-514350">
              <a:buFont typeface="+mj-lt"/>
              <a:buAutoNum type="arabicPeriod"/>
            </a:pPr>
            <a:r>
              <a:rPr lang="en-GB" dirty="0"/>
              <a:t>Who are code first girls?</a:t>
            </a:r>
          </a:p>
          <a:p>
            <a:pPr marL="514350" indent="-514350">
              <a:buFont typeface="+mj-lt"/>
              <a:buAutoNum type="arabicPeriod"/>
            </a:pPr>
            <a:r>
              <a:rPr lang="en-GB" dirty="0"/>
              <a:t>What contributions have women made to tech already? </a:t>
            </a:r>
          </a:p>
          <a:p>
            <a:pPr marL="514350" indent="-514350">
              <a:buFont typeface="+mj-lt"/>
              <a:buAutoNum type="arabicPeriod"/>
            </a:pPr>
            <a:r>
              <a:rPr lang="en-GB" dirty="0"/>
              <a:t>And why is it critical this continues and increases as tech becomes a foundation for our societies</a:t>
            </a:r>
          </a:p>
          <a:p>
            <a:endParaRPr lang="en-GB" dirty="0"/>
          </a:p>
        </p:txBody>
      </p:sp>
      <p:sp>
        <p:nvSpPr>
          <p:cNvPr id="4" name="Slide Number Placeholder 3"/>
          <p:cNvSpPr>
            <a:spLocks noGrp="1"/>
          </p:cNvSpPr>
          <p:nvPr>
            <p:ph type="sldNum" sz="quarter" idx="10"/>
          </p:nvPr>
        </p:nvSpPr>
        <p:spPr/>
        <p:txBody>
          <a:bodyPr/>
          <a:lstStyle/>
          <a:p>
            <a:fld id="{564037C2-BDF5-47C7-972A-DCEEDE5BE6F2}" type="slidenum">
              <a:rPr lang="en-GB" smtClean="0"/>
              <a:t>1</a:t>
            </a:fld>
            <a:endParaRPr lang="en-GB"/>
          </a:p>
        </p:txBody>
      </p:sp>
    </p:spTree>
    <p:extLst>
      <p:ext uri="{BB962C8B-B14F-4D97-AF65-F5344CB8AC3E}">
        <p14:creationId xmlns:p14="http://schemas.microsoft.com/office/powerpoint/2010/main" val="168992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endParaRPr lang="en-GB" dirty="0"/>
          </a:p>
        </p:txBody>
      </p:sp>
    </p:spTree>
    <p:extLst>
      <p:ext uri="{BB962C8B-B14F-4D97-AF65-F5344CB8AC3E}">
        <p14:creationId xmlns:p14="http://schemas.microsoft.com/office/powerpoint/2010/main" val="104158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err="1"/>
              <a:t>Melike</a:t>
            </a:r>
            <a:r>
              <a:rPr lang="en-GB" dirty="0"/>
              <a:t> Belli</a:t>
            </a:r>
          </a:p>
          <a:p>
            <a:endParaRPr lang="en-GB" dirty="0"/>
          </a:p>
          <a:p>
            <a:r>
              <a:rPr lang="en-GB" dirty="0"/>
              <a:t>Business, Middle East Technical University, Turkey,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Masters, Banking and Finance, University of Nottingham</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CFG L39 2015</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Market Development Manager at </a:t>
            </a:r>
            <a:r>
              <a:rPr lang="en-GB" sz="1200" b="0" i="0" kern="1200" dirty="0" err="1">
                <a:solidFill>
                  <a:schemeClr val="tx1"/>
                </a:solidFill>
                <a:effectLst/>
                <a:latin typeface="+mn-lt"/>
                <a:ea typeface="+mn-ea"/>
                <a:cs typeface="+mn-cs"/>
              </a:rPr>
              <a:t>Cybertonica</a:t>
            </a:r>
            <a:r>
              <a:rPr lang="en-GB" sz="1200" b="0" i="0" kern="1200" dirty="0">
                <a:solidFill>
                  <a:schemeClr val="tx1"/>
                </a:solidFill>
                <a:effectLst/>
                <a:latin typeface="+mn-lt"/>
                <a:ea typeface="+mn-ea"/>
                <a:cs typeface="+mn-cs"/>
              </a:rPr>
              <a:t> Ltd. | Author of Banking and FinTech | Lecturer at FINTECH Circle Institute</a:t>
            </a:r>
          </a:p>
          <a:p>
            <a:endParaRPr lang="en-GB" dirty="0"/>
          </a:p>
          <a:p>
            <a:endParaRPr lang="en-GB" dirty="0"/>
          </a:p>
          <a:p>
            <a:pPr rtl="0" fontAlgn="base"/>
            <a:r>
              <a:rPr lang="en-GB" sz="1100" b="0" i="0" kern="1200" dirty="0">
                <a:solidFill>
                  <a:schemeClr val="tx1"/>
                </a:solidFill>
                <a:effectLst/>
                <a:latin typeface="+mn-lt"/>
                <a:ea typeface="+mn-ea"/>
                <a:cs typeface="+mn-cs"/>
              </a:rPr>
              <a:t>http://bkm.com.tr/wp-content/uploads/2016/02/Banking-and-FinTech.pdf</a:t>
            </a:r>
          </a:p>
          <a:p>
            <a:br>
              <a:rPr lang="en-GB" sz="1100" b="0" i="0" kern="1200" dirty="0">
                <a:solidFill>
                  <a:schemeClr val="tx1"/>
                </a:solidFill>
                <a:effectLst/>
                <a:latin typeface="+mn-lt"/>
                <a:ea typeface="+mn-ea"/>
                <a:cs typeface="+mn-cs"/>
              </a:rPr>
            </a:br>
            <a:endParaRPr lang="en-GB" dirty="0"/>
          </a:p>
        </p:txBody>
      </p:sp>
    </p:spTree>
    <p:extLst>
      <p:ext uri="{BB962C8B-B14F-4D97-AF65-F5344CB8AC3E}">
        <p14:creationId xmlns:p14="http://schemas.microsoft.com/office/powerpoint/2010/main" val="1320108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Clarice Hilton</a:t>
            </a:r>
          </a:p>
          <a:p>
            <a:endParaRPr lang="en-GB" dirty="0"/>
          </a:p>
          <a:p>
            <a:r>
              <a:rPr lang="en-GB" dirty="0"/>
              <a:t>Operations at food tech </a:t>
            </a:r>
            <a:r>
              <a:rPr lang="en-GB" dirty="0" err="1"/>
              <a:t>startup</a:t>
            </a:r>
            <a:endParaRPr lang="en-GB" dirty="0"/>
          </a:p>
          <a:p>
            <a:endParaRPr lang="en-GB" dirty="0"/>
          </a:p>
          <a:p>
            <a:r>
              <a:rPr lang="en-GB" dirty="0"/>
              <a:t>VR &amp; psychology researcher at UCL</a:t>
            </a:r>
          </a:p>
        </p:txBody>
      </p:sp>
    </p:spTree>
    <p:extLst>
      <p:ext uri="{BB962C8B-B14F-4D97-AF65-F5344CB8AC3E}">
        <p14:creationId xmlns:p14="http://schemas.microsoft.com/office/powerpoint/2010/main" val="103535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Dolly Eniola</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Journalism &amp; Politics, De Montfort University, CFG L39 2015</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Cybersecurity Account Executive, Grey London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GB" sz="1200" b="0" i="0" kern="1200" dirty="0">
                <a:solidFill>
                  <a:schemeClr val="tx1"/>
                </a:solidFill>
                <a:effectLst/>
                <a:latin typeface="+mn-lt"/>
                <a:ea typeface="+mn-ea"/>
                <a:cs typeface="+mn-cs"/>
              </a:rPr>
              <a:t>User Experience Researcher at Bud</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Tree>
    <p:extLst>
      <p:ext uri="{BB962C8B-B14F-4D97-AF65-F5344CB8AC3E}">
        <p14:creationId xmlns:p14="http://schemas.microsoft.com/office/powerpoint/2010/main" val="2042620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4c94848a00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4c94848a00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c94848a00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c94848a00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dirty="0"/>
              <a:t>The Tech Talent Charter (TTC) is a commitment by organisations to a set of undertakings that aim to deliver greater diversity in the tech workforce of the UK, one that better reflects the make-up of the population. </a:t>
            </a:r>
          </a:p>
          <a:p>
            <a:pPr lvl="0">
              <a:spcBef>
                <a:spcPts val="0"/>
              </a:spcBef>
              <a:buNone/>
            </a:pPr>
            <a:endParaRPr lang="en-GB" dirty="0"/>
          </a:p>
          <a:p>
            <a:pPr lvl="0">
              <a:spcBef>
                <a:spcPts val="0"/>
              </a:spcBef>
              <a:buNone/>
            </a:pPr>
            <a:r>
              <a:rPr lang="en-GB" dirty="0"/>
              <a:t>Signatories of the charter make a number of pledges in relation to their approach to recruitment and retention. Although it is very much an employer-led initiative, in March 2017 the TTC was supported in the government’s policy paper on the UK Digital Strategy, with DCMS and the Government more widely announcing their full commitment top tech talent charter at the start of the year.</a:t>
            </a:r>
            <a:endParaRPr dirty="0"/>
          </a:p>
        </p:txBody>
      </p:sp>
    </p:spTree>
    <p:extLst>
      <p:ext uri="{BB962C8B-B14F-4D97-AF65-F5344CB8AC3E}">
        <p14:creationId xmlns:p14="http://schemas.microsoft.com/office/powerpoint/2010/main" val="1802205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037C2-BDF5-47C7-972A-DCEEDE5BE6F2}" type="slidenum">
              <a:rPr lang="en-GB" smtClean="0"/>
              <a:t>18</a:t>
            </a:fld>
            <a:endParaRPr lang="en-GB"/>
          </a:p>
        </p:txBody>
      </p:sp>
    </p:spTree>
    <p:extLst>
      <p:ext uri="{BB962C8B-B14F-4D97-AF65-F5344CB8AC3E}">
        <p14:creationId xmlns:p14="http://schemas.microsoft.com/office/powerpoint/2010/main" val="426271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228600" indent="-228600">
              <a:buFont typeface="+mj-lt"/>
              <a:buAutoNum type="arabicPeriod"/>
            </a:pPr>
            <a:r>
              <a:rPr lang="en-GB" sz="1200" b="0" i="0" u="none" strike="noStrike" kern="1200" baseline="0" dirty="0">
                <a:solidFill>
                  <a:schemeClr val="tx1"/>
                </a:solidFill>
                <a:latin typeface="+mn-lt"/>
                <a:ea typeface="+mn-ea"/>
                <a:cs typeface="+mn-cs"/>
              </a:rPr>
              <a:t>In 2017 turnover of digital tech industries was £170 billion, up by 22% in five years.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baseline="0" dirty="0">
                <a:solidFill>
                  <a:schemeClr val="tx1"/>
                </a:solidFill>
                <a:latin typeface="+mn-lt"/>
                <a:ea typeface="+mn-ea"/>
                <a:cs typeface="+mn-cs"/>
              </a:rPr>
              <a:t>The digital economy is growing 50% faster than the wider economy.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baseline="0" dirty="0">
                <a:solidFill>
                  <a:schemeClr val="tx1"/>
                </a:solidFill>
                <a:latin typeface="+mn-lt"/>
                <a:ea typeface="+mn-ea"/>
                <a:cs typeface="+mn-cs"/>
              </a:rPr>
              <a:t>Digital tech businesses are dynamic - 17% are high growth, compared with just under 10% in the non-digital sector.</a:t>
            </a:r>
          </a:p>
          <a:p>
            <a:pPr marL="228600" indent="-228600">
              <a:buFont typeface="+mj-lt"/>
              <a:buAutoNum type="arabicPeriod"/>
            </a:pPr>
            <a:r>
              <a:rPr lang="en-GB" sz="1200" b="0" i="0" u="none" strike="noStrike" kern="1200" baseline="0" dirty="0">
                <a:solidFill>
                  <a:schemeClr val="tx1"/>
                </a:solidFill>
                <a:latin typeface="+mn-lt"/>
                <a:ea typeface="+mn-ea"/>
                <a:cs typeface="+mn-cs"/>
              </a:rPr>
              <a:t>The average digital salary in the UK is £50,663 - 44% higher than the average non-digital salary.</a:t>
            </a:r>
            <a:endParaRPr lang="en-GB" b="0" dirty="0"/>
          </a:p>
          <a:p>
            <a:endParaRPr lang="en-GB" sz="1200" b="1"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196428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GB" dirty="0"/>
          </a:p>
          <a:p>
            <a:pPr lvl="0" rtl="0">
              <a:spcBef>
                <a:spcPts val="0"/>
              </a:spcBef>
              <a:buNone/>
            </a:pPr>
            <a:r>
              <a:rPr lang="en-GB" sz="1200" b="0" i="0" u="none" strike="noStrike" kern="1200" baseline="0" dirty="0">
                <a:solidFill>
                  <a:schemeClr val="tx1"/>
                </a:solidFill>
                <a:latin typeface="+mn-lt"/>
                <a:ea typeface="+mn-ea"/>
                <a:cs typeface="+mn-cs"/>
              </a:rPr>
              <a:t>- The UK has 1.64 million digital tech jobs. The growth rate of digital jobs was more than double that of non-digital jobs between 2011 and 2015.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baseline="0" dirty="0">
                <a:solidFill>
                  <a:schemeClr val="tx1"/>
                </a:solidFill>
                <a:latin typeface="+mn-lt"/>
                <a:ea typeface="+mn-ea"/>
                <a:cs typeface="+mn-cs"/>
              </a:rPr>
              <a:t>More than 50% of digital tech businesses told them that talent supply is their number one growth challenge.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t>Over ⅓ of digital job adverts were for traditional industries, Burning Glass found over 1 million online adverts for digital jobs were placed in the first 9 months of 2015 alone. </a:t>
            </a:r>
            <a:endParaRPr lang="en-GB"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kern="1200" baseline="0" dirty="0">
                <a:solidFill>
                  <a:schemeClr val="tx1"/>
                </a:solidFill>
                <a:latin typeface="+mn-lt"/>
                <a:ea typeface="+mn-ea"/>
                <a:cs typeface="+mn-cs"/>
              </a:rPr>
              <a:t>Brexit - Thirteen percent of digital tech employees in the UK are from abroad, this rises to 31% in London and the South East.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baseline="0" dirty="0">
              <a:solidFill>
                <a:schemeClr val="tx1"/>
              </a:solidFill>
              <a:latin typeface="+mn-lt"/>
              <a:ea typeface="+mn-ea"/>
              <a:cs typeface="+mn-cs"/>
            </a:endParaRPr>
          </a:p>
          <a:p>
            <a:r>
              <a:rPr lang="en-GB" dirty="0"/>
              <a:t>To put that into perspective, in the UK in 2017, there was a total of 27,400 university students accepted onto a computer science course. </a:t>
            </a:r>
          </a:p>
          <a:p>
            <a:endParaRPr lang="en-GB" dirty="0"/>
          </a:p>
          <a:p>
            <a:r>
              <a:rPr lang="en-GB" dirty="0"/>
              <a:t>Of those, only 3,770 (13.7%) were women².</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i="0" u="none" strike="noStrike" kern="1200" baseline="0" dirty="0">
              <a:solidFill>
                <a:schemeClr val="tx1"/>
              </a:solidFill>
              <a:latin typeface="+mn-lt"/>
              <a:ea typeface="+mn-ea"/>
              <a:cs typeface="+mn-cs"/>
            </a:endParaRPr>
          </a:p>
          <a:p>
            <a:pPr lvl="0" rtl="0">
              <a:spcBef>
                <a:spcPts val="0"/>
              </a:spcBef>
              <a:buNone/>
            </a:pPr>
            <a:endParaRPr lang="en-GB" sz="1200" b="0" i="0" u="none" strike="noStrike" kern="1200" baseline="0" dirty="0">
              <a:solidFill>
                <a:schemeClr val="tx1"/>
              </a:solidFill>
              <a:latin typeface="+mn-lt"/>
              <a:ea typeface="+mn-ea"/>
              <a:cs typeface="+mn-cs"/>
            </a:endParaRPr>
          </a:p>
          <a:p>
            <a:pPr lvl="0" rtl="0">
              <a:spcBef>
                <a:spcPts val="0"/>
              </a:spcBef>
              <a:buNone/>
            </a:pPr>
            <a:endParaRPr lang="en-GB" sz="1200" b="0" i="0" u="none" strike="noStrike" kern="1200" baseline="0" dirty="0">
              <a:solidFill>
                <a:schemeClr val="tx1"/>
              </a:solidFill>
              <a:latin typeface="+mn-lt"/>
              <a:ea typeface="+mn-ea"/>
              <a:cs typeface="+mn-cs"/>
            </a:endParaRPr>
          </a:p>
          <a:p>
            <a:pPr marL="228600" indent="-228600">
              <a:buFont typeface="+mj-lt"/>
              <a:buAutoNum type="arabicPeriod"/>
            </a:pPr>
            <a:endParaRPr lang="en-GB"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528911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endParaRPr lang="en-GB" dirty="0"/>
          </a:p>
        </p:txBody>
      </p:sp>
    </p:spTree>
    <p:extLst>
      <p:ext uri="{BB962C8B-B14F-4D97-AF65-F5344CB8AC3E}">
        <p14:creationId xmlns:p14="http://schemas.microsoft.com/office/powerpoint/2010/main" val="262528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GB" sz="1200" b="0" i="0" u="none" strike="noStrike" kern="1200" dirty="0">
                <a:solidFill>
                  <a:schemeClr val="tx1"/>
                </a:solidFill>
                <a:effectLst/>
                <a:latin typeface="+mn-lt"/>
                <a:ea typeface="+mn-ea"/>
                <a:cs typeface="+mn-cs"/>
              </a:rPr>
              <a:t>For the analysis in this guide, we are focusing on degree apprenticeships (levels 6 and 7); however, these are a small proportion of all apprenticeships, making up 0.4 per cent of apprenticeship entrants in 2016-17.</a:t>
            </a:r>
            <a:r>
              <a:rPr lang="en-GB" dirty="0"/>
              <a:t>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Digital and Technology Solutions Professional</a:t>
            </a:r>
            <a:r>
              <a:rPr lang="en-GB" dirty="0"/>
              <a:t> - </a:t>
            </a:r>
            <a:r>
              <a:rPr lang="en-GB" sz="1200" b="0" i="0" u="none" strike="noStrike" kern="1200" dirty="0">
                <a:solidFill>
                  <a:schemeClr val="tx1"/>
                </a:solidFill>
                <a:effectLst/>
                <a:latin typeface="+mn-lt"/>
                <a:ea typeface="+mn-ea"/>
                <a:cs typeface="+mn-cs"/>
              </a:rPr>
              <a:t>515</a:t>
            </a:r>
            <a:r>
              <a:rPr lang="en-GB" dirty="0"/>
              <a:t> from a total of 1745 (3</a:t>
            </a:r>
            <a:r>
              <a:rPr lang="en-GB" sz="1200" b="0" i="0" u="none" strike="noStrike" kern="1200" dirty="0">
                <a:solidFill>
                  <a:schemeClr val="tx1"/>
                </a:solidFill>
                <a:effectLst/>
                <a:latin typeface="+mn-lt"/>
                <a:ea typeface="+mn-ea"/>
                <a:cs typeface="+mn-cs"/>
              </a:rPr>
              <a:t>0%). Only a third of all degree apprenticeships are women, with an even smaller number in the tech apprenticeships</a:t>
            </a:r>
            <a:endParaRPr lang="en-GB" dirty="0"/>
          </a:p>
        </p:txBody>
      </p:sp>
    </p:spTree>
    <p:extLst>
      <p:ext uri="{BB962C8B-B14F-4D97-AF65-F5344CB8AC3E}">
        <p14:creationId xmlns:p14="http://schemas.microsoft.com/office/powerpoint/2010/main" val="125099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2393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endParaRPr lang="en-GB" dirty="0"/>
          </a:p>
        </p:txBody>
      </p:sp>
    </p:spTree>
    <p:extLst>
      <p:ext uri="{BB962C8B-B14F-4D97-AF65-F5344CB8AC3E}">
        <p14:creationId xmlns:p14="http://schemas.microsoft.com/office/powerpoint/2010/main" val="4190947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dirty="0">
              <a:latin typeface="Trebuchet MS" panose="020B0603020202020204" pitchFamily="34" charset="0"/>
            </a:endParaRPr>
          </a:p>
        </p:txBody>
      </p:sp>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51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c94848a00_1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c94848a00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F7E9-E4CE-43CC-BE9A-0B600980C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8D718C-8E76-445D-9474-ABE5CDDF3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49C79E-69C2-4E90-B18B-F44AC4403C77}"/>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5" name="Footer Placeholder 4">
            <a:extLst>
              <a:ext uri="{FF2B5EF4-FFF2-40B4-BE49-F238E27FC236}">
                <a16:creationId xmlns:a16="http://schemas.microsoft.com/office/drawing/2014/main" id="{E940DBD2-344B-4719-8ADF-31B2AB06EB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A20E66-9611-4F79-82E1-B4990B467F0D}"/>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3545706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BF03-93E5-4221-9CA9-CC77DA048E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70C49C-8E40-48D9-8D9A-A963F5D25B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002940-86D1-4DCF-812A-F7D2855D7BE6}"/>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5" name="Footer Placeholder 4">
            <a:extLst>
              <a:ext uri="{FF2B5EF4-FFF2-40B4-BE49-F238E27FC236}">
                <a16:creationId xmlns:a16="http://schemas.microsoft.com/office/drawing/2014/main" id="{8D4DB7E0-A4E0-40E3-AA66-EC5709775E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EC5E64-BF14-4B4C-BB15-2228FC3318E2}"/>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169373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7C2AFC-9B05-4FA0-9B11-62FEB90BC3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DADD54-7855-4698-8336-1A68229AEF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67D2B-12DC-42B4-9620-971BE02E01F4}"/>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5" name="Footer Placeholder 4">
            <a:extLst>
              <a:ext uri="{FF2B5EF4-FFF2-40B4-BE49-F238E27FC236}">
                <a16:creationId xmlns:a16="http://schemas.microsoft.com/office/drawing/2014/main" id="{79901466-6F65-4ADF-B2A0-F09521C638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B99F36-3143-4BF2-AAE9-42C41698A603}"/>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987205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Top">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892968" y="312539"/>
            <a:ext cx="10406000" cy="1518000"/>
          </a:xfrm>
          <a:prstGeom prst="rect">
            <a:avLst/>
          </a:prstGeom>
          <a:noFill/>
          <a:ln>
            <a:noFill/>
          </a:ln>
        </p:spPr>
        <p:txBody>
          <a:bodyPr lIns="64275" tIns="64275" rIns="64275" bIns="64275" anchor="ctr" anchorCtr="0"/>
          <a:lstStyle>
            <a:lvl1pPr marL="0" marR="0" lvl="0" indent="0" algn="ctr" rtl="0">
              <a:lnSpc>
                <a:spcPct val="100000"/>
              </a:lnSpc>
              <a:spcBef>
                <a:spcPts val="0"/>
              </a:spcBef>
              <a:spcAft>
                <a:spcPts val="0"/>
              </a:spcAft>
              <a:buClr>
                <a:srgbClr val="000000"/>
              </a:buClr>
              <a:buNone/>
              <a:defRPr b="0" i="0" u="none" strike="noStrike" cap="none">
                <a:solidFill>
                  <a:srgbClr val="000000"/>
                </a:solidFill>
              </a:defRPr>
            </a:lvl1pPr>
            <a:lvl2pPr marL="0" marR="0" lvl="1" indent="123825"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2pPr>
            <a:lvl3pPr marL="0" marR="0" lvl="2" indent="238125"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3pPr>
            <a:lvl4pPr marL="0" marR="0" lvl="3" indent="361950"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4pPr>
            <a:lvl5pPr marL="0" marR="0" lvl="4" indent="485775"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5pPr>
            <a:lvl6pPr marL="0" marR="0" lvl="5" indent="600075"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6pPr>
            <a:lvl7pPr marL="0" marR="0" lvl="6" indent="723900"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7pPr>
            <a:lvl8pPr marL="0" marR="0" lvl="7" indent="847725"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8pPr>
            <a:lvl9pPr marL="0" marR="0" lvl="8" indent="962025"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28" name="Shape 128"/>
          <p:cNvSpPr txBox="1">
            <a:spLocks noGrp="1"/>
          </p:cNvSpPr>
          <p:nvPr>
            <p:ph type="sldNum" idx="12"/>
          </p:nvPr>
        </p:nvSpPr>
        <p:spPr>
          <a:xfrm>
            <a:off x="5917311" y="6505277"/>
            <a:ext cx="345200" cy="267900"/>
          </a:xfrm>
          <a:prstGeom prst="rect">
            <a:avLst/>
          </a:prstGeom>
          <a:noFill/>
          <a:ln>
            <a:noFill/>
          </a:ln>
        </p:spPr>
        <p:txBody>
          <a:bodyPr lIns="35725" tIns="35725" rIns="35725" bIns="35725" anchor="t" anchorCtr="0">
            <a:noAutofit/>
          </a:bodyPr>
          <a:lstStyle/>
          <a:p>
            <a:pPr algn="ctr">
              <a:buClr>
                <a:srgbClr val="000000"/>
              </a:buClr>
              <a:buSzPct val="25000"/>
            </a:pPr>
            <a:fld id="{00000000-1234-1234-1234-123412341234}" type="slidenum">
              <a:rPr lang="en-GB" sz="975" smtClean="0">
                <a:solidFill>
                  <a:srgbClr val="000000"/>
                </a:solidFill>
                <a:latin typeface="Helvetica Neue"/>
                <a:ea typeface="Helvetica Neue"/>
                <a:cs typeface="Helvetica Neue"/>
                <a:sym typeface="Helvetica Neue"/>
              </a:rPr>
              <a:pPr algn="ctr">
                <a:buClr>
                  <a:srgbClr val="000000"/>
                </a:buClr>
                <a:buSzPct val="25000"/>
              </a:pPr>
              <a:t>‹#›</a:t>
            </a:fld>
            <a:endParaRPr lang="en-GB" sz="975">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58341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9CFA-FF0E-4970-8BC2-65402C5759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3F2E77-1F62-46CA-9D83-1C54E740E3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255573-91DB-4C6C-B8C0-C1F9B5B75B03}"/>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5" name="Footer Placeholder 4">
            <a:extLst>
              <a:ext uri="{FF2B5EF4-FFF2-40B4-BE49-F238E27FC236}">
                <a16:creationId xmlns:a16="http://schemas.microsoft.com/office/drawing/2014/main" id="{D2AE336D-7C2A-4C9A-AC66-9449A33E6D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5D869A-071B-4D8D-95EE-6A8B1EF73241}"/>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3648840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9F6CA-EA68-4A80-B6B9-F7A19CCB83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56DAED-5534-4247-8C5B-276DC50B1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887ECE-F547-418A-B5E6-DEABDD1430E0}"/>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5" name="Footer Placeholder 4">
            <a:extLst>
              <a:ext uri="{FF2B5EF4-FFF2-40B4-BE49-F238E27FC236}">
                <a16:creationId xmlns:a16="http://schemas.microsoft.com/office/drawing/2014/main" id="{A77CFFC6-A6E8-423B-9B1F-F88B60B6A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4A6B54-2A35-4911-A5FC-51ED043F58E9}"/>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77952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499E-6549-473D-89F2-458EA8E429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C77125-D510-481C-B3DC-FD5147D2DD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DEEE08-70D2-4CE6-947D-E95CFDCD1A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F3D68D-6017-476B-9236-BD20F14191FC}"/>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6" name="Footer Placeholder 5">
            <a:extLst>
              <a:ext uri="{FF2B5EF4-FFF2-40B4-BE49-F238E27FC236}">
                <a16:creationId xmlns:a16="http://schemas.microsoft.com/office/drawing/2014/main" id="{93FCDF3B-B116-412C-8CF6-890A6A0889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5EA4FA-82BC-4798-8094-F1F303241B68}"/>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196341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5BB1-BCE1-4AE6-9626-8E2A736F8F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903AFB-6B09-4F70-AC82-03194FE6F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B64B9E-F180-4A35-82B5-8AAD185C181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120818-81BF-4775-81DC-6310B7ADC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EC596B-243B-4628-AB36-5B94A173E5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B94975-7580-4D3D-B652-7A91E9903001}"/>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8" name="Footer Placeholder 7">
            <a:extLst>
              <a:ext uri="{FF2B5EF4-FFF2-40B4-BE49-F238E27FC236}">
                <a16:creationId xmlns:a16="http://schemas.microsoft.com/office/drawing/2014/main" id="{8901740C-EAEE-469B-9F9B-E0A82D477A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96EDE9-9FA3-4CC4-B62E-5E906F06DD83}"/>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259628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0D1C-3B78-458F-822B-B94491E70B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AC08B9-E6E8-4FB5-8755-563A91BAC1E6}"/>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4" name="Footer Placeholder 3">
            <a:extLst>
              <a:ext uri="{FF2B5EF4-FFF2-40B4-BE49-F238E27FC236}">
                <a16:creationId xmlns:a16="http://schemas.microsoft.com/office/drawing/2014/main" id="{79D6DF8C-02E0-448C-AF31-487E941A47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334071-84ED-4A69-AACB-CA3B33D54CC2}"/>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367176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78032E-148B-49E2-848C-DE5A2D3F3F6E}"/>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3" name="Footer Placeholder 2">
            <a:extLst>
              <a:ext uri="{FF2B5EF4-FFF2-40B4-BE49-F238E27FC236}">
                <a16:creationId xmlns:a16="http://schemas.microsoft.com/office/drawing/2014/main" id="{3C9EF164-552A-4EF2-A1A9-1F2CE16409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AE76A5-86E6-498A-B78E-05A065656EA5}"/>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552467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0DEE6-B760-4CBB-8C7A-C6249B5BFF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4FF447-5474-4676-B76C-0DE76750D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734291-38AD-43C2-8879-B5159AE58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9FB927-280C-4B4E-A07A-794DA7F86A2D}"/>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6" name="Footer Placeholder 5">
            <a:extLst>
              <a:ext uri="{FF2B5EF4-FFF2-40B4-BE49-F238E27FC236}">
                <a16:creationId xmlns:a16="http://schemas.microsoft.com/office/drawing/2014/main" id="{4D733202-4A7E-45E9-88E8-20D7F90C09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593F4C-F3A3-46D4-800C-625E2F5BCDCE}"/>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1093680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B18B-9313-44BE-AC72-769163BD8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DCF3390-9D29-4C8B-A116-33F134B85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CD325C-F143-4C11-9D50-801F2DD72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9EA2C0-0F07-432D-B3ED-D1F4BC88531A}"/>
              </a:ext>
            </a:extLst>
          </p:cNvPr>
          <p:cNvSpPr>
            <a:spLocks noGrp="1"/>
          </p:cNvSpPr>
          <p:nvPr>
            <p:ph type="dt" sz="half" idx="10"/>
          </p:nvPr>
        </p:nvSpPr>
        <p:spPr/>
        <p:txBody>
          <a:bodyPr/>
          <a:lstStyle/>
          <a:p>
            <a:fld id="{40AA6B54-182D-45C9-9082-9DD0DEC7697C}" type="datetimeFigureOut">
              <a:rPr lang="en-GB" smtClean="0"/>
              <a:t>12/03/2019</a:t>
            </a:fld>
            <a:endParaRPr lang="en-GB"/>
          </a:p>
        </p:txBody>
      </p:sp>
      <p:sp>
        <p:nvSpPr>
          <p:cNvPr id="6" name="Footer Placeholder 5">
            <a:extLst>
              <a:ext uri="{FF2B5EF4-FFF2-40B4-BE49-F238E27FC236}">
                <a16:creationId xmlns:a16="http://schemas.microsoft.com/office/drawing/2014/main" id="{ED525B2F-2F01-4A9F-92CE-0FE0479CD2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376CD3-2007-4860-B5B5-9E86B7BB6726}"/>
              </a:ext>
            </a:extLst>
          </p:cNvPr>
          <p:cNvSpPr>
            <a:spLocks noGrp="1"/>
          </p:cNvSpPr>
          <p:nvPr>
            <p:ph type="sldNum" sz="quarter" idx="12"/>
          </p:nvPr>
        </p:nvSpPr>
        <p:spPr/>
        <p:txBody>
          <a:bodyPr/>
          <a:lstStyle/>
          <a:p>
            <a:fld id="{18EB16B5-B8E8-447C-87FF-F222008214CD}" type="slidenum">
              <a:rPr lang="en-GB" smtClean="0"/>
              <a:t>‹#›</a:t>
            </a:fld>
            <a:endParaRPr lang="en-GB"/>
          </a:p>
        </p:txBody>
      </p:sp>
    </p:spTree>
    <p:extLst>
      <p:ext uri="{BB962C8B-B14F-4D97-AF65-F5344CB8AC3E}">
        <p14:creationId xmlns:p14="http://schemas.microsoft.com/office/powerpoint/2010/main" val="2130990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0A0474-18A6-4A5E-8F91-33A7183D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3A33AC-D023-45AC-8758-E9A4F71F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F9BEEF-C9C6-4F09-A9A9-7B6A804B62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A6B54-182D-45C9-9082-9DD0DEC7697C}" type="datetimeFigureOut">
              <a:rPr lang="en-GB" smtClean="0"/>
              <a:t>12/03/2019</a:t>
            </a:fld>
            <a:endParaRPr lang="en-GB"/>
          </a:p>
        </p:txBody>
      </p:sp>
      <p:sp>
        <p:nvSpPr>
          <p:cNvPr id="5" name="Footer Placeholder 4">
            <a:extLst>
              <a:ext uri="{FF2B5EF4-FFF2-40B4-BE49-F238E27FC236}">
                <a16:creationId xmlns:a16="http://schemas.microsoft.com/office/drawing/2014/main" id="{F2A4E0D4-A988-40AE-B370-2CE36AFD9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88A3D4-80A4-44C6-B318-5632B0B53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B16B5-B8E8-447C-87FF-F222008214CD}" type="slidenum">
              <a:rPr lang="en-GB" smtClean="0"/>
              <a:t>‹#›</a:t>
            </a:fld>
            <a:endParaRPr lang="en-GB"/>
          </a:p>
        </p:txBody>
      </p:sp>
    </p:spTree>
    <p:extLst>
      <p:ext uri="{BB962C8B-B14F-4D97-AF65-F5344CB8AC3E}">
        <p14:creationId xmlns:p14="http://schemas.microsoft.com/office/powerpoint/2010/main" val="1639162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jp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26.png"/><Relationship Id="rId20"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jpg"/><Relationship Id="rId10" Type="http://schemas.openxmlformats.org/officeDocument/2006/relationships/image" Target="../media/image20.png"/><Relationship Id="rId19" Type="http://schemas.openxmlformats.org/officeDocument/2006/relationships/image" Target="../media/image29.jp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4"/>
          <a:stretch/>
        </p:blipFill>
        <p:spPr>
          <a:xfrm>
            <a:off x="6391175" y="706128"/>
            <a:ext cx="5019294" cy="34957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96612" y="2966722"/>
            <a:ext cx="4248122" cy="924556"/>
          </a:xfrm>
          <a:prstGeom prst="rect">
            <a:avLst/>
          </a:prstGeom>
        </p:spPr>
      </p:pic>
      <p:sp>
        <p:nvSpPr>
          <p:cNvPr id="2" name="Rectangle 1">
            <a:extLst>
              <a:ext uri="{FF2B5EF4-FFF2-40B4-BE49-F238E27FC236}">
                <a16:creationId xmlns:a16="http://schemas.microsoft.com/office/drawing/2014/main" id="{6CCDEA57-564E-4D1D-8A5C-8625A0CAA8D0}"/>
              </a:ext>
            </a:extLst>
          </p:cNvPr>
          <p:cNvSpPr/>
          <p:nvPr/>
        </p:nvSpPr>
        <p:spPr>
          <a:xfrm>
            <a:off x="3074896" y="6139935"/>
            <a:ext cx="7808259" cy="369332"/>
          </a:xfrm>
          <a:prstGeom prst="rect">
            <a:avLst/>
          </a:prstGeom>
        </p:spPr>
        <p:txBody>
          <a:bodyPr wrap="square">
            <a:spAutoFit/>
          </a:bodyPr>
          <a:lstStyle/>
          <a:p>
            <a:r>
              <a:rPr lang="en-GB" i="1" dirty="0">
                <a:latin typeface="Calibri" panose="020F0502020204030204" pitchFamily="34" charset="0"/>
              </a:rPr>
              <a:t>www.CodeFirstGirls.org.uk	                    @CodeFirstGirls		 @amali_d  </a:t>
            </a:r>
          </a:p>
        </p:txBody>
      </p:sp>
      <p:sp>
        <p:nvSpPr>
          <p:cNvPr id="6" name="Title 1">
            <a:extLst>
              <a:ext uri="{FF2B5EF4-FFF2-40B4-BE49-F238E27FC236}">
                <a16:creationId xmlns:a16="http://schemas.microsoft.com/office/drawing/2014/main" id="{607A49C5-D044-4D56-8A19-E3091E6B5F96}"/>
              </a:ext>
            </a:extLst>
          </p:cNvPr>
          <p:cNvSpPr txBox="1">
            <a:spLocks/>
          </p:cNvSpPr>
          <p:nvPr/>
        </p:nvSpPr>
        <p:spPr>
          <a:xfrm>
            <a:off x="2493545" y="4648997"/>
            <a:ext cx="8825764" cy="133122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dirty="0"/>
              <a:t>The Code First: Girls take: </a:t>
            </a:r>
            <a:br>
              <a:rPr lang="en-GB" dirty="0"/>
            </a:br>
            <a:r>
              <a:rPr lang="en-GB" dirty="0"/>
              <a:t>Building tech skills foundations</a:t>
            </a:r>
          </a:p>
        </p:txBody>
      </p:sp>
    </p:spTree>
    <p:extLst>
      <p:ext uri="{BB962C8B-B14F-4D97-AF65-F5344CB8AC3E}">
        <p14:creationId xmlns:p14="http://schemas.microsoft.com/office/powerpoint/2010/main" val="1723451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A39D9B3-DFCB-4031-BA06-D3A9AB4FEDDE}"/>
              </a:ext>
            </a:extLst>
          </p:cNvPr>
          <p:cNvGraphicFramePr>
            <a:graphicFrameLocks noGrp="1"/>
          </p:cNvGraphicFramePr>
          <p:nvPr>
            <p:extLst>
              <p:ext uri="{D42A27DB-BD31-4B8C-83A1-F6EECF244321}">
                <p14:modId xmlns:p14="http://schemas.microsoft.com/office/powerpoint/2010/main" val="3038039934"/>
              </p:ext>
            </p:extLst>
          </p:nvPr>
        </p:nvGraphicFramePr>
        <p:xfrm>
          <a:off x="1280160" y="1521940"/>
          <a:ext cx="9981399" cy="5250033"/>
        </p:xfrm>
        <a:graphic>
          <a:graphicData uri="http://schemas.openxmlformats.org/drawingml/2006/table">
            <a:tbl>
              <a:tblPr firstRow="1" bandRow="1">
                <a:tableStyleId>{5C22544A-7EE6-4342-B048-85BDC9FD1C3A}</a:tableStyleId>
              </a:tblPr>
              <a:tblGrid>
                <a:gridCol w="3327133">
                  <a:extLst>
                    <a:ext uri="{9D8B030D-6E8A-4147-A177-3AD203B41FA5}">
                      <a16:colId xmlns:a16="http://schemas.microsoft.com/office/drawing/2014/main" val="1295305698"/>
                    </a:ext>
                  </a:extLst>
                </a:gridCol>
                <a:gridCol w="3327133">
                  <a:extLst>
                    <a:ext uri="{9D8B030D-6E8A-4147-A177-3AD203B41FA5}">
                      <a16:colId xmlns:a16="http://schemas.microsoft.com/office/drawing/2014/main" val="3166839988"/>
                    </a:ext>
                  </a:extLst>
                </a:gridCol>
                <a:gridCol w="3327133">
                  <a:extLst>
                    <a:ext uri="{9D8B030D-6E8A-4147-A177-3AD203B41FA5}">
                      <a16:colId xmlns:a16="http://schemas.microsoft.com/office/drawing/2014/main" val="1953350590"/>
                    </a:ext>
                  </a:extLst>
                </a:gridCol>
              </a:tblGrid>
              <a:tr h="2728371">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944838"/>
                  </a:ext>
                </a:extLst>
              </a:tr>
              <a:tr h="2521662">
                <a:tc>
                  <a:txBody>
                    <a:bodyPr/>
                    <a:lstStyle/>
                    <a:p>
                      <a:pPr algn="ctr"/>
                      <a:r>
                        <a:rPr lang="en-GB" dirty="0"/>
                        <a:t>Universities</a:t>
                      </a:r>
                    </a:p>
                    <a:p>
                      <a:pPr algn="ctr"/>
                      <a:endParaRPr lang="en-GB" dirty="0"/>
                    </a:p>
                    <a:p>
                      <a:pPr marL="342900" indent="-342900">
                        <a:buFont typeface="+mj-lt"/>
                        <a:buAutoNum type="arabicPeriod"/>
                      </a:pPr>
                      <a:r>
                        <a:rPr lang="en-GB" dirty="0"/>
                        <a:t>Host CF:G coding courses</a:t>
                      </a:r>
                    </a:p>
                    <a:p>
                      <a:pPr marL="342900" indent="-342900">
                        <a:buFont typeface="+mj-lt"/>
                        <a:buAutoNum type="arabicPeriod"/>
                      </a:pPr>
                      <a:r>
                        <a:rPr lang="en-GB" dirty="0"/>
                        <a:t>Inform our community about you HE options</a:t>
                      </a:r>
                    </a:p>
                    <a:p>
                      <a:pPr marL="342900" indent="-342900">
                        <a:buFont typeface="+mj-lt"/>
                        <a:buAutoNum type="arabicPeriod"/>
                      </a:pPr>
                      <a:r>
                        <a:rPr lang="en-GB" dirty="0"/>
                        <a:t>Involve your students as volunteer instructors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t>Corporate internal training </a:t>
                      </a:r>
                    </a:p>
                    <a:p>
                      <a:pPr algn="ctr"/>
                      <a:endParaRPr lang="en-GB" dirty="0"/>
                    </a:p>
                    <a:p>
                      <a:pPr marL="342900" indent="-342900">
                        <a:buFont typeface="+mj-lt"/>
                        <a:buAutoNum type="arabicPeriod"/>
                      </a:pPr>
                      <a:r>
                        <a:rPr lang="en-GB" dirty="0"/>
                        <a:t>Support you with running these </a:t>
                      </a:r>
                    </a:p>
                    <a:p>
                      <a:pPr marL="342900" indent="-342900">
                        <a:buFont typeface="+mj-lt"/>
                        <a:buAutoNum type="arabicPeriod"/>
                      </a:pPr>
                      <a:r>
                        <a:rPr lang="en-GB" dirty="0"/>
                        <a:t>Create bespoke programmes</a:t>
                      </a:r>
                    </a:p>
                    <a:p>
                      <a:pPr marL="342900" indent="-342900">
                        <a:buFont typeface="+mj-lt"/>
                        <a:buAutoNum type="arabicPeriod"/>
                      </a:pPr>
                      <a:r>
                        <a:rPr lang="en-GB" dirty="0"/>
                        <a:t>Support you with tech talent process and policies</a:t>
                      </a:r>
                    </a:p>
                    <a:p>
                      <a:pPr marL="342900" indent="-342900">
                        <a:buFont typeface="+mj-lt"/>
                        <a:buAutoNum type="arabicPeriod"/>
                      </a:pPr>
                      <a:r>
                        <a:rPr lang="en-GB" dirty="0"/>
                        <a:t>Train your staff</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t>Apprenticeship providers</a:t>
                      </a:r>
                    </a:p>
                    <a:p>
                      <a:pPr algn="ctr"/>
                      <a:endParaRPr lang="en-GB" dirty="0"/>
                    </a:p>
                    <a:p>
                      <a:pPr marL="342900" indent="-342900">
                        <a:buFont typeface="+mj-lt"/>
                        <a:buAutoNum type="arabicPeriod"/>
                      </a:pPr>
                      <a:r>
                        <a:rPr lang="en-GB" dirty="0"/>
                        <a:t>Host CF:G coding courses</a:t>
                      </a:r>
                    </a:p>
                    <a:p>
                      <a:pPr marL="342900" indent="-342900">
                        <a:buFont typeface="+mj-lt"/>
                        <a:buAutoNum type="arabicPeriod"/>
                      </a:pPr>
                      <a:r>
                        <a:rPr lang="en-GB" dirty="0"/>
                        <a:t>Inform our community about you HE options</a:t>
                      </a:r>
                    </a:p>
                    <a:p>
                      <a:pPr marL="342900" indent="-342900">
                        <a:buFont typeface="+mj-lt"/>
                        <a:buAutoNum type="arabicPeriod"/>
                      </a:pPr>
                      <a:r>
                        <a:rPr lang="en-GB" dirty="0"/>
                        <a:t>Involve your students as volunteer instructors</a:t>
                      </a:r>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556885"/>
                  </a:ext>
                </a:extLst>
              </a:tr>
            </a:tbl>
          </a:graphicData>
        </a:graphic>
      </p:graphicFrame>
      <p:sp>
        <p:nvSpPr>
          <p:cNvPr id="185" name="Shape 185"/>
          <p:cNvSpPr txBox="1">
            <a:spLocks noGrp="1"/>
          </p:cNvSpPr>
          <p:nvPr>
            <p:ph type="title"/>
          </p:nvPr>
        </p:nvSpPr>
        <p:spPr>
          <a:xfrm>
            <a:off x="2297749" y="383440"/>
            <a:ext cx="7596501" cy="1138500"/>
          </a:xfrm>
          <a:prstGeom prst="rect">
            <a:avLst/>
          </a:prstGeom>
        </p:spPr>
        <p:txBody>
          <a:bodyPr vert="horz" lIns="48206" tIns="48206" rIns="48206" bIns="48206" rtlCol="0" anchor="ctr" anchorCtr="0">
            <a:noAutofit/>
          </a:bodyPr>
          <a:lstStyle/>
          <a:p>
            <a:r>
              <a:rPr lang="en-GB" sz="3200" dirty="0">
                <a:latin typeface="Trebuchet MS" panose="020B0603020202020204" pitchFamily="34" charset="0"/>
                <a:ea typeface="Lobster"/>
                <a:cs typeface="Lobster"/>
                <a:sym typeface="Lobster"/>
              </a:rPr>
              <a:t>How can Code First: Girls work with you?</a:t>
            </a:r>
          </a:p>
        </p:txBody>
      </p:sp>
      <p:pic>
        <p:nvPicPr>
          <p:cNvPr id="17" name="Picture 16" descr="An illustration of a university building">
            <a:extLst>
              <a:ext uri="{FF2B5EF4-FFF2-40B4-BE49-F238E27FC236}">
                <a16:creationId xmlns:a16="http://schemas.microsoft.com/office/drawing/2014/main" id="{05A490E7-8551-4F1D-8668-CB9629AFF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007" y="3025270"/>
            <a:ext cx="933150" cy="807460"/>
          </a:xfrm>
          <a:prstGeom prst="rect">
            <a:avLst/>
          </a:prstGeom>
        </p:spPr>
      </p:pic>
      <p:pic>
        <p:nvPicPr>
          <p:cNvPr id="25" name="Picture 24" descr="An illustration of a woman pointing to a white board">
            <a:extLst>
              <a:ext uri="{FF2B5EF4-FFF2-40B4-BE49-F238E27FC236}">
                <a16:creationId xmlns:a16="http://schemas.microsoft.com/office/drawing/2014/main" id="{7A028D41-DAA8-4FE8-98E0-D08E97BBB71C}"/>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9131672" y="3077128"/>
            <a:ext cx="844416" cy="844416"/>
          </a:xfrm>
          <a:prstGeom prst="rect">
            <a:avLst/>
          </a:prstGeom>
        </p:spPr>
      </p:pic>
      <p:pic>
        <p:nvPicPr>
          <p:cNvPr id="32" name="Picture 31" descr="An illustration of an office building">
            <a:extLst>
              <a:ext uri="{FF2B5EF4-FFF2-40B4-BE49-F238E27FC236}">
                <a16:creationId xmlns:a16="http://schemas.microsoft.com/office/drawing/2014/main" id="{6DC40397-1BD0-427A-9F9B-ABC730593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676" y="3063619"/>
            <a:ext cx="834477" cy="834477"/>
          </a:xfrm>
          <a:prstGeom prst="rect">
            <a:avLst/>
          </a:prstGeom>
        </p:spPr>
      </p:pic>
      <p:pic>
        <p:nvPicPr>
          <p:cNvPr id="3" name="Picture 2" descr="Code First Girls logo&#10;">
            <a:extLst>
              <a:ext uri="{FF2B5EF4-FFF2-40B4-BE49-F238E27FC236}">
                <a16:creationId xmlns:a16="http://schemas.microsoft.com/office/drawing/2014/main" id="{49D8328B-113A-4336-9FD1-8A6B01C7ED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3284" y="1672776"/>
            <a:ext cx="3319259" cy="722399"/>
          </a:xfrm>
          <a:prstGeom prst="rect">
            <a:avLst/>
          </a:prstGeom>
        </p:spPr>
      </p:pic>
    </p:spTree>
    <p:extLst>
      <p:ext uri="{BB962C8B-B14F-4D97-AF65-F5344CB8AC3E}">
        <p14:creationId xmlns:p14="http://schemas.microsoft.com/office/powerpoint/2010/main" val="3042762999"/>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18681" y="857249"/>
            <a:ext cx="6857999" cy="5143500"/>
          </a:xfrm>
          <a:prstGeom prst="rect">
            <a:avLst/>
          </a:prstGeom>
        </p:spPr>
      </p:pic>
      <p:pic>
        <p:nvPicPr>
          <p:cNvPr id="3" name="Shape 206"/>
          <p:cNvPicPr preferRelativeResize="0"/>
          <p:nvPr/>
        </p:nvPicPr>
        <p:blipFill>
          <a:blip r:embed="rId4">
            <a:alphaModFix/>
            <a:extLst>
              <a:ext uri="{28A0092B-C50C-407E-A947-70E740481C1C}">
                <a14:useLocalDpi xmlns:a14="http://schemas.microsoft.com/office/drawing/2010/main" val="0"/>
              </a:ext>
            </a:extLst>
          </a:blip>
          <a:stretch>
            <a:fillRect/>
          </a:stretch>
        </p:blipFill>
        <p:spPr>
          <a:xfrm rot="16200000">
            <a:off x="-1583249" y="2855991"/>
            <a:ext cx="5265713" cy="1146017"/>
          </a:xfrm>
          <a:prstGeom prst="rect">
            <a:avLst/>
          </a:prstGeom>
          <a:noFill/>
          <a:ln>
            <a:noFill/>
          </a:ln>
        </p:spPr>
      </p:pic>
      <p:sp>
        <p:nvSpPr>
          <p:cNvPr id="5" name="Google Shape;324;p28">
            <a:extLst>
              <a:ext uri="{FF2B5EF4-FFF2-40B4-BE49-F238E27FC236}">
                <a16:creationId xmlns:a16="http://schemas.microsoft.com/office/drawing/2014/main" id="{13F8D658-EED5-4393-A099-03B38A585D81}"/>
              </a:ext>
            </a:extLst>
          </p:cNvPr>
          <p:cNvSpPr txBox="1"/>
          <p:nvPr/>
        </p:nvSpPr>
        <p:spPr>
          <a:xfrm>
            <a:off x="7656970" y="201692"/>
            <a:ext cx="4172478" cy="1262371"/>
          </a:xfrm>
          <a:prstGeom prst="rect">
            <a:avLst/>
          </a:prstGeom>
          <a:noFill/>
          <a:ln>
            <a:noFill/>
          </a:ln>
        </p:spPr>
        <p:txBody>
          <a:bodyPr spcFirstLastPara="1" wrap="square" lIns="121900" tIns="121900" rIns="121900" bIns="121900" anchor="t" anchorCtr="0">
            <a:noAutofit/>
          </a:bodyPr>
          <a:lstStyle/>
          <a:p>
            <a:pPr algn="r"/>
            <a:r>
              <a:rPr lang="en-GB" sz="2400" dirty="0">
                <a:latin typeface="Nunito ExtraLight"/>
                <a:ea typeface="Nunito ExtraLight"/>
                <a:cs typeface="Nunito ExtraLight"/>
                <a:sym typeface="Nunito ExtraLight"/>
              </a:rPr>
              <a:t>Case study 1:</a:t>
            </a:r>
          </a:p>
          <a:p>
            <a:pPr algn="r"/>
            <a:r>
              <a:rPr lang="en-GB" sz="2400" dirty="0">
                <a:solidFill>
                  <a:srgbClr val="DC0056"/>
                </a:solidFill>
                <a:latin typeface="Nunito ExtraLight"/>
                <a:ea typeface="Nunito SemiBold"/>
                <a:cs typeface="Nunito SemiBold"/>
                <a:sym typeface="Nunito ExtraLight"/>
              </a:rPr>
              <a:t>Our community course alum</a:t>
            </a:r>
            <a:endParaRPr sz="2400" dirty="0">
              <a:solidFill>
                <a:srgbClr val="DC0056"/>
              </a:solidFill>
              <a:latin typeface="Nunito SemiBold"/>
              <a:ea typeface="Nunito SemiBold"/>
              <a:cs typeface="Nunito SemiBold"/>
              <a:sym typeface="Nunito SemiBold"/>
            </a:endParaRPr>
          </a:p>
        </p:txBody>
      </p:sp>
    </p:spTree>
    <p:extLst>
      <p:ext uri="{BB962C8B-B14F-4D97-AF65-F5344CB8AC3E}">
        <p14:creationId xmlns:p14="http://schemas.microsoft.com/office/powerpoint/2010/main" val="578170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06"/>
          <p:cNvPicPr preferRelativeResize="0"/>
          <p:nvPr/>
        </p:nvPicPr>
        <p:blipFill>
          <a:blip r:embed="rId3">
            <a:alphaModFix/>
            <a:extLst>
              <a:ext uri="{28A0092B-C50C-407E-A947-70E740481C1C}">
                <a14:useLocalDpi xmlns:a14="http://schemas.microsoft.com/office/drawing/2010/main" val="0"/>
              </a:ext>
            </a:extLst>
          </a:blip>
          <a:stretch>
            <a:fillRect/>
          </a:stretch>
        </p:blipFill>
        <p:spPr>
          <a:xfrm rot="16200000">
            <a:off x="-1603260" y="2673463"/>
            <a:ext cx="5903056" cy="1284727"/>
          </a:xfrm>
          <a:prstGeom prst="rect">
            <a:avLst/>
          </a:prstGeom>
          <a:noFill/>
          <a:ln>
            <a:noFill/>
          </a:ln>
        </p:spPr>
      </p:pic>
      <p:sp>
        <p:nvSpPr>
          <p:cNvPr id="4" name="Google Shape;324;p28">
            <a:extLst>
              <a:ext uri="{FF2B5EF4-FFF2-40B4-BE49-F238E27FC236}">
                <a16:creationId xmlns:a16="http://schemas.microsoft.com/office/drawing/2014/main" id="{DAB981AA-FC44-4863-AEFD-BC16982AE152}"/>
              </a:ext>
            </a:extLst>
          </p:cNvPr>
          <p:cNvSpPr txBox="1"/>
          <p:nvPr/>
        </p:nvSpPr>
        <p:spPr>
          <a:xfrm>
            <a:off x="2430453" y="364297"/>
            <a:ext cx="4172478" cy="1262371"/>
          </a:xfrm>
          <a:prstGeom prst="rect">
            <a:avLst/>
          </a:prstGeom>
          <a:noFill/>
          <a:ln>
            <a:noFill/>
          </a:ln>
        </p:spPr>
        <p:txBody>
          <a:bodyPr spcFirstLastPara="1" wrap="square" lIns="121900" tIns="121900" rIns="121900" bIns="121900" anchor="t" anchorCtr="0">
            <a:noAutofit/>
          </a:bodyPr>
          <a:lstStyle/>
          <a:p>
            <a:r>
              <a:rPr lang="en-GB" sz="2400" dirty="0">
                <a:latin typeface="Nunito ExtraLight"/>
                <a:ea typeface="Nunito ExtraLight"/>
                <a:cs typeface="Nunito ExtraLight"/>
                <a:sym typeface="Nunito ExtraLight"/>
              </a:rPr>
              <a:t>Case study 2:</a:t>
            </a:r>
          </a:p>
          <a:p>
            <a:r>
              <a:rPr lang="en-GB" sz="2400" dirty="0">
                <a:solidFill>
                  <a:srgbClr val="DC0056"/>
                </a:solidFill>
                <a:latin typeface="Nunito ExtraLight"/>
                <a:ea typeface="Nunito SemiBold"/>
                <a:cs typeface="Nunito SemiBold"/>
                <a:sym typeface="Nunito ExtraLight"/>
              </a:rPr>
              <a:t>Our community course alum</a:t>
            </a:r>
            <a:endParaRPr sz="2400" dirty="0">
              <a:solidFill>
                <a:srgbClr val="DC0056"/>
              </a:solidFill>
              <a:latin typeface="Nunito SemiBold"/>
              <a:ea typeface="Nunito SemiBold"/>
              <a:cs typeface="Nunito SemiBold"/>
              <a:sym typeface="Nunito SemiBold"/>
            </a:endParaRPr>
          </a:p>
        </p:txBody>
      </p:sp>
      <p:pic>
        <p:nvPicPr>
          <p:cNvPr id="5" name="Picture 4" descr="A person standing in front of a window posing for the camera&#10;&#10;Description automatically generated">
            <a:extLst>
              <a:ext uri="{FF2B5EF4-FFF2-40B4-BE49-F238E27FC236}">
                <a16:creationId xmlns:a16="http://schemas.microsoft.com/office/drawing/2014/main" id="{8730168E-EC83-4DE1-B18B-6E0959961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566" y="635267"/>
            <a:ext cx="6201781" cy="6222733"/>
          </a:xfrm>
          <a:prstGeom prst="rect">
            <a:avLst/>
          </a:prstGeom>
        </p:spPr>
      </p:pic>
    </p:spTree>
    <p:extLst>
      <p:ext uri="{BB962C8B-B14F-4D97-AF65-F5344CB8AC3E}">
        <p14:creationId xmlns:p14="http://schemas.microsoft.com/office/powerpoint/2010/main" val="1425126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dia.licdn.com/media/AAEAAQAAAAAAAAUVAAAAJDQ5ODk3NmFhLWQzNDUtNDc4Yy04ZWZhLWM5MTJkNGNjMjQxY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63" y="0"/>
            <a:ext cx="685799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Shape 206"/>
          <p:cNvPicPr preferRelativeResize="0"/>
          <p:nvPr/>
        </p:nvPicPr>
        <p:blipFill>
          <a:blip r:embed="rId4">
            <a:alphaModFix/>
            <a:extLst>
              <a:ext uri="{28A0092B-C50C-407E-A947-70E740481C1C}">
                <a14:useLocalDpi xmlns:a14="http://schemas.microsoft.com/office/drawing/2010/main" val="0"/>
              </a:ext>
            </a:extLst>
          </a:blip>
          <a:stretch>
            <a:fillRect/>
          </a:stretch>
        </p:blipFill>
        <p:spPr>
          <a:xfrm rot="16200000">
            <a:off x="-1815015" y="2885220"/>
            <a:ext cx="5903056" cy="1284727"/>
          </a:xfrm>
          <a:prstGeom prst="rect">
            <a:avLst/>
          </a:prstGeom>
          <a:noFill/>
          <a:ln>
            <a:noFill/>
          </a:ln>
        </p:spPr>
      </p:pic>
      <p:sp>
        <p:nvSpPr>
          <p:cNvPr id="4" name="Google Shape;324;p28">
            <a:extLst>
              <a:ext uri="{FF2B5EF4-FFF2-40B4-BE49-F238E27FC236}">
                <a16:creationId xmlns:a16="http://schemas.microsoft.com/office/drawing/2014/main" id="{7ABE93DB-BFE1-48E2-BB22-5ADC497D4C8D}"/>
              </a:ext>
            </a:extLst>
          </p:cNvPr>
          <p:cNvSpPr txBox="1"/>
          <p:nvPr/>
        </p:nvSpPr>
        <p:spPr>
          <a:xfrm>
            <a:off x="7656970" y="201692"/>
            <a:ext cx="4172478" cy="1262371"/>
          </a:xfrm>
          <a:prstGeom prst="rect">
            <a:avLst/>
          </a:prstGeom>
          <a:noFill/>
          <a:ln>
            <a:noFill/>
          </a:ln>
        </p:spPr>
        <p:txBody>
          <a:bodyPr spcFirstLastPara="1" wrap="square" lIns="121900" tIns="121900" rIns="121900" bIns="121900" anchor="t" anchorCtr="0">
            <a:noAutofit/>
          </a:bodyPr>
          <a:lstStyle/>
          <a:p>
            <a:pPr algn="r"/>
            <a:r>
              <a:rPr lang="en-GB" sz="2400" dirty="0">
                <a:latin typeface="Nunito ExtraLight"/>
                <a:ea typeface="Nunito ExtraLight"/>
                <a:cs typeface="Nunito ExtraLight"/>
                <a:sym typeface="Nunito ExtraLight"/>
              </a:rPr>
              <a:t>Case study 3:</a:t>
            </a:r>
          </a:p>
          <a:p>
            <a:pPr algn="r"/>
            <a:r>
              <a:rPr lang="en-GB" sz="2400" dirty="0">
                <a:solidFill>
                  <a:srgbClr val="DC0056"/>
                </a:solidFill>
                <a:latin typeface="Nunito ExtraLight"/>
                <a:ea typeface="Nunito SemiBold"/>
                <a:cs typeface="Nunito SemiBold"/>
                <a:sym typeface="Nunito ExtraLight"/>
              </a:rPr>
              <a:t>Our community course alum</a:t>
            </a:r>
            <a:endParaRPr sz="2400" dirty="0">
              <a:solidFill>
                <a:srgbClr val="DC0056"/>
              </a:solidFill>
              <a:latin typeface="Nunito SemiBold"/>
              <a:ea typeface="Nunito SemiBold"/>
              <a:cs typeface="Nunito SemiBold"/>
              <a:sym typeface="Nunito SemiBold"/>
            </a:endParaRPr>
          </a:p>
        </p:txBody>
      </p:sp>
    </p:spTree>
    <p:extLst>
      <p:ext uri="{BB962C8B-B14F-4D97-AF65-F5344CB8AC3E}">
        <p14:creationId xmlns:p14="http://schemas.microsoft.com/office/powerpoint/2010/main" val="426347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p:cNvSpPr txBox="1"/>
          <p:nvPr/>
        </p:nvSpPr>
        <p:spPr>
          <a:xfrm>
            <a:off x="187767" y="269933"/>
            <a:ext cx="6632400" cy="589600"/>
          </a:xfrm>
          <a:prstGeom prst="rect">
            <a:avLst/>
          </a:prstGeom>
          <a:noFill/>
          <a:ln>
            <a:noFill/>
          </a:ln>
        </p:spPr>
        <p:txBody>
          <a:bodyPr spcFirstLastPara="1" wrap="square" lIns="121900" tIns="121900" rIns="121900" bIns="121900" anchor="t" anchorCtr="0">
            <a:noAutofit/>
          </a:bodyPr>
          <a:lstStyle/>
          <a:p>
            <a:r>
              <a:rPr lang="en-GB" sz="2400" dirty="0">
                <a:latin typeface="Nunito ExtraLight"/>
                <a:ea typeface="Nunito ExtraLight"/>
                <a:cs typeface="Nunito ExtraLight"/>
                <a:sym typeface="Nunito ExtraLight"/>
              </a:rPr>
              <a:t>Case study 4 – the BT furtHER programme</a:t>
            </a:r>
            <a:endParaRPr sz="2400" dirty="0">
              <a:solidFill>
                <a:srgbClr val="DC0056"/>
              </a:solidFill>
              <a:latin typeface="Nunito SemiBold"/>
              <a:ea typeface="Nunito SemiBold"/>
              <a:cs typeface="Nunito SemiBold"/>
              <a:sym typeface="Nunito SemiBold"/>
            </a:endParaRPr>
          </a:p>
        </p:txBody>
      </p:sp>
      <p:pic>
        <p:nvPicPr>
          <p:cNvPr id="325" name="Google Shape;325;p28"/>
          <p:cNvPicPr preferRelativeResize="0"/>
          <p:nvPr/>
        </p:nvPicPr>
        <p:blipFill>
          <a:blip r:embed="rId3">
            <a:alphaModFix/>
          </a:blip>
          <a:stretch>
            <a:fillRect/>
          </a:stretch>
        </p:blipFill>
        <p:spPr>
          <a:xfrm>
            <a:off x="384800" y="1180567"/>
            <a:ext cx="5711200" cy="4330800"/>
          </a:xfrm>
          <a:prstGeom prst="roundRect">
            <a:avLst>
              <a:gd name="adj" fmla="val 16667"/>
            </a:avLst>
          </a:prstGeom>
          <a:noFill/>
          <a:ln>
            <a:noFill/>
          </a:ln>
          <a:effectLst>
            <a:outerShdw blurRad="228600" dist="114300" dir="3900000" algn="bl" rotWithShape="0">
              <a:srgbClr val="000000">
                <a:alpha val="50000"/>
              </a:srgbClr>
            </a:outerShdw>
          </a:effectLst>
        </p:spPr>
      </p:pic>
      <p:pic>
        <p:nvPicPr>
          <p:cNvPr id="326" name="Google Shape;326;p28"/>
          <p:cNvPicPr preferRelativeResize="0"/>
          <p:nvPr/>
        </p:nvPicPr>
        <p:blipFill rotWithShape="1">
          <a:blip r:embed="rId4">
            <a:alphaModFix/>
          </a:blip>
          <a:srcRect l="2799" t="15173" r="8892" b="2717"/>
          <a:stretch/>
        </p:blipFill>
        <p:spPr>
          <a:xfrm>
            <a:off x="1651167" y="4777533"/>
            <a:ext cx="2176000" cy="1738400"/>
          </a:xfrm>
          <a:prstGeom prst="rect">
            <a:avLst/>
          </a:prstGeom>
          <a:noFill/>
          <a:ln>
            <a:noFill/>
          </a:ln>
          <a:effectLst>
            <a:outerShdw blurRad="228600" dist="114300" dir="3900000" algn="bl" rotWithShape="0">
              <a:srgbClr val="000000">
                <a:alpha val="50000"/>
              </a:srgbClr>
            </a:outerShdw>
          </a:effectLst>
        </p:spPr>
      </p:pic>
      <p:pic>
        <p:nvPicPr>
          <p:cNvPr id="327" name="Google Shape;327;p28"/>
          <p:cNvPicPr preferRelativeResize="0"/>
          <p:nvPr/>
        </p:nvPicPr>
        <p:blipFill rotWithShape="1">
          <a:blip r:embed="rId5">
            <a:alphaModFix/>
          </a:blip>
          <a:srcRect l="-3263" t="4001" b="8814"/>
          <a:stretch/>
        </p:blipFill>
        <p:spPr>
          <a:xfrm>
            <a:off x="3965500" y="4980733"/>
            <a:ext cx="2394000" cy="1515600"/>
          </a:xfrm>
          <a:prstGeom prst="roundRect">
            <a:avLst>
              <a:gd name="adj" fmla="val 16667"/>
            </a:avLst>
          </a:prstGeom>
          <a:noFill/>
          <a:ln>
            <a:noFill/>
          </a:ln>
          <a:effectLst>
            <a:outerShdw blurRad="228600" dist="114300" dir="3900000" algn="bl" rotWithShape="0">
              <a:srgbClr val="000000">
                <a:alpha val="50000"/>
              </a:srgbClr>
            </a:outerShdw>
          </a:effectLst>
        </p:spPr>
      </p:pic>
      <p:sp>
        <p:nvSpPr>
          <p:cNvPr id="328" name="Google Shape;328;p28"/>
          <p:cNvSpPr txBox="1"/>
          <p:nvPr/>
        </p:nvSpPr>
        <p:spPr>
          <a:xfrm>
            <a:off x="6451333" y="722733"/>
            <a:ext cx="5619600" cy="2504400"/>
          </a:xfrm>
          <a:prstGeom prst="rect">
            <a:avLst/>
          </a:prstGeom>
          <a:noFill/>
          <a:ln>
            <a:noFill/>
          </a:ln>
        </p:spPr>
        <p:txBody>
          <a:bodyPr spcFirstLastPara="1" wrap="square" lIns="121900" tIns="121900" rIns="121900" bIns="121900" anchor="t" anchorCtr="0">
            <a:noAutofit/>
          </a:bodyPr>
          <a:lstStyle/>
          <a:p>
            <a:r>
              <a:rPr lang="en" dirty="0">
                <a:solidFill>
                  <a:srgbClr val="DC0056"/>
                </a:solidFill>
                <a:ea typeface="Nunito ExtraLight"/>
                <a:cs typeface="Nunito ExtraLight"/>
                <a:sym typeface="Nunito ExtraLight"/>
              </a:rPr>
              <a:t>The </a:t>
            </a:r>
            <a:r>
              <a:rPr lang="en-GB" dirty="0">
                <a:solidFill>
                  <a:srgbClr val="DC0056"/>
                </a:solidFill>
                <a:ea typeface="Nunito ExtraLight"/>
                <a:cs typeface="Nunito ExtraLight"/>
                <a:sym typeface="Nunito ExtraLight"/>
              </a:rPr>
              <a:t>challenge</a:t>
            </a:r>
            <a:r>
              <a:rPr lang="en" dirty="0">
                <a:solidFill>
                  <a:srgbClr val="DC0056"/>
                </a:solidFill>
                <a:ea typeface="Nunito ExtraLight"/>
                <a:cs typeface="Nunito ExtraLight"/>
                <a:sym typeface="Nunito ExtraLight"/>
              </a:rPr>
              <a:t>?</a:t>
            </a:r>
            <a:endParaRPr dirty="0">
              <a:solidFill>
                <a:srgbClr val="DC0056"/>
              </a:solidFill>
              <a:ea typeface="Nunito ExtraLight"/>
              <a:cs typeface="Nunito ExtraLight"/>
              <a:sym typeface="Nunito ExtraLight"/>
            </a:endParaRPr>
          </a:p>
          <a:p>
            <a:endParaRPr dirty="0">
              <a:solidFill>
                <a:srgbClr val="DC0056"/>
              </a:solidFill>
              <a:ea typeface="Nunito ExtraLight"/>
              <a:cs typeface="Nunito ExtraLight"/>
              <a:sym typeface="Nunito ExtraLight"/>
            </a:endParaRPr>
          </a:p>
          <a:p>
            <a:r>
              <a:rPr lang="en" dirty="0">
                <a:ea typeface="Nunito ExtraLight"/>
                <a:cs typeface="Nunito ExtraLight"/>
                <a:sym typeface="Nunito ExtraLight"/>
              </a:rPr>
              <a:t>BT were </a:t>
            </a:r>
            <a:r>
              <a:rPr lang="en-GB" dirty="0">
                <a:ea typeface="Nunito ExtraLight"/>
                <a:cs typeface="Nunito ExtraLight"/>
                <a:sym typeface="Nunito ExtraLight"/>
              </a:rPr>
              <a:t>wishing to</a:t>
            </a:r>
            <a:r>
              <a:rPr lang="en" dirty="0">
                <a:ea typeface="Nunito ExtraLight"/>
                <a:cs typeface="Nunito ExtraLight"/>
                <a:sym typeface="Nunito ExtraLight"/>
              </a:rPr>
              <a:t> attract applications from </a:t>
            </a:r>
            <a:r>
              <a:rPr lang="en-GB" dirty="0">
                <a:ea typeface="Nunito ExtraLight"/>
                <a:cs typeface="Nunito ExtraLight"/>
                <a:sym typeface="Nunito ExtraLight"/>
              </a:rPr>
              <a:t>more </a:t>
            </a:r>
            <a:r>
              <a:rPr lang="en" dirty="0">
                <a:ea typeface="Nunito ExtraLight"/>
                <a:cs typeface="Nunito ExtraLight"/>
                <a:sym typeface="Nunito ExtraLight"/>
              </a:rPr>
              <a:t>women to their tech teams across the UK. They wanted to expand beyond traditional graduate and apprenticeship schemes to offer opportunities to women who were keen to get into tech, but didn’t have a software development background.</a:t>
            </a:r>
            <a:endParaRPr dirty="0">
              <a:ea typeface="Nunito ExtraLight"/>
              <a:cs typeface="Nunito ExtraLight"/>
              <a:sym typeface="Nunito ExtraLight"/>
            </a:endParaRPr>
          </a:p>
        </p:txBody>
      </p:sp>
      <p:sp>
        <p:nvSpPr>
          <p:cNvPr id="329" name="Google Shape;329;p28"/>
          <p:cNvSpPr txBox="1"/>
          <p:nvPr/>
        </p:nvSpPr>
        <p:spPr>
          <a:xfrm>
            <a:off x="6613766" y="6230633"/>
            <a:ext cx="4407159" cy="357434"/>
          </a:xfrm>
          <a:prstGeom prst="rect">
            <a:avLst/>
          </a:prstGeom>
          <a:noFill/>
          <a:ln>
            <a:noFill/>
          </a:ln>
        </p:spPr>
        <p:txBody>
          <a:bodyPr spcFirstLastPara="1" wrap="square" lIns="121900" tIns="121900" rIns="121900" bIns="121900" anchor="t" anchorCtr="0">
            <a:noAutofit/>
          </a:bodyPr>
          <a:lstStyle/>
          <a:p>
            <a:r>
              <a:rPr lang="en">
                <a:ea typeface="Nunito Light"/>
                <a:cs typeface="Nunito Light"/>
                <a:sym typeface="Nunito Light"/>
              </a:rPr>
              <a:t>Photo credit: Jennifer Ingole and BT</a:t>
            </a:r>
            <a:endParaRPr>
              <a:ea typeface="Nunito Light"/>
              <a:cs typeface="Nunito Light"/>
              <a:sym typeface="Nunito Light"/>
            </a:endParaRPr>
          </a:p>
        </p:txBody>
      </p:sp>
      <p:sp>
        <p:nvSpPr>
          <p:cNvPr id="330" name="Google Shape;330;p28"/>
          <p:cNvSpPr txBox="1"/>
          <p:nvPr/>
        </p:nvSpPr>
        <p:spPr>
          <a:xfrm>
            <a:off x="6497833" y="3191933"/>
            <a:ext cx="5456300" cy="2816000"/>
          </a:xfrm>
          <a:prstGeom prst="rect">
            <a:avLst/>
          </a:prstGeom>
          <a:noFill/>
          <a:ln>
            <a:noFill/>
          </a:ln>
        </p:spPr>
        <p:txBody>
          <a:bodyPr spcFirstLastPara="1" wrap="square" lIns="121900" tIns="121900" rIns="121900" bIns="121900" anchor="t" anchorCtr="0">
            <a:noAutofit/>
          </a:bodyPr>
          <a:lstStyle/>
          <a:p>
            <a:r>
              <a:rPr lang="en" dirty="0">
                <a:solidFill>
                  <a:srgbClr val="DC0056"/>
                </a:solidFill>
                <a:ea typeface="Nunito ExtraLight"/>
                <a:cs typeface="Nunito ExtraLight"/>
                <a:sym typeface="Nunito ExtraLight"/>
              </a:rPr>
              <a:t>The solution?</a:t>
            </a:r>
            <a:endParaRPr dirty="0">
              <a:solidFill>
                <a:srgbClr val="DC0056"/>
              </a:solidFill>
              <a:ea typeface="Nunito ExtraLight"/>
              <a:cs typeface="Nunito ExtraLight"/>
              <a:sym typeface="Nunito ExtraLight"/>
            </a:endParaRPr>
          </a:p>
          <a:p>
            <a:endParaRPr dirty="0">
              <a:solidFill>
                <a:srgbClr val="DC0056"/>
              </a:solidFill>
              <a:ea typeface="Nunito ExtraLight"/>
              <a:cs typeface="Nunito ExtraLight"/>
              <a:sym typeface="Nunito ExtraLight"/>
            </a:endParaRPr>
          </a:p>
          <a:p>
            <a:r>
              <a:rPr lang="en" dirty="0">
                <a:solidFill>
                  <a:schemeClr val="dk1"/>
                </a:solidFill>
                <a:ea typeface="Nunito ExtraLight"/>
                <a:cs typeface="Nunito ExtraLight"/>
                <a:sym typeface="Nunito ExtraLight"/>
              </a:rPr>
              <a:t>Code First: Girls worked with BT to launch a full-time coding bootcamp for 30 women who had limited or no coding experience. Code First: Girls undertook the programme recruitment, and delivered the training to bring the women up to the level of junior software developers, with BT guaranteeing a job offer to all who successfully completed the programme.</a:t>
            </a:r>
            <a:endParaRPr dirty="0">
              <a:solidFill>
                <a:schemeClr val="dk1"/>
              </a:solidFill>
              <a:ea typeface="Nunito ExtraLight"/>
              <a:cs typeface="Nunito ExtraLight"/>
              <a:sym typeface="Nunito ExtraLight"/>
            </a:endParaRPr>
          </a:p>
        </p:txBody>
      </p:sp>
      <p:sp>
        <p:nvSpPr>
          <p:cNvPr id="331" name="Google Shape;331;p28"/>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100"/>
            </a:pPr>
            <a:fld id="{00000000-1234-1234-1234-123412341234}" type="slidenum">
              <a:rPr lang="en" sz="1800"/>
              <a:pPr>
                <a:buClr>
                  <a:srgbClr val="000000"/>
                </a:buClr>
                <a:buSzPts val="1100"/>
              </a:pPr>
              <a:t>14</a:t>
            </a:fld>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9"/>
          <p:cNvSpPr txBox="1"/>
          <p:nvPr/>
        </p:nvSpPr>
        <p:spPr>
          <a:xfrm>
            <a:off x="373833" y="1058651"/>
            <a:ext cx="6338400" cy="1905200"/>
          </a:xfrm>
          <a:prstGeom prst="rect">
            <a:avLst/>
          </a:prstGeom>
          <a:noFill/>
          <a:ln>
            <a:noFill/>
          </a:ln>
        </p:spPr>
        <p:txBody>
          <a:bodyPr spcFirstLastPara="1" wrap="square" lIns="121900" tIns="121900" rIns="121900" bIns="121900" anchor="t" anchorCtr="0">
            <a:noAutofit/>
          </a:bodyPr>
          <a:lstStyle/>
          <a:p>
            <a:r>
              <a:rPr lang="en">
                <a:solidFill>
                  <a:srgbClr val="DC0056"/>
                </a:solidFill>
                <a:ea typeface="Nunito ExtraLight"/>
                <a:cs typeface="Nunito ExtraLight"/>
                <a:sym typeface="Nunito ExtraLight"/>
              </a:rPr>
              <a:t>The Aim?</a:t>
            </a:r>
            <a:endParaRPr>
              <a:solidFill>
                <a:srgbClr val="DC0056"/>
              </a:solidFill>
              <a:ea typeface="Nunito ExtraLight"/>
              <a:cs typeface="Nunito ExtraLight"/>
              <a:sym typeface="Nunito ExtraLight"/>
            </a:endParaRPr>
          </a:p>
          <a:p>
            <a:endParaRPr>
              <a:solidFill>
                <a:srgbClr val="DC0056"/>
              </a:solidFill>
              <a:ea typeface="Nunito ExtraLight"/>
              <a:cs typeface="Nunito ExtraLight"/>
              <a:sym typeface="Nunito ExtraLight"/>
            </a:endParaRPr>
          </a:p>
          <a:p>
            <a:r>
              <a:rPr lang="en">
                <a:ea typeface="Nunito ExtraLight"/>
                <a:cs typeface="Nunito ExtraLight"/>
                <a:sym typeface="Nunito ExtraLight"/>
              </a:rPr>
              <a:t>A diverse group of 30 newly trained Junior Software Developers for 4 different BT tech teams across the UK.</a:t>
            </a:r>
            <a:endParaRPr>
              <a:ea typeface="Nunito ExtraLight"/>
              <a:cs typeface="Nunito ExtraLight"/>
              <a:sym typeface="Nunito ExtraLight"/>
            </a:endParaRPr>
          </a:p>
        </p:txBody>
      </p:sp>
      <p:pic>
        <p:nvPicPr>
          <p:cNvPr id="337" name="Google Shape;337;p29" title="Chart"/>
          <p:cNvPicPr preferRelativeResize="0"/>
          <p:nvPr/>
        </p:nvPicPr>
        <p:blipFill>
          <a:blip r:embed="rId3">
            <a:alphaModFix/>
          </a:blip>
          <a:stretch>
            <a:fillRect/>
          </a:stretch>
        </p:blipFill>
        <p:spPr>
          <a:xfrm>
            <a:off x="6718567" y="1261867"/>
            <a:ext cx="4556604" cy="2819967"/>
          </a:xfrm>
          <a:prstGeom prst="rect">
            <a:avLst/>
          </a:prstGeom>
          <a:noFill/>
          <a:ln>
            <a:noFill/>
          </a:ln>
        </p:spPr>
      </p:pic>
      <p:pic>
        <p:nvPicPr>
          <p:cNvPr id="338" name="Google Shape;338;p29" title="Chart"/>
          <p:cNvPicPr preferRelativeResize="0"/>
          <p:nvPr/>
        </p:nvPicPr>
        <p:blipFill>
          <a:blip r:embed="rId4">
            <a:alphaModFix/>
          </a:blip>
          <a:stretch>
            <a:fillRect/>
          </a:stretch>
        </p:blipFill>
        <p:spPr>
          <a:xfrm>
            <a:off x="787517" y="2963868"/>
            <a:ext cx="4718736" cy="2920377"/>
          </a:xfrm>
          <a:prstGeom prst="rect">
            <a:avLst/>
          </a:prstGeom>
          <a:noFill/>
          <a:ln>
            <a:noFill/>
          </a:ln>
        </p:spPr>
      </p:pic>
      <p:sp>
        <p:nvSpPr>
          <p:cNvPr id="339" name="Google Shape;339;p29"/>
          <p:cNvSpPr txBox="1"/>
          <p:nvPr/>
        </p:nvSpPr>
        <p:spPr>
          <a:xfrm>
            <a:off x="5994400" y="4171033"/>
            <a:ext cx="5804800" cy="2228800"/>
          </a:xfrm>
          <a:prstGeom prst="rect">
            <a:avLst/>
          </a:prstGeom>
          <a:noFill/>
          <a:ln>
            <a:noFill/>
          </a:ln>
        </p:spPr>
        <p:txBody>
          <a:bodyPr spcFirstLastPara="1" wrap="square" lIns="121900" tIns="121900" rIns="121900" bIns="121900" anchor="t" anchorCtr="0">
            <a:noAutofit/>
          </a:bodyPr>
          <a:lstStyle/>
          <a:p>
            <a:r>
              <a:rPr lang="en" dirty="0">
                <a:solidFill>
                  <a:srgbClr val="DC0056"/>
                </a:solidFill>
                <a:ea typeface="Nunito ExtraLight"/>
                <a:cs typeface="Nunito ExtraLight"/>
                <a:sym typeface="Nunito ExtraLight"/>
              </a:rPr>
              <a:t>CF:G’s role</a:t>
            </a:r>
            <a:endParaRPr dirty="0">
              <a:solidFill>
                <a:srgbClr val="DC0056"/>
              </a:solidFill>
              <a:ea typeface="Nunito ExtraLight"/>
              <a:cs typeface="Nunito ExtraLight"/>
              <a:sym typeface="Nunito ExtraLight"/>
            </a:endParaRPr>
          </a:p>
          <a:p>
            <a:endParaRPr dirty="0">
              <a:solidFill>
                <a:srgbClr val="DC0056"/>
              </a:solidFill>
              <a:ea typeface="Nunito ExtraLight"/>
              <a:cs typeface="Nunito ExtraLight"/>
              <a:sym typeface="Nunito ExtraLight"/>
            </a:endParaRPr>
          </a:p>
          <a:p>
            <a:r>
              <a:rPr lang="en" dirty="0">
                <a:ea typeface="Nunito ExtraLight"/>
                <a:cs typeface="Nunito ExtraLight"/>
                <a:sym typeface="Nunito ExtraLight"/>
              </a:rPr>
              <a:t>CF:G developed a bespoke coding curriculum for BT covering 4 modules, carefully tailored to BT’s needs. We then sourced and screened the candidates, managed the application process and onboarded the cohort, and delivered the full time training.</a:t>
            </a:r>
            <a:endParaRPr dirty="0">
              <a:ea typeface="Nunito ExtraLight"/>
              <a:cs typeface="Nunito ExtraLight"/>
              <a:sym typeface="Nunito ExtraLight"/>
            </a:endParaRPr>
          </a:p>
        </p:txBody>
      </p:sp>
      <p:sp>
        <p:nvSpPr>
          <p:cNvPr id="340" name="Google Shape;340;p29"/>
          <p:cNvSpPr txBox="1"/>
          <p:nvPr/>
        </p:nvSpPr>
        <p:spPr>
          <a:xfrm>
            <a:off x="187767" y="269933"/>
            <a:ext cx="6632400" cy="589600"/>
          </a:xfrm>
          <a:prstGeom prst="rect">
            <a:avLst/>
          </a:prstGeom>
          <a:noFill/>
          <a:ln>
            <a:noFill/>
          </a:ln>
        </p:spPr>
        <p:txBody>
          <a:bodyPr spcFirstLastPara="1" wrap="square" lIns="121900" tIns="121900" rIns="121900" bIns="121900" anchor="t" anchorCtr="0">
            <a:noAutofit/>
          </a:bodyPr>
          <a:lstStyle/>
          <a:p>
            <a:r>
              <a:rPr lang="en-GB" sz="2400" dirty="0">
                <a:latin typeface="Nunito ExtraLight"/>
                <a:ea typeface="Nunito ExtraLight"/>
                <a:cs typeface="Nunito ExtraLight"/>
                <a:sym typeface="Nunito ExtraLight"/>
              </a:rPr>
              <a:t>Case study – the BT furtHER programme</a:t>
            </a:r>
            <a:endParaRPr lang="en-GB" sz="2400" dirty="0">
              <a:solidFill>
                <a:srgbClr val="DC0056"/>
              </a:solidFill>
              <a:latin typeface="Nunito SemiBold"/>
              <a:ea typeface="Nunito SemiBold"/>
              <a:cs typeface="Nunito SemiBold"/>
              <a:sym typeface="Nunito SemiBold"/>
            </a:endParaRPr>
          </a:p>
        </p:txBody>
      </p:sp>
      <p:sp>
        <p:nvSpPr>
          <p:cNvPr id="341" name="Google Shape;341;p29"/>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100"/>
            </a:pPr>
            <a:fld id="{00000000-1234-1234-1234-123412341234}" type="slidenum">
              <a:rPr lang="en"/>
              <a:pPr>
                <a:buClr>
                  <a:srgbClr val="000000"/>
                </a:buClr>
                <a:buSzPts val="1100"/>
              </a:p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2600/1*MBfewRuehbIUlpb7g1vITA.jpeg">
            <a:extLst>
              <a:ext uri="{FF2B5EF4-FFF2-40B4-BE49-F238E27FC236}">
                <a16:creationId xmlns:a16="http://schemas.microsoft.com/office/drawing/2014/main" id="{2710841E-FD89-4481-AF32-E5C26C08B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50" y="558265"/>
            <a:ext cx="4238325" cy="3178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mages-1.medium.com/max/900/1*GRaImEE_vPrCkGi6Vgcu3A.jpeg">
            <a:extLst>
              <a:ext uri="{FF2B5EF4-FFF2-40B4-BE49-F238E27FC236}">
                <a16:creationId xmlns:a16="http://schemas.microsoft.com/office/drawing/2014/main" id="{918BAAA8-B512-449C-9155-15F5534D9F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49"/>
          <a:stretch/>
        </p:blipFill>
        <p:spPr bwMode="auto">
          <a:xfrm>
            <a:off x="3262964" y="2399147"/>
            <a:ext cx="7956684" cy="41027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images-1.medium.com/max/2600/1*70WAJHuNvK9cQ_Rkzmv3Kg.jpeg">
            <a:extLst>
              <a:ext uri="{FF2B5EF4-FFF2-40B4-BE49-F238E27FC236}">
                <a16:creationId xmlns:a16="http://schemas.microsoft.com/office/drawing/2014/main" id="{C7F428E1-96E7-443E-AACE-3B5D52A98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295" y="4540617"/>
            <a:ext cx="2538436" cy="20745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mages-1.medium.com/max/2600/1*NTnaYBw9XdpQTOQ2Oo9rRQ.jpeg">
            <a:extLst>
              <a:ext uri="{FF2B5EF4-FFF2-40B4-BE49-F238E27FC236}">
                <a16:creationId xmlns:a16="http://schemas.microsoft.com/office/drawing/2014/main" id="{018E7010-4F22-460C-B5E1-0145D9D91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2911" y="558265"/>
            <a:ext cx="2874745" cy="21560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D1B95C-8B45-4F63-8671-EA5922A19269}"/>
              </a:ext>
            </a:extLst>
          </p:cNvPr>
          <p:cNvSpPr/>
          <p:nvPr/>
        </p:nvSpPr>
        <p:spPr>
          <a:xfrm>
            <a:off x="4945324" y="751391"/>
            <a:ext cx="3313151" cy="923330"/>
          </a:xfrm>
          <a:prstGeom prst="rect">
            <a:avLst/>
          </a:prstGeom>
        </p:spPr>
        <p:txBody>
          <a:bodyPr wrap="square">
            <a:spAutoFit/>
          </a:bodyPr>
          <a:lstStyle/>
          <a:p>
            <a:r>
              <a:rPr lang="en-GB" b="1" dirty="0">
                <a:latin typeface="Nunito ExtraLight"/>
                <a:ea typeface="Nunito ExtraLight"/>
                <a:cs typeface="Nunito ExtraLight"/>
                <a:sym typeface="Nunito ExtraLight"/>
              </a:rPr>
              <a:t>Case study 4 </a:t>
            </a:r>
          </a:p>
          <a:p>
            <a:r>
              <a:rPr lang="en-GB" dirty="0">
                <a:latin typeface="Nunito ExtraLight"/>
                <a:ea typeface="Nunito ExtraLight"/>
                <a:cs typeface="Nunito ExtraLight"/>
                <a:sym typeface="Nunito ExtraLight"/>
              </a:rPr>
              <a:t>The BT furtHER programme outcome</a:t>
            </a:r>
            <a:endParaRPr lang="en-GB" dirty="0">
              <a:solidFill>
                <a:srgbClr val="DC0056"/>
              </a:solidFill>
              <a:latin typeface="Nunito SemiBold"/>
              <a:ea typeface="Nunito SemiBold"/>
              <a:cs typeface="Nunito SemiBold"/>
              <a:sym typeface="Nunito SemiBold"/>
            </a:endParaRPr>
          </a:p>
        </p:txBody>
      </p:sp>
    </p:spTree>
    <p:extLst>
      <p:ext uri="{BB962C8B-B14F-4D97-AF65-F5344CB8AC3E}">
        <p14:creationId xmlns:p14="http://schemas.microsoft.com/office/powerpoint/2010/main" val="250056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24" name="Right Triangle 23">
            <a:extLst>
              <a:ext uri="{FF2B5EF4-FFF2-40B4-BE49-F238E27FC236}">
                <a16:creationId xmlns:a16="http://schemas.microsoft.com/office/drawing/2014/main" id="{D4095869-FF69-4BA0-AFE2-8424F93B330D}"/>
              </a:ext>
            </a:extLst>
          </p:cNvPr>
          <p:cNvSpPr/>
          <p:nvPr/>
        </p:nvSpPr>
        <p:spPr>
          <a:xfrm flipH="1">
            <a:off x="6822140" y="1"/>
            <a:ext cx="5369859" cy="6858000"/>
          </a:xfrm>
          <a:prstGeom prst="rtTriangle">
            <a:avLst/>
          </a:prstGeom>
          <a:solidFill>
            <a:srgbClr val="9DC5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5" name="Shape 305"/>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652298" y="728832"/>
            <a:ext cx="4614300" cy="994074"/>
          </a:xfrm>
          <a:prstGeom prst="rect">
            <a:avLst/>
          </a:prstGeom>
          <a:noFill/>
          <a:ln>
            <a:noFill/>
          </a:ln>
        </p:spPr>
      </p:pic>
      <p:grpSp>
        <p:nvGrpSpPr>
          <p:cNvPr id="9" name="Group 8">
            <a:extLst>
              <a:ext uri="{FF2B5EF4-FFF2-40B4-BE49-F238E27FC236}">
                <a16:creationId xmlns:a16="http://schemas.microsoft.com/office/drawing/2014/main" id="{560DDB8B-F9F8-4719-B84D-519634496C9A}"/>
              </a:ext>
            </a:extLst>
          </p:cNvPr>
          <p:cNvGrpSpPr/>
          <p:nvPr/>
        </p:nvGrpSpPr>
        <p:grpSpPr>
          <a:xfrm>
            <a:off x="652298" y="3227721"/>
            <a:ext cx="2706376" cy="2765984"/>
            <a:chOff x="824754" y="2371554"/>
            <a:chExt cx="3496235" cy="3272531"/>
          </a:xfrm>
        </p:grpSpPr>
        <p:pic>
          <p:nvPicPr>
            <p:cNvPr id="2" name="Picture 1">
              <a:extLst>
                <a:ext uri="{FF2B5EF4-FFF2-40B4-BE49-F238E27FC236}">
                  <a16:creationId xmlns:a16="http://schemas.microsoft.com/office/drawing/2014/main" id="{0E6094FB-A4D4-48F2-9729-76EC731F8FE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24754" y="2371554"/>
              <a:ext cx="3496235" cy="2761543"/>
            </a:xfrm>
            <a:prstGeom prst="rect">
              <a:avLst/>
            </a:prstGeom>
          </p:spPr>
        </p:pic>
        <p:sp>
          <p:nvSpPr>
            <p:cNvPr id="3" name="Rectangle 2">
              <a:extLst>
                <a:ext uri="{FF2B5EF4-FFF2-40B4-BE49-F238E27FC236}">
                  <a16:creationId xmlns:a16="http://schemas.microsoft.com/office/drawing/2014/main" id="{A252A144-A123-4370-B442-1B94EBA8E7D0}"/>
                </a:ext>
              </a:extLst>
            </p:cNvPr>
            <p:cNvSpPr/>
            <p:nvPr/>
          </p:nvSpPr>
          <p:spPr>
            <a:xfrm>
              <a:off x="1193461" y="5186885"/>
              <a:ext cx="54684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318DCFA1-F08E-4903-BB98-C67808E03522}"/>
                </a:ext>
              </a:extLst>
            </p:cNvPr>
            <p:cNvSpPr/>
            <p:nvPr/>
          </p:nvSpPr>
          <p:spPr>
            <a:xfrm>
              <a:off x="1466884" y="4894729"/>
              <a:ext cx="612928" cy="292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407243F-D901-49D5-86BC-25E20FBE35A5}"/>
                </a:ext>
              </a:extLst>
            </p:cNvPr>
            <p:cNvSpPr/>
            <p:nvPr/>
          </p:nvSpPr>
          <p:spPr>
            <a:xfrm>
              <a:off x="3708700" y="4894729"/>
              <a:ext cx="549535" cy="292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11DA4DE5-15B0-4C93-9495-97C59E55D4B5}"/>
              </a:ext>
            </a:extLst>
          </p:cNvPr>
          <p:cNvGrpSpPr/>
          <p:nvPr/>
        </p:nvGrpSpPr>
        <p:grpSpPr>
          <a:xfrm>
            <a:off x="3389624" y="3128351"/>
            <a:ext cx="2706376" cy="2440499"/>
            <a:chOff x="4469800" y="2756647"/>
            <a:chExt cx="3496235" cy="2887438"/>
          </a:xfrm>
        </p:grpSpPr>
        <p:pic>
          <p:nvPicPr>
            <p:cNvPr id="6" name="Picture 5">
              <a:extLst>
                <a:ext uri="{FF2B5EF4-FFF2-40B4-BE49-F238E27FC236}">
                  <a16:creationId xmlns:a16="http://schemas.microsoft.com/office/drawing/2014/main" id="{C79BC238-9971-454A-92B6-DB416A2735A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469800" y="2779059"/>
              <a:ext cx="3496235" cy="2842614"/>
            </a:xfrm>
            <a:prstGeom prst="rect">
              <a:avLst/>
            </a:prstGeom>
          </p:spPr>
        </p:pic>
        <p:sp>
          <p:nvSpPr>
            <p:cNvPr id="12" name="Rectangle 11">
              <a:extLst>
                <a:ext uri="{FF2B5EF4-FFF2-40B4-BE49-F238E27FC236}">
                  <a16:creationId xmlns:a16="http://schemas.microsoft.com/office/drawing/2014/main" id="{21284FFD-0D92-483D-B220-7B4F5CD4A01A}"/>
                </a:ext>
              </a:extLst>
            </p:cNvPr>
            <p:cNvSpPr/>
            <p:nvPr/>
          </p:nvSpPr>
          <p:spPr>
            <a:xfrm>
              <a:off x="4532554" y="2756647"/>
              <a:ext cx="577328" cy="192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8C726B5-173B-4B68-8873-89DEE0B2D156}"/>
                </a:ext>
              </a:extLst>
            </p:cNvPr>
            <p:cNvSpPr/>
            <p:nvPr/>
          </p:nvSpPr>
          <p:spPr>
            <a:xfrm>
              <a:off x="5640271" y="2756647"/>
              <a:ext cx="1746645" cy="35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59289E6-357E-430C-A9C4-512CBAA1F7E8}"/>
                </a:ext>
              </a:extLst>
            </p:cNvPr>
            <p:cNvSpPr/>
            <p:nvPr/>
          </p:nvSpPr>
          <p:spPr>
            <a:xfrm>
              <a:off x="5779122" y="5495428"/>
              <a:ext cx="451349" cy="14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0EC35265-ABE3-4E61-ADF0-ACC0B2D42A7C}"/>
              </a:ext>
            </a:extLst>
          </p:cNvPr>
          <p:cNvGrpSpPr/>
          <p:nvPr/>
        </p:nvGrpSpPr>
        <p:grpSpPr>
          <a:xfrm>
            <a:off x="6256119" y="2917163"/>
            <a:ext cx="2706376" cy="2762344"/>
            <a:chOff x="7871011" y="2462683"/>
            <a:chExt cx="3496235" cy="3268224"/>
          </a:xfrm>
        </p:grpSpPr>
        <p:pic>
          <p:nvPicPr>
            <p:cNvPr id="7" name="Picture 6">
              <a:extLst>
                <a:ext uri="{FF2B5EF4-FFF2-40B4-BE49-F238E27FC236}">
                  <a16:creationId xmlns:a16="http://schemas.microsoft.com/office/drawing/2014/main" id="{41E2862E-BF29-497B-A29E-6157994C125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71011" y="2573610"/>
              <a:ext cx="3496235" cy="3157297"/>
            </a:xfrm>
            <a:prstGeom prst="rect">
              <a:avLst/>
            </a:prstGeom>
          </p:spPr>
        </p:pic>
        <p:sp>
          <p:nvSpPr>
            <p:cNvPr id="15" name="Rectangle 14">
              <a:extLst>
                <a:ext uri="{FF2B5EF4-FFF2-40B4-BE49-F238E27FC236}">
                  <a16:creationId xmlns:a16="http://schemas.microsoft.com/office/drawing/2014/main" id="{98ADC559-2D71-4083-82E4-75F66C4E4F77}"/>
                </a:ext>
              </a:extLst>
            </p:cNvPr>
            <p:cNvSpPr/>
            <p:nvPr/>
          </p:nvSpPr>
          <p:spPr>
            <a:xfrm>
              <a:off x="8582488" y="2499281"/>
              <a:ext cx="451349" cy="14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8295DBA-1C0C-433D-B4DB-021847434F78}"/>
                </a:ext>
              </a:extLst>
            </p:cNvPr>
            <p:cNvSpPr/>
            <p:nvPr/>
          </p:nvSpPr>
          <p:spPr>
            <a:xfrm>
              <a:off x="9619127" y="2462683"/>
              <a:ext cx="1649507" cy="185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7" name="Shape 307"/>
          <p:cNvSpPr txBox="1"/>
          <p:nvPr/>
        </p:nvSpPr>
        <p:spPr>
          <a:xfrm>
            <a:off x="705926" y="5850355"/>
            <a:ext cx="8779698" cy="776400"/>
          </a:xfrm>
          <a:prstGeom prst="rect">
            <a:avLst/>
          </a:prstGeom>
          <a:noFill/>
          <a:ln>
            <a:noFill/>
          </a:ln>
        </p:spPr>
        <p:txBody>
          <a:bodyPr lIns="91425" tIns="91425" rIns="91425" bIns="91425" anchor="ctr" anchorCtr="0">
            <a:noAutofit/>
          </a:bodyPr>
          <a:lstStyle/>
          <a:p>
            <a:pPr algn="ctr"/>
            <a:r>
              <a:rPr lang="en-GB" sz="3200" dirty="0">
                <a:ea typeface="Lobster"/>
                <a:cs typeface="Lobster"/>
                <a:sym typeface="Lobster"/>
              </a:rPr>
              <a:t>www.techtalentcharter.co.uk	@</a:t>
            </a:r>
            <a:r>
              <a:rPr lang="en-GB" sz="3200" dirty="0" err="1">
                <a:ea typeface="Lobster"/>
                <a:cs typeface="Lobster"/>
                <a:sym typeface="Lobster"/>
              </a:rPr>
              <a:t>techcharterUK</a:t>
            </a:r>
            <a:endParaRPr lang="en-GB" sz="3200" dirty="0">
              <a:ea typeface="Lobster"/>
              <a:cs typeface="Lobster"/>
              <a:sym typeface="Lobster"/>
            </a:endParaRPr>
          </a:p>
        </p:txBody>
      </p:sp>
    </p:spTree>
    <p:extLst>
      <p:ext uri="{BB962C8B-B14F-4D97-AF65-F5344CB8AC3E}">
        <p14:creationId xmlns:p14="http://schemas.microsoft.com/office/powerpoint/2010/main" val="326786380"/>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65929" y="1342886"/>
            <a:ext cx="8641976" cy="4500282"/>
          </a:xfrm>
          <a:prstGeom prst="ellipse">
            <a:avLst/>
          </a:prstGeom>
          <a:solidFill>
            <a:schemeClr val="accent1">
              <a:lumMod val="60000"/>
              <a:lumOff val="40000"/>
              <a:alpha val="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486193" y="549400"/>
            <a:ext cx="7733074" cy="961374"/>
          </a:xfrm>
        </p:spPr>
        <p:txBody>
          <a:bodyPr>
            <a:normAutofit/>
          </a:bodyPr>
          <a:lstStyle/>
          <a:p>
            <a:r>
              <a:rPr lang="en-GB" dirty="0">
                <a:latin typeface="Trebuchet MS" panose="020B0603020202020204" pitchFamily="34" charset="0"/>
              </a:rPr>
              <a:t>Thank you!</a:t>
            </a:r>
          </a:p>
        </p:txBody>
      </p:sp>
      <p:sp>
        <p:nvSpPr>
          <p:cNvPr id="4" name="Rectangle 3"/>
          <p:cNvSpPr/>
          <p:nvPr/>
        </p:nvSpPr>
        <p:spPr>
          <a:xfrm>
            <a:off x="2624501" y="2237940"/>
            <a:ext cx="3575146" cy="1200329"/>
          </a:xfrm>
          <a:prstGeom prst="rect">
            <a:avLst/>
          </a:prstGeom>
        </p:spPr>
        <p:txBody>
          <a:bodyPr wrap="none">
            <a:spAutoFit/>
          </a:bodyPr>
          <a:lstStyle/>
          <a:p>
            <a:r>
              <a:rPr lang="en-GB" sz="2400" b="1" dirty="0"/>
              <a:t>twitter.com/CodeFirstGirls</a:t>
            </a:r>
          </a:p>
          <a:p>
            <a:endParaRPr lang="en-GB" sz="2400" b="1" dirty="0"/>
          </a:p>
          <a:p>
            <a:r>
              <a:rPr lang="en-GB" sz="2400" b="1" dirty="0"/>
              <a:t>ww.codefirstgirls.org.uk</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66983" y="1967013"/>
            <a:ext cx="3405948" cy="3419916"/>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335" t="9601" r="9136" b="10418"/>
          <a:stretch/>
        </p:blipFill>
        <p:spPr>
          <a:xfrm>
            <a:off x="2663897" y="3740553"/>
            <a:ext cx="3782263" cy="256804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139" y="2194858"/>
            <a:ext cx="592455" cy="48166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3267" y="2838103"/>
            <a:ext cx="524996" cy="524996"/>
          </a:xfrm>
          <a:prstGeom prst="rect">
            <a:avLst/>
          </a:prstGeom>
        </p:spPr>
      </p:pic>
    </p:spTree>
    <p:extLst>
      <p:ext uri="{BB962C8B-B14F-4D97-AF65-F5344CB8AC3E}">
        <p14:creationId xmlns:p14="http://schemas.microsoft.com/office/powerpoint/2010/main" val="422046468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50465" y="1475081"/>
            <a:ext cx="3144857" cy="4596330"/>
          </a:xfrm>
          <a:prstGeom prst="rect">
            <a:avLst/>
          </a:prstGeom>
        </p:spPr>
      </p:pic>
      <p:sp>
        <p:nvSpPr>
          <p:cNvPr id="4" name="Shape 185"/>
          <p:cNvSpPr txBox="1">
            <a:spLocks/>
          </p:cNvSpPr>
          <p:nvPr/>
        </p:nvSpPr>
        <p:spPr>
          <a:xfrm>
            <a:off x="2635624" y="336581"/>
            <a:ext cx="6974541" cy="1138500"/>
          </a:xfrm>
          <a:prstGeom prst="rect">
            <a:avLst/>
          </a:prstGeom>
        </p:spPr>
        <p:txBody>
          <a:bodyPr vert="horz" lIns="48206" tIns="48206" rIns="48206" bIns="48206"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GB" sz="2700" dirty="0">
                <a:latin typeface="Trebuchet MS" panose="020B0603020202020204" pitchFamily="34" charset="0"/>
                <a:ea typeface="Lobster"/>
                <a:cs typeface="Lobster"/>
                <a:sym typeface="Lobster"/>
              </a:rPr>
              <a:t>The UK Digital landscape</a:t>
            </a:r>
          </a:p>
        </p:txBody>
      </p:sp>
      <p:sp>
        <p:nvSpPr>
          <p:cNvPr id="5" name="TextBox 4"/>
          <p:cNvSpPr txBox="1"/>
          <p:nvPr/>
        </p:nvSpPr>
        <p:spPr>
          <a:xfrm>
            <a:off x="2321339" y="6320118"/>
            <a:ext cx="1258678" cy="246221"/>
          </a:xfrm>
          <a:prstGeom prst="rect">
            <a:avLst/>
          </a:prstGeom>
          <a:noFill/>
        </p:spPr>
        <p:txBody>
          <a:bodyPr wrap="none" rtlCol="0">
            <a:spAutoFit/>
          </a:bodyPr>
          <a:lstStyle/>
          <a:p>
            <a:r>
              <a:rPr lang="en-GB" sz="1000" dirty="0"/>
              <a:t>Source: Tech City UK</a:t>
            </a:r>
          </a:p>
        </p:txBody>
      </p:sp>
    </p:spTree>
    <p:extLst>
      <p:ext uri="{BB962C8B-B14F-4D97-AF65-F5344CB8AC3E}">
        <p14:creationId xmlns:p14="http://schemas.microsoft.com/office/powerpoint/2010/main" val="488259168"/>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46833" y="1678250"/>
            <a:ext cx="4898334" cy="4013344"/>
          </a:xfrm>
          <a:prstGeom prst="rect">
            <a:avLst/>
          </a:prstGeom>
        </p:spPr>
      </p:pic>
      <p:sp>
        <p:nvSpPr>
          <p:cNvPr id="4" name="Shape 185"/>
          <p:cNvSpPr txBox="1">
            <a:spLocks/>
          </p:cNvSpPr>
          <p:nvPr/>
        </p:nvSpPr>
        <p:spPr>
          <a:xfrm>
            <a:off x="2635624" y="336581"/>
            <a:ext cx="6974541" cy="1138500"/>
          </a:xfrm>
          <a:prstGeom prst="rect">
            <a:avLst/>
          </a:prstGeom>
        </p:spPr>
        <p:txBody>
          <a:bodyPr vert="horz" lIns="48206" tIns="48206" rIns="48206" bIns="48206"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GB" sz="2700" dirty="0">
                <a:latin typeface="Trebuchet MS" panose="020B0603020202020204" pitchFamily="34" charset="0"/>
                <a:ea typeface="Lobster"/>
                <a:cs typeface="Lobster"/>
                <a:sym typeface="Lobster"/>
              </a:rPr>
              <a:t>The UK Digital landscape</a:t>
            </a:r>
          </a:p>
        </p:txBody>
      </p:sp>
      <p:sp>
        <p:nvSpPr>
          <p:cNvPr id="5" name="TextBox 4"/>
          <p:cNvSpPr txBox="1"/>
          <p:nvPr/>
        </p:nvSpPr>
        <p:spPr>
          <a:xfrm>
            <a:off x="2321339" y="6320118"/>
            <a:ext cx="1258678" cy="246221"/>
          </a:xfrm>
          <a:prstGeom prst="rect">
            <a:avLst/>
          </a:prstGeom>
          <a:noFill/>
        </p:spPr>
        <p:txBody>
          <a:bodyPr wrap="none" rtlCol="0">
            <a:spAutoFit/>
          </a:bodyPr>
          <a:lstStyle/>
          <a:p>
            <a:r>
              <a:rPr lang="en-GB" sz="1000" dirty="0"/>
              <a:t>Source: Tech City UK</a:t>
            </a:r>
          </a:p>
        </p:txBody>
      </p:sp>
    </p:spTree>
    <p:extLst>
      <p:ext uri="{BB962C8B-B14F-4D97-AF65-F5344CB8AC3E}">
        <p14:creationId xmlns:p14="http://schemas.microsoft.com/office/powerpoint/2010/main" val="2513786424"/>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2704070" y="327715"/>
            <a:ext cx="6783859" cy="1138500"/>
          </a:xfrm>
          <a:prstGeom prst="rect">
            <a:avLst/>
          </a:prstGeom>
        </p:spPr>
        <p:txBody>
          <a:bodyPr vert="horz" lIns="48206" tIns="48206" rIns="48206" bIns="48206" rtlCol="0" anchor="ctr" anchorCtr="0">
            <a:noAutofit/>
          </a:bodyPr>
          <a:lstStyle/>
          <a:p>
            <a:r>
              <a:rPr lang="en-GB" sz="3200" dirty="0">
                <a:latin typeface="Trebuchet MS" panose="020B0603020202020204" pitchFamily="34" charset="0"/>
                <a:sym typeface="Lobster"/>
              </a:rPr>
              <a:t>The current UK software industry</a:t>
            </a:r>
          </a:p>
        </p:txBody>
      </p:sp>
      <p:sp>
        <p:nvSpPr>
          <p:cNvPr id="2" name="TextBox 1">
            <a:extLst>
              <a:ext uri="{FF2B5EF4-FFF2-40B4-BE49-F238E27FC236}">
                <a16:creationId xmlns:a16="http://schemas.microsoft.com/office/drawing/2014/main" id="{08677441-EEC8-4A38-A483-C408289DC3A4}"/>
              </a:ext>
            </a:extLst>
          </p:cNvPr>
          <p:cNvSpPr txBox="1"/>
          <p:nvPr/>
        </p:nvSpPr>
        <p:spPr>
          <a:xfrm>
            <a:off x="3916592" y="1743214"/>
            <a:ext cx="4078745" cy="646331"/>
          </a:xfrm>
          <a:prstGeom prst="rect">
            <a:avLst/>
          </a:prstGeom>
          <a:noFill/>
        </p:spPr>
        <p:txBody>
          <a:bodyPr wrap="none" rtlCol="0">
            <a:spAutoFit/>
          </a:bodyPr>
          <a:lstStyle/>
          <a:p>
            <a:pPr algn="ctr"/>
            <a:r>
              <a:rPr lang="en-GB" dirty="0"/>
              <a:t>2017 ONS Data - Software professionals</a:t>
            </a:r>
          </a:p>
          <a:p>
            <a:endParaRPr lang="en-GB" dirty="0"/>
          </a:p>
        </p:txBody>
      </p:sp>
      <p:grpSp>
        <p:nvGrpSpPr>
          <p:cNvPr id="4" name="Group 3">
            <a:extLst>
              <a:ext uri="{FF2B5EF4-FFF2-40B4-BE49-F238E27FC236}">
                <a16:creationId xmlns:a16="http://schemas.microsoft.com/office/drawing/2014/main" id="{291B6C81-8AD3-4520-98CE-FE8D9D2E2719}"/>
              </a:ext>
            </a:extLst>
          </p:cNvPr>
          <p:cNvGrpSpPr/>
          <p:nvPr/>
        </p:nvGrpSpPr>
        <p:grpSpPr>
          <a:xfrm>
            <a:off x="3243837" y="2666544"/>
            <a:ext cx="5424256" cy="2194847"/>
            <a:chOff x="3243837" y="3031671"/>
            <a:chExt cx="5424256" cy="2194847"/>
          </a:xfrm>
        </p:grpSpPr>
        <p:pic>
          <p:nvPicPr>
            <p:cNvPr id="8" name="Picture 7">
              <a:extLst>
                <a:ext uri="{FF2B5EF4-FFF2-40B4-BE49-F238E27FC236}">
                  <a16:creationId xmlns:a16="http://schemas.microsoft.com/office/drawing/2014/main" id="{1242A958-9E9E-4170-8AF0-53658C594B53}"/>
                </a:ext>
              </a:extLst>
            </p:cNvPr>
            <p:cNvPicPr>
              <a:picLocks noChangeAspect="1"/>
            </p:cNvPicPr>
            <p:nvPr/>
          </p:nvPicPr>
          <p:blipFill rotWithShape="1">
            <a:blip r:embed="rId3">
              <a:extLst>
                <a:ext uri="{28A0092B-C50C-407E-A947-70E740481C1C}">
                  <a14:useLocalDpi xmlns:a14="http://schemas.microsoft.com/office/drawing/2010/main" val="0"/>
                </a:ext>
              </a:extLst>
            </a:blip>
            <a:srcRect b="50395"/>
            <a:stretch/>
          </p:blipFill>
          <p:spPr>
            <a:xfrm>
              <a:off x="3243837" y="3031671"/>
              <a:ext cx="5424256" cy="2194847"/>
            </a:xfrm>
            <a:prstGeom prst="rect">
              <a:avLst/>
            </a:prstGeom>
          </p:spPr>
        </p:pic>
        <p:pic>
          <p:nvPicPr>
            <p:cNvPr id="9" name="Picture 8">
              <a:extLst>
                <a:ext uri="{FF2B5EF4-FFF2-40B4-BE49-F238E27FC236}">
                  <a16:creationId xmlns:a16="http://schemas.microsoft.com/office/drawing/2014/main" id="{38669773-BB0A-4411-BCAE-EDACBE73AC1F}"/>
                </a:ext>
              </a:extLst>
            </p:cNvPr>
            <p:cNvPicPr>
              <a:picLocks noChangeAspect="1"/>
            </p:cNvPicPr>
            <p:nvPr/>
          </p:nvPicPr>
          <p:blipFill rotWithShape="1">
            <a:blip r:embed="rId3">
              <a:extLst>
                <a:ext uri="{28A0092B-C50C-407E-A947-70E740481C1C}">
                  <a14:useLocalDpi xmlns:a14="http://schemas.microsoft.com/office/drawing/2010/main" val="0"/>
                </a:ext>
              </a:extLst>
            </a:blip>
            <a:srcRect l="1748" t="2218" r="82313" b="86470"/>
            <a:stretch/>
          </p:blipFill>
          <p:spPr>
            <a:xfrm>
              <a:off x="4182351" y="3128210"/>
              <a:ext cx="864562" cy="500515"/>
            </a:xfrm>
            <a:prstGeom prst="rect">
              <a:avLst/>
            </a:prstGeom>
          </p:spPr>
        </p:pic>
        <p:pic>
          <p:nvPicPr>
            <p:cNvPr id="10" name="Picture 9">
              <a:extLst>
                <a:ext uri="{FF2B5EF4-FFF2-40B4-BE49-F238E27FC236}">
                  <a16:creationId xmlns:a16="http://schemas.microsoft.com/office/drawing/2014/main" id="{B53C15F9-C541-43A7-A82E-38FC06CED846}"/>
                </a:ext>
              </a:extLst>
            </p:cNvPr>
            <p:cNvPicPr>
              <a:picLocks noChangeAspect="1"/>
            </p:cNvPicPr>
            <p:nvPr/>
          </p:nvPicPr>
          <p:blipFill rotWithShape="1">
            <a:blip r:embed="rId3">
              <a:extLst>
                <a:ext uri="{28A0092B-C50C-407E-A947-70E740481C1C}">
                  <a14:useLocalDpi xmlns:a14="http://schemas.microsoft.com/office/drawing/2010/main" val="0"/>
                </a:ext>
              </a:extLst>
            </a:blip>
            <a:srcRect l="1748" t="2218" r="82975" b="86472"/>
            <a:stretch/>
          </p:blipFill>
          <p:spPr>
            <a:xfrm>
              <a:off x="4595382" y="3128209"/>
              <a:ext cx="828628" cy="500515"/>
            </a:xfrm>
            <a:prstGeom prst="rect">
              <a:avLst/>
            </a:prstGeom>
          </p:spPr>
        </p:pic>
      </p:grpSp>
      <p:sp>
        <p:nvSpPr>
          <p:cNvPr id="5" name="TextBox 4">
            <a:extLst>
              <a:ext uri="{FF2B5EF4-FFF2-40B4-BE49-F238E27FC236}">
                <a16:creationId xmlns:a16="http://schemas.microsoft.com/office/drawing/2014/main" id="{19D845BB-CB2F-4530-B78A-D228E45D0102}"/>
              </a:ext>
            </a:extLst>
          </p:cNvPr>
          <p:cNvSpPr txBox="1"/>
          <p:nvPr/>
        </p:nvSpPr>
        <p:spPr>
          <a:xfrm>
            <a:off x="3087711" y="5415389"/>
            <a:ext cx="5736507" cy="369332"/>
          </a:xfrm>
          <a:prstGeom prst="rect">
            <a:avLst/>
          </a:prstGeom>
          <a:noFill/>
        </p:spPr>
        <p:txBody>
          <a:bodyPr wrap="none" rtlCol="0">
            <a:spAutoFit/>
          </a:bodyPr>
          <a:lstStyle/>
          <a:p>
            <a:r>
              <a:rPr lang="en-GB" dirty="0"/>
              <a:t>Only 11.6% of software professionals in the UK are women.</a:t>
            </a:r>
          </a:p>
        </p:txBody>
      </p:sp>
    </p:spTree>
    <p:extLst>
      <p:ext uri="{BB962C8B-B14F-4D97-AF65-F5344CB8AC3E}">
        <p14:creationId xmlns:p14="http://schemas.microsoft.com/office/powerpoint/2010/main" val="2433272282"/>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2442128" y="386259"/>
            <a:ext cx="7307743" cy="1138500"/>
          </a:xfrm>
          <a:prstGeom prst="rect">
            <a:avLst/>
          </a:prstGeom>
        </p:spPr>
        <p:txBody>
          <a:bodyPr vert="horz" lIns="48206" tIns="48206" rIns="48206" bIns="48206" rtlCol="0" anchor="ctr" anchorCtr="0">
            <a:noAutofit/>
          </a:bodyPr>
          <a:lstStyle/>
          <a:p>
            <a:r>
              <a:rPr lang="en-GB" sz="3200" dirty="0">
                <a:latin typeface="Trebuchet MS" panose="020B0603020202020204" pitchFamily="34" charset="0"/>
                <a:sym typeface="Lobster"/>
              </a:rPr>
              <a:t>Computer science pipeline</a:t>
            </a:r>
          </a:p>
        </p:txBody>
      </p:sp>
      <p:grpSp>
        <p:nvGrpSpPr>
          <p:cNvPr id="4" name="Group 3">
            <a:extLst>
              <a:ext uri="{FF2B5EF4-FFF2-40B4-BE49-F238E27FC236}">
                <a16:creationId xmlns:a16="http://schemas.microsoft.com/office/drawing/2014/main" id="{291B6C81-8AD3-4520-98CE-FE8D9D2E2719}"/>
              </a:ext>
            </a:extLst>
          </p:cNvPr>
          <p:cNvGrpSpPr/>
          <p:nvPr/>
        </p:nvGrpSpPr>
        <p:grpSpPr>
          <a:xfrm>
            <a:off x="3557127" y="3556685"/>
            <a:ext cx="5424256" cy="2194847"/>
            <a:chOff x="3243837" y="3031671"/>
            <a:chExt cx="5424256" cy="2194847"/>
          </a:xfrm>
        </p:grpSpPr>
        <p:pic>
          <p:nvPicPr>
            <p:cNvPr id="8" name="Picture 7">
              <a:extLst>
                <a:ext uri="{FF2B5EF4-FFF2-40B4-BE49-F238E27FC236}">
                  <a16:creationId xmlns:a16="http://schemas.microsoft.com/office/drawing/2014/main" id="{1242A958-9E9E-4170-8AF0-53658C594B53}"/>
                </a:ext>
              </a:extLst>
            </p:cNvPr>
            <p:cNvPicPr>
              <a:picLocks noChangeAspect="1"/>
            </p:cNvPicPr>
            <p:nvPr/>
          </p:nvPicPr>
          <p:blipFill rotWithShape="1">
            <a:blip r:embed="rId3">
              <a:extLst>
                <a:ext uri="{28A0092B-C50C-407E-A947-70E740481C1C}">
                  <a14:useLocalDpi xmlns:a14="http://schemas.microsoft.com/office/drawing/2010/main" val="0"/>
                </a:ext>
              </a:extLst>
            </a:blip>
            <a:srcRect b="50395"/>
            <a:stretch/>
          </p:blipFill>
          <p:spPr>
            <a:xfrm>
              <a:off x="3243837" y="3031671"/>
              <a:ext cx="5424256" cy="2194847"/>
            </a:xfrm>
            <a:prstGeom prst="rect">
              <a:avLst/>
            </a:prstGeom>
          </p:spPr>
        </p:pic>
        <p:pic>
          <p:nvPicPr>
            <p:cNvPr id="9" name="Picture 8">
              <a:extLst>
                <a:ext uri="{FF2B5EF4-FFF2-40B4-BE49-F238E27FC236}">
                  <a16:creationId xmlns:a16="http://schemas.microsoft.com/office/drawing/2014/main" id="{38669773-BB0A-4411-BCAE-EDACBE73AC1F}"/>
                </a:ext>
              </a:extLst>
            </p:cNvPr>
            <p:cNvPicPr>
              <a:picLocks noChangeAspect="1"/>
            </p:cNvPicPr>
            <p:nvPr/>
          </p:nvPicPr>
          <p:blipFill rotWithShape="1">
            <a:blip r:embed="rId3">
              <a:extLst>
                <a:ext uri="{28A0092B-C50C-407E-A947-70E740481C1C}">
                  <a14:useLocalDpi xmlns:a14="http://schemas.microsoft.com/office/drawing/2010/main" val="0"/>
                </a:ext>
              </a:extLst>
            </a:blip>
            <a:srcRect l="1748" t="2218" r="82313" b="86470"/>
            <a:stretch/>
          </p:blipFill>
          <p:spPr>
            <a:xfrm>
              <a:off x="4182351" y="3128210"/>
              <a:ext cx="864562" cy="500515"/>
            </a:xfrm>
            <a:prstGeom prst="rect">
              <a:avLst/>
            </a:prstGeom>
          </p:spPr>
        </p:pic>
        <p:pic>
          <p:nvPicPr>
            <p:cNvPr id="10" name="Picture 9">
              <a:extLst>
                <a:ext uri="{FF2B5EF4-FFF2-40B4-BE49-F238E27FC236}">
                  <a16:creationId xmlns:a16="http://schemas.microsoft.com/office/drawing/2014/main" id="{B53C15F9-C541-43A7-A82E-38FC06CED846}"/>
                </a:ext>
              </a:extLst>
            </p:cNvPr>
            <p:cNvPicPr>
              <a:picLocks noChangeAspect="1"/>
            </p:cNvPicPr>
            <p:nvPr/>
          </p:nvPicPr>
          <p:blipFill rotWithShape="1">
            <a:blip r:embed="rId3">
              <a:extLst>
                <a:ext uri="{28A0092B-C50C-407E-A947-70E740481C1C}">
                  <a14:useLocalDpi xmlns:a14="http://schemas.microsoft.com/office/drawing/2010/main" val="0"/>
                </a:ext>
              </a:extLst>
            </a:blip>
            <a:srcRect l="1748" t="2218" r="82975" b="86472"/>
            <a:stretch/>
          </p:blipFill>
          <p:spPr>
            <a:xfrm>
              <a:off x="4595382" y="3128209"/>
              <a:ext cx="828628" cy="500515"/>
            </a:xfrm>
            <a:prstGeom prst="rect">
              <a:avLst/>
            </a:prstGeom>
          </p:spPr>
        </p:pic>
        <p:pic>
          <p:nvPicPr>
            <p:cNvPr id="11" name="Picture 10">
              <a:extLst>
                <a:ext uri="{FF2B5EF4-FFF2-40B4-BE49-F238E27FC236}">
                  <a16:creationId xmlns:a16="http://schemas.microsoft.com/office/drawing/2014/main" id="{3E2EB83D-73E3-4A2E-BB10-91F7F84B4FC3}"/>
                </a:ext>
              </a:extLst>
            </p:cNvPr>
            <p:cNvPicPr>
              <a:picLocks noChangeAspect="1"/>
            </p:cNvPicPr>
            <p:nvPr/>
          </p:nvPicPr>
          <p:blipFill rotWithShape="1">
            <a:blip r:embed="rId3">
              <a:extLst>
                <a:ext uri="{28A0092B-C50C-407E-A947-70E740481C1C}">
                  <a14:useLocalDpi xmlns:a14="http://schemas.microsoft.com/office/drawing/2010/main" val="0"/>
                </a:ext>
              </a:extLst>
            </a:blip>
            <a:srcRect l="1849" t="1638" r="83068" b="86832"/>
            <a:stretch/>
          </p:blipFill>
          <p:spPr>
            <a:xfrm>
              <a:off x="5427967" y="3099334"/>
              <a:ext cx="818148" cy="510140"/>
            </a:xfrm>
            <a:prstGeom prst="rect">
              <a:avLst/>
            </a:prstGeom>
          </p:spPr>
        </p:pic>
      </p:grpSp>
      <p:sp>
        <p:nvSpPr>
          <p:cNvPr id="3" name="TextBox 2">
            <a:extLst>
              <a:ext uri="{FF2B5EF4-FFF2-40B4-BE49-F238E27FC236}">
                <a16:creationId xmlns:a16="http://schemas.microsoft.com/office/drawing/2014/main" id="{D4085FA4-14A4-4F25-8AF1-6E2B163335E2}"/>
              </a:ext>
            </a:extLst>
          </p:cNvPr>
          <p:cNvSpPr txBox="1"/>
          <p:nvPr/>
        </p:nvSpPr>
        <p:spPr>
          <a:xfrm>
            <a:off x="3150616" y="1707922"/>
            <a:ext cx="5890766" cy="1200329"/>
          </a:xfrm>
          <a:prstGeom prst="rect">
            <a:avLst/>
          </a:prstGeom>
          <a:noFill/>
        </p:spPr>
        <p:txBody>
          <a:bodyPr wrap="square" rtlCol="0">
            <a:spAutoFit/>
          </a:bodyPr>
          <a:lstStyle/>
          <a:p>
            <a:pPr algn="ctr"/>
            <a:r>
              <a:rPr lang="en-GB" dirty="0">
                <a:latin typeface="Trebuchet MS" panose="020B0603020202020204" pitchFamily="34" charset="0"/>
                <a:ea typeface="Lobster"/>
                <a:cs typeface="Lobster"/>
                <a:sym typeface="Lobster"/>
              </a:rPr>
              <a:t>UCAS undergrad admissions data 2017</a:t>
            </a:r>
            <a:endParaRPr lang="en-GB" dirty="0"/>
          </a:p>
          <a:p>
            <a:pPr algn="ctr"/>
            <a:endParaRPr lang="en-GB" dirty="0"/>
          </a:p>
          <a:p>
            <a:pPr algn="ctr"/>
            <a:r>
              <a:rPr lang="en-GB" dirty="0"/>
              <a:t>In 2017, of the 27,400 students enrolled on to Computer Science degree only 3,750 (13.7%) were women.</a:t>
            </a:r>
          </a:p>
        </p:txBody>
      </p:sp>
    </p:spTree>
    <p:extLst>
      <p:ext uri="{BB962C8B-B14F-4D97-AF65-F5344CB8AC3E}">
        <p14:creationId xmlns:p14="http://schemas.microsoft.com/office/powerpoint/2010/main" val="141947191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2" name="Picture 1">
            <a:extLst>
              <a:ext uri="{FF2B5EF4-FFF2-40B4-BE49-F238E27FC236}">
                <a16:creationId xmlns:a16="http://schemas.microsoft.com/office/drawing/2014/main" id="{ED478718-1E81-4ED3-9D75-44E4420B5B9B}"/>
              </a:ext>
            </a:extLst>
          </p:cNvPr>
          <p:cNvPicPr>
            <a:picLocks noChangeAspect="1"/>
          </p:cNvPicPr>
          <p:nvPr/>
        </p:nvPicPr>
        <p:blipFill rotWithShape="1">
          <a:blip r:embed="rId3"/>
          <a:srcRect l="9455" t="36214" r="9890" b="15368"/>
          <a:stretch/>
        </p:blipFill>
        <p:spPr>
          <a:xfrm>
            <a:off x="1520791" y="2442032"/>
            <a:ext cx="9524235" cy="3811605"/>
          </a:xfrm>
          <a:prstGeom prst="rect">
            <a:avLst/>
          </a:prstGeom>
        </p:spPr>
      </p:pic>
      <p:sp>
        <p:nvSpPr>
          <p:cNvPr id="10" name="TextBox 9">
            <a:extLst>
              <a:ext uri="{FF2B5EF4-FFF2-40B4-BE49-F238E27FC236}">
                <a16:creationId xmlns:a16="http://schemas.microsoft.com/office/drawing/2014/main" id="{3589BB21-DC83-4A68-8D92-A1EFD495892C}"/>
              </a:ext>
            </a:extLst>
          </p:cNvPr>
          <p:cNvSpPr txBox="1"/>
          <p:nvPr/>
        </p:nvSpPr>
        <p:spPr>
          <a:xfrm>
            <a:off x="1901470" y="604363"/>
            <a:ext cx="8389059" cy="1477328"/>
          </a:xfrm>
          <a:prstGeom prst="rect">
            <a:avLst/>
          </a:prstGeom>
          <a:noFill/>
        </p:spPr>
        <p:txBody>
          <a:bodyPr wrap="square" rtlCol="0">
            <a:spAutoFit/>
          </a:bodyPr>
          <a:lstStyle/>
          <a:p>
            <a:pPr algn="ctr"/>
            <a:r>
              <a:rPr lang="en-GB" dirty="0">
                <a:latin typeface="Trebuchet MS" panose="020B0603020202020204" pitchFamily="34" charset="0"/>
                <a:ea typeface="Lobster"/>
                <a:cs typeface="Lobster"/>
                <a:sym typeface="Lobster"/>
              </a:rPr>
              <a:t>Careers that young men and women want to work in in the future</a:t>
            </a:r>
          </a:p>
          <a:p>
            <a:pPr algn="ctr"/>
            <a:endParaRPr lang="en-GB" dirty="0">
              <a:latin typeface="Trebuchet MS" panose="020B0603020202020204" pitchFamily="34" charset="0"/>
              <a:ea typeface="Lobster"/>
              <a:cs typeface="Lobster"/>
              <a:sym typeface="Lobster"/>
            </a:endParaRPr>
          </a:p>
          <a:p>
            <a:pPr algn="ctr"/>
            <a:r>
              <a:rPr lang="en-GB" dirty="0">
                <a:ea typeface="Lobster"/>
                <a:cs typeface="Lobster"/>
                <a:sym typeface="Lobster"/>
              </a:rPr>
              <a:t>Technology was the most popular choice of future career for young men at 36% of responses, whilst Creative and design (26%) and Professions (36%) was most popular for young women.</a:t>
            </a:r>
            <a:endParaRPr lang="en-GB" dirty="0"/>
          </a:p>
        </p:txBody>
      </p:sp>
    </p:spTree>
    <p:extLst>
      <p:ext uri="{BB962C8B-B14F-4D97-AF65-F5344CB8AC3E}">
        <p14:creationId xmlns:p14="http://schemas.microsoft.com/office/powerpoint/2010/main" val="2479375665"/>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aphicFrame>
        <p:nvGraphicFramePr>
          <p:cNvPr id="30" name="Diagram 29">
            <a:extLst>
              <a:ext uri="{FF2B5EF4-FFF2-40B4-BE49-F238E27FC236}">
                <a16:creationId xmlns:a16="http://schemas.microsoft.com/office/drawing/2014/main" id="{EDAC635D-4AAF-403E-A9F4-0B6BD1EFB12B}"/>
              </a:ext>
            </a:extLst>
          </p:cNvPr>
          <p:cNvGraphicFramePr/>
          <p:nvPr>
            <p:extLst>
              <p:ext uri="{D42A27DB-BD31-4B8C-83A1-F6EECF244321}">
                <p14:modId xmlns:p14="http://schemas.microsoft.com/office/powerpoint/2010/main" val="1896018633"/>
              </p:ext>
            </p:extLst>
          </p:nvPr>
        </p:nvGraphicFramePr>
        <p:xfrm>
          <a:off x="2754058" y="1903508"/>
          <a:ext cx="6484373" cy="465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5" name="Shape 185"/>
          <p:cNvSpPr txBox="1">
            <a:spLocks noGrp="1"/>
          </p:cNvSpPr>
          <p:nvPr>
            <p:ph type="title"/>
          </p:nvPr>
        </p:nvSpPr>
        <p:spPr>
          <a:xfrm>
            <a:off x="2747320" y="356447"/>
            <a:ext cx="6783859" cy="1138500"/>
          </a:xfrm>
          <a:prstGeom prst="rect">
            <a:avLst/>
          </a:prstGeom>
        </p:spPr>
        <p:txBody>
          <a:bodyPr vert="horz" lIns="48206" tIns="48206" rIns="48206" bIns="48206" rtlCol="0" anchor="ctr" anchorCtr="0">
            <a:noAutofit/>
          </a:bodyPr>
          <a:lstStyle/>
          <a:p>
            <a:r>
              <a:rPr lang="en-GB" sz="3200" dirty="0">
                <a:latin typeface="Trebuchet MS" panose="020B0603020202020204" pitchFamily="34" charset="0"/>
                <a:ea typeface="Lobster"/>
                <a:cs typeface="Lobster"/>
                <a:sym typeface="Lobster"/>
              </a:rPr>
              <a:t>So how can we tackle this issue?</a:t>
            </a:r>
          </a:p>
        </p:txBody>
      </p:sp>
      <p:pic>
        <p:nvPicPr>
          <p:cNvPr id="12" name="Picture 11">
            <a:extLst>
              <a:ext uri="{FF2B5EF4-FFF2-40B4-BE49-F238E27FC236}">
                <a16:creationId xmlns:a16="http://schemas.microsoft.com/office/drawing/2014/main" id="{E0075900-1316-4829-8B23-B143D2E49CE3}"/>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107000"/>
                    </a14:imgEffect>
                  </a14:imgLayer>
                </a14:imgProps>
              </a:ext>
              <a:ext uri="{28A0092B-C50C-407E-A947-70E740481C1C}">
                <a14:useLocalDpi xmlns:a14="http://schemas.microsoft.com/office/drawing/2010/main" val="0"/>
              </a:ext>
            </a:extLst>
          </a:blip>
          <a:srcRect l="1748" t="2218" r="82975" b="86472"/>
          <a:stretch/>
        </p:blipFill>
        <p:spPr>
          <a:xfrm>
            <a:off x="586670" y="3062493"/>
            <a:ext cx="1785776" cy="1078660"/>
          </a:xfrm>
          <a:prstGeom prst="rect">
            <a:avLst/>
          </a:prstGeom>
        </p:spPr>
      </p:pic>
      <p:pic>
        <p:nvPicPr>
          <p:cNvPr id="14" name="Picture 13">
            <a:extLst>
              <a:ext uri="{FF2B5EF4-FFF2-40B4-BE49-F238E27FC236}">
                <a16:creationId xmlns:a16="http://schemas.microsoft.com/office/drawing/2014/main" id="{0142A553-013D-4AF1-AF19-B85AD1409986}"/>
              </a:ext>
            </a:extLst>
          </p:cNvPr>
          <p:cNvPicPr>
            <a:picLocks noChangeAspect="1"/>
          </p:cNvPicPr>
          <p:nvPr/>
        </p:nvPicPr>
        <p:blipFill>
          <a:blip r:embed="rId10">
            <a:duotone>
              <a:schemeClr val="accent1">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687562" y="2614704"/>
            <a:ext cx="1917768" cy="1917768"/>
          </a:xfrm>
          <a:prstGeom prst="rect">
            <a:avLst/>
          </a:prstGeom>
        </p:spPr>
      </p:pic>
      <p:grpSp>
        <p:nvGrpSpPr>
          <p:cNvPr id="23" name="Group 22">
            <a:extLst>
              <a:ext uri="{FF2B5EF4-FFF2-40B4-BE49-F238E27FC236}">
                <a16:creationId xmlns:a16="http://schemas.microsoft.com/office/drawing/2014/main" id="{ABCE5C42-0517-4DD2-8CCF-87D6AE70A18B}"/>
              </a:ext>
            </a:extLst>
          </p:cNvPr>
          <p:cNvGrpSpPr/>
          <p:nvPr/>
        </p:nvGrpSpPr>
        <p:grpSpPr>
          <a:xfrm>
            <a:off x="3874232" y="1857257"/>
            <a:ext cx="1278107" cy="1349429"/>
            <a:chOff x="5275420" y="1720296"/>
            <a:chExt cx="1278107" cy="1349429"/>
          </a:xfrm>
        </p:grpSpPr>
        <p:pic>
          <p:nvPicPr>
            <p:cNvPr id="17" name="Picture 16">
              <a:extLst>
                <a:ext uri="{FF2B5EF4-FFF2-40B4-BE49-F238E27FC236}">
                  <a16:creationId xmlns:a16="http://schemas.microsoft.com/office/drawing/2014/main" id="{05A490E7-8551-4F1D-8668-CB9629AFFCA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7899" y="1720296"/>
              <a:ext cx="933150" cy="807460"/>
            </a:xfrm>
            <a:prstGeom prst="rect">
              <a:avLst/>
            </a:prstGeom>
          </p:spPr>
        </p:pic>
        <p:sp>
          <p:nvSpPr>
            <p:cNvPr id="18" name="TextBox 17">
              <a:extLst>
                <a:ext uri="{FF2B5EF4-FFF2-40B4-BE49-F238E27FC236}">
                  <a16:creationId xmlns:a16="http://schemas.microsoft.com/office/drawing/2014/main" id="{1D40746E-B62B-48E9-8399-9FDF7091A01D}"/>
                </a:ext>
              </a:extLst>
            </p:cNvPr>
            <p:cNvSpPr txBox="1"/>
            <p:nvPr/>
          </p:nvSpPr>
          <p:spPr>
            <a:xfrm>
              <a:off x="5275420" y="2700393"/>
              <a:ext cx="1278107" cy="369332"/>
            </a:xfrm>
            <a:prstGeom prst="rect">
              <a:avLst/>
            </a:prstGeom>
            <a:noFill/>
          </p:spPr>
          <p:txBody>
            <a:bodyPr wrap="none" rtlCol="0">
              <a:spAutoFit/>
            </a:bodyPr>
            <a:lstStyle/>
            <a:p>
              <a:r>
                <a:rPr lang="en-GB" dirty="0"/>
                <a:t>Universities</a:t>
              </a:r>
            </a:p>
          </p:txBody>
        </p:sp>
      </p:grpSp>
      <p:grpSp>
        <p:nvGrpSpPr>
          <p:cNvPr id="28" name="Group 27">
            <a:extLst>
              <a:ext uri="{FF2B5EF4-FFF2-40B4-BE49-F238E27FC236}">
                <a16:creationId xmlns:a16="http://schemas.microsoft.com/office/drawing/2014/main" id="{FFD6AE2B-1026-4CAF-A30D-E9113D4D1FB8}"/>
              </a:ext>
            </a:extLst>
          </p:cNvPr>
          <p:cNvGrpSpPr/>
          <p:nvPr/>
        </p:nvGrpSpPr>
        <p:grpSpPr>
          <a:xfrm>
            <a:off x="6660322" y="1977798"/>
            <a:ext cx="1655903" cy="1553834"/>
            <a:chOff x="4664938" y="3468538"/>
            <a:chExt cx="1655903" cy="1553834"/>
          </a:xfrm>
        </p:grpSpPr>
        <p:sp>
          <p:nvSpPr>
            <p:cNvPr id="19" name="TextBox 18">
              <a:extLst>
                <a:ext uri="{FF2B5EF4-FFF2-40B4-BE49-F238E27FC236}">
                  <a16:creationId xmlns:a16="http://schemas.microsoft.com/office/drawing/2014/main" id="{E34940AF-DF9B-4585-BA5E-F9B82DC269A1}"/>
                </a:ext>
              </a:extLst>
            </p:cNvPr>
            <p:cNvSpPr txBox="1"/>
            <p:nvPr/>
          </p:nvSpPr>
          <p:spPr>
            <a:xfrm>
              <a:off x="4664938" y="4376041"/>
              <a:ext cx="1655903" cy="646331"/>
            </a:xfrm>
            <a:prstGeom prst="rect">
              <a:avLst/>
            </a:prstGeom>
            <a:noFill/>
          </p:spPr>
          <p:txBody>
            <a:bodyPr wrap="none" rtlCol="0">
              <a:spAutoFit/>
            </a:bodyPr>
            <a:lstStyle/>
            <a:p>
              <a:r>
                <a:rPr lang="en-GB" dirty="0"/>
                <a:t>Apprenticeship </a:t>
              </a:r>
            </a:p>
            <a:p>
              <a:pPr algn="ctr"/>
              <a:r>
                <a:rPr lang="en-GB" dirty="0"/>
                <a:t>providers</a:t>
              </a:r>
            </a:p>
          </p:txBody>
        </p:sp>
        <p:pic>
          <p:nvPicPr>
            <p:cNvPr id="25" name="Picture 24">
              <a:extLst>
                <a:ext uri="{FF2B5EF4-FFF2-40B4-BE49-F238E27FC236}">
                  <a16:creationId xmlns:a16="http://schemas.microsoft.com/office/drawing/2014/main" id="{7A028D41-DAA8-4FE8-98E0-D08E97BBB71C}"/>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5038577" y="3468538"/>
              <a:ext cx="844416" cy="844416"/>
            </a:xfrm>
            <a:prstGeom prst="rect">
              <a:avLst/>
            </a:prstGeom>
          </p:spPr>
        </p:pic>
      </p:grpSp>
      <p:grpSp>
        <p:nvGrpSpPr>
          <p:cNvPr id="29" name="Group 28">
            <a:extLst>
              <a:ext uri="{FF2B5EF4-FFF2-40B4-BE49-F238E27FC236}">
                <a16:creationId xmlns:a16="http://schemas.microsoft.com/office/drawing/2014/main" id="{90D20FEF-EDEF-4CA0-B223-E57092375E96}"/>
              </a:ext>
            </a:extLst>
          </p:cNvPr>
          <p:cNvGrpSpPr/>
          <p:nvPr/>
        </p:nvGrpSpPr>
        <p:grpSpPr>
          <a:xfrm>
            <a:off x="6708551" y="5088983"/>
            <a:ext cx="2045368" cy="1461242"/>
            <a:chOff x="4470205" y="5052112"/>
            <a:chExt cx="2045368" cy="1461242"/>
          </a:xfrm>
        </p:grpSpPr>
        <p:sp>
          <p:nvSpPr>
            <p:cNvPr id="20" name="TextBox 19">
              <a:extLst>
                <a:ext uri="{FF2B5EF4-FFF2-40B4-BE49-F238E27FC236}">
                  <a16:creationId xmlns:a16="http://schemas.microsoft.com/office/drawing/2014/main" id="{C5C2640A-180E-4550-B3B8-24E58B67E853}"/>
                </a:ext>
              </a:extLst>
            </p:cNvPr>
            <p:cNvSpPr txBox="1"/>
            <p:nvPr/>
          </p:nvSpPr>
          <p:spPr>
            <a:xfrm>
              <a:off x="4470205" y="5867023"/>
              <a:ext cx="2045368" cy="646331"/>
            </a:xfrm>
            <a:prstGeom prst="rect">
              <a:avLst/>
            </a:prstGeom>
            <a:noFill/>
          </p:spPr>
          <p:txBody>
            <a:bodyPr wrap="none" rtlCol="0">
              <a:spAutoFit/>
            </a:bodyPr>
            <a:lstStyle/>
            <a:p>
              <a:r>
                <a:rPr lang="en-GB" dirty="0"/>
                <a:t>Alternative training </a:t>
              </a:r>
            </a:p>
            <a:p>
              <a:pPr algn="ctr"/>
              <a:r>
                <a:rPr lang="en-GB" dirty="0"/>
                <a:t>providers</a:t>
              </a:r>
            </a:p>
          </p:txBody>
        </p:sp>
        <p:pic>
          <p:nvPicPr>
            <p:cNvPr id="27" name="Picture 26">
              <a:extLst>
                <a:ext uri="{FF2B5EF4-FFF2-40B4-BE49-F238E27FC236}">
                  <a16:creationId xmlns:a16="http://schemas.microsoft.com/office/drawing/2014/main" id="{6BD41110-0BB2-4CE8-A100-C7DCCFE499DD}"/>
                </a:ext>
              </a:extLst>
            </p:cNvPr>
            <p:cNvPicPr>
              <a:picLocks noChangeAspect="1"/>
            </p:cNvPicPr>
            <p:nvPr/>
          </p:nvPicPr>
          <p:blipFill rotWithShape="1">
            <a:blip r:embed="rId14">
              <a:extLst>
                <a:ext uri="{28A0092B-C50C-407E-A947-70E740481C1C}">
                  <a14:useLocalDpi xmlns:a14="http://schemas.microsoft.com/office/drawing/2010/main" val="0"/>
                </a:ext>
              </a:extLst>
            </a:blip>
            <a:srcRect t="11346" b="14520"/>
            <a:stretch/>
          </p:blipFill>
          <p:spPr>
            <a:xfrm>
              <a:off x="4978634" y="5052112"/>
              <a:ext cx="1099245" cy="814911"/>
            </a:xfrm>
            <a:prstGeom prst="rect">
              <a:avLst/>
            </a:prstGeom>
          </p:spPr>
        </p:pic>
      </p:grpSp>
      <p:grpSp>
        <p:nvGrpSpPr>
          <p:cNvPr id="31" name="Group 30">
            <a:extLst>
              <a:ext uri="{FF2B5EF4-FFF2-40B4-BE49-F238E27FC236}">
                <a16:creationId xmlns:a16="http://schemas.microsoft.com/office/drawing/2014/main" id="{F0517E82-A4C0-4531-A5AB-95577B6E6919}"/>
              </a:ext>
            </a:extLst>
          </p:cNvPr>
          <p:cNvGrpSpPr/>
          <p:nvPr/>
        </p:nvGrpSpPr>
        <p:grpSpPr>
          <a:xfrm>
            <a:off x="3366255" y="4974786"/>
            <a:ext cx="2007601" cy="1543895"/>
            <a:chOff x="3266689" y="4862148"/>
            <a:chExt cx="2007601" cy="1543895"/>
          </a:xfrm>
        </p:grpSpPr>
        <p:pic>
          <p:nvPicPr>
            <p:cNvPr id="32" name="Picture 31">
              <a:extLst>
                <a:ext uri="{FF2B5EF4-FFF2-40B4-BE49-F238E27FC236}">
                  <a16:creationId xmlns:a16="http://schemas.microsoft.com/office/drawing/2014/main" id="{6DC40397-1BD0-427A-9F9B-ABC7305936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89190" y="4862148"/>
              <a:ext cx="834477" cy="834477"/>
            </a:xfrm>
            <a:prstGeom prst="rect">
              <a:avLst/>
            </a:prstGeom>
          </p:spPr>
        </p:pic>
        <p:sp>
          <p:nvSpPr>
            <p:cNvPr id="33" name="TextBox 32">
              <a:extLst>
                <a:ext uri="{FF2B5EF4-FFF2-40B4-BE49-F238E27FC236}">
                  <a16:creationId xmlns:a16="http://schemas.microsoft.com/office/drawing/2014/main" id="{515A7665-AC59-4980-B18F-B4E86E4D1A3D}"/>
                </a:ext>
              </a:extLst>
            </p:cNvPr>
            <p:cNvSpPr txBox="1"/>
            <p:nvPr/>
          </p:nvSpPr>
          <p:spPr>
            <a:xfrm>
              <a:off x="3266689" y="5759712"/>
              <a:ext cx="2007601" cy="646331"/>
            </a:xfrm>
            <a:prstGeom prst="rect">
              <a:avLst/>
            </a:prstGeom>
            <a:noFill/>
          </p:spPr>
          <p:txBody>
            <a:bodyPr wrap="none" rtlCol="0">
              <a:spAutoFit/>
            </a:bodyPr>
            <a:lstStyle/>
            <a:p>
              <a:r>
                <a:rPr lang="en-GB" dirty="0"/>
                <a:t>Corporate training </a:t>
              </a:r>
            </a:p>
            <a:p>
              <a:pPr algn="ctr"/>
              <a:r>
                <a:rPr lang="en-GB" dirty="0"/>
                <a:t>programmes</a:t>
              </a:r>
            </a:p>
          </p:txBody>
        </p:sp>
      </p:grpSp>
      <p:sp>
        <p:nvSpPr>
          <p:cNvPr id="35" name="Arrow: Right 34">
            <a:extLst>
              <a:ext uri="{FF2B5EF4-FFF2-40B4-BE49-F238E27FC236}">
                <a16:creationId xmlns:a16="http://schemas.microsoft.com/office/drawing/2014/main" id="{A5EFE064-81A6-464C-8A24-6E25F7417CC3}"/>
              </a:ext>
            </a:extLst>
          </p:cNvPr>
          <p:cNvSpPr/>
          <p:nvPr/>
        </p:nvSpPr>
        <p:spPr>
          <a:xfrm>
            <a:off x="2590430" y="3317016"/>
            <a:ext cx="701409" cy="440356"/>
          </a:xfrm>
          <a:prstGeom prst="rightArrow">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Right 36">
            <a:extLst>
              <a:ext uri="{FF2B5EF4-FFF2-40B4-BE49-F238E27FC236}">
                <a16:creationId xmlns:a16="http://schemas.microsoft.com/office/drawing/2014/main" id="{E1313C89-AA25-41CD-93A2-E0D219C3D564}"/>
              </a:ext>
            </a:extLst>
          </p:cNvPr>
          <p:cNvSpPr/>
          <p:nvPr/>
        </p:nvSpPr>
        <p:spPr>
          <a:xfrm>
            <a:off x="8679774" y="3317016"/>
            <a:ext cx="701409" cy="440356"/>
          </a:xfrm>
          <a:prstGeom prst="rightArrow">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E1CE6A71-3D57-4EA8-85E2-A04900CACD00}"/>
              </a:ext>
            </a:extLst>
          </p:cNvPr>
          <p:cNvSpPr txBox="1"/>
          <p:nvPr/>
        </p:nvSpPr>
        <p:spPr>
          <a:xfrm>
            <a:off x="479111" y="4122599"/>
            <a:ext cx="2218108" cy="923330"/>
          </a:xfrm>
          <a:prstGeom prst="rect">
            <a:avLst/>
          </a:prstGeom>
          <a:noFill/>
        </p:spPr>
        <p:txBody>
          <a:bodyPr wrap="none" rtlCol="0">
            <a:spAutoFit/>
          </a:bodyPr>
          <a:lstStyle/>
          <a:p>
            <a:pPr algn="ctr"/>
            <a:r>
              <a:rPr lang="en-GB" b="1" dirty="0"/>
              <a:t>Talented individuals </a:t>
            </a:r>
          </a:p>
          <a:p>
            <a:pPr algn="ctr"/>
            <a:r>
              <a:rPr lang="en-GB" b="1" dirty="0"/>
              <a:t>who want to work in </a:t>
            </a:r>
          </a:p>
          <a:p>
            <a:pPr algn="ctr"/>
            <a:r>
              <a:rPr lang="en-GB" b="1" dirty="0"/>
              <a:t>tech and digital roles</a:t>
            </a:r>
          </a:p>
        </p:txBody>
      </p:sp>
    </p:spTree>
    <p:extLst>
      <p:ext uri="{BB962C8B-B14F-4D97-AF65-F5344CB8AC3E}">
        <p14:creationId xmlns:p14="http://schemas.microsoft.com/office/powerpoint/2010/main" val="487055709"/>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idx="4294967295"/>
          </p:nvPr>
        </p:nvSpPr>
        <p:spPr>
          <a:xfrm>
            <a:off x="1840021" y="295820"/>
            <a:ext cx="8511900" cy="1396800"/>
          </a:xfrm>
          <a:prstGeom prst="rect">
            <a:avLst/>
          </a:prstGeom>
          <a:noFill/>
          <a:ln>
            <a:noFill/>
          </a:ln>
        </p:spPr>
        <p:txBody>
          <a:bodyPr vert="horz" lIns="35725" tIns="35725" rIns="35725" bIns="35725" rtlCol="0" anchor="ctr" anchorCtr="0">
            <a:noAutofit/>
          </a:bodyPr>
          <a:lstStyle/>
          <a:p>
            <a:pPr algn="ctr">
              <a:lnSpc>
                <a:spcPct val="100000"/>
              </a:lnSpc>
              <a:spcBef>
                <a:spcPts val="0"/>
              </a:spcBef>
              <a:buClr>
                <a:srgbClr val="424242"/>
              </a:buClr>
              <a:buSzPct val="25000"/>
            </a:pPr>
            <a:r>
              <a:rPr lang="en-GB" sz="2800" dirty="0">
                <a:solidFill>
                  <a:srgbClr val="424242"/>
                </a:solidFill>
                <a:latin typeface="Calibri" panose="020F0502020204030204" pitchFamily="34" charset="0"/>
                <a:ea typeface="Calibri"/>
                <a:cs typeface="Calibri" panose="020F0502020204030204" pitchFamily="34" charset="0"/>
                <a:sym typeface="Calibri"/>
              </a:rPr>
              <a:t>Who are CODE FIRST: </a:t>
            </a:r>
            <a:r>
              <a:rPr lang="en-GB" sz="2800" dirty="0">
                <a:solidFill>
                  <a:srgbClr val="C31C3A"/>
                </a:solidFill>
                <a:latin typeface="Lobster" panose="02000506000000020003" pitchFamily="2" charset="0"/>
                <a:ea typeface="Lobster"/>
                <a:cs typeface="Calibri" panose="020F0502020204030204" pitchFamily="34" charset="0"/>
                <a:sym typeface="Lobster"/>
              </a:rPr>
              <a:t>Girls</a:t>
            </a:r>
            <a:r>
              <a:rPr lang="en-GB" sz="2800" dirty="0">
                <a:solidFill>
                  <a:srgbClr val="424242"/>
                </a:solidFill>
                <a:latin typeface="Calibri" panose="020F0502020204030204" pitchFamily="34" charset="0"/>
                <a:ea typeface="Calibri"/>
                <a:cs typeface="Calibri" panose="020F0502020204030204" pitchFamily="34" charset="0"/>
                <a:sym typeface="Calibri"/>
              </a:rPr>
              <a:t>?</a:t>
            </a:r>
          </a:p>
          <a:p>
            <a:pPr algn="ctr">
              <a:lnSpc>
                <a:spcPct val="100000"/>
              </a:lnSpc>
              <a:spcBef>
                <a:spcPts val="0"/>
              </a:spcBef>
              <a:buClr>
                <a:srgbClr val="424242"/>
              </a:buClr>
              <a:buSzPct val="25000"/>
            </a:pPr>
            <a:r>
              <a:rPr lang="en-GB" sz="2800" dirty="0">
                <a:solidFill>
                  <a:srgbClr val="424242"/>
                </a:solidFill>
                <a:latin typeface="Calibri" panose="020F0502020204030204" pitchFamily="34" charset="0"/>
                <a:ea typeface="Calibri"/>
                <a:cs typeface="Calibri" panose="020F0502020204030204" pitchFamily="34" charset="0"/>
                <a:sym typeface="Calibri"/>
              </a:rPr>
              <a:t>And </a:t>
            </a:r>
            <a:r>
              <a:rPr lang="en-GB" sz="2800" dirty="0">
                <a:latin typeface="Calibri" panose="020F0502020204030204" pitchFamily="34" charset="0"/>
                <a:ea typeface="Lobster"/>
                <a:cs typeface="Calibri" panose="020F0502020204030204" pitchFamily="34" charset="0"/>
                <a:sym typeface="Lobster"/>
              </a:rPr>
              <a:t>what do they do</a:t>
            </a:r>
            <a:r>
              <a:rPr lang="en-GB" sz="2800" dirty="0">
                <a:solidFill>
                  <a:srgbClr val="424242"/>
                </a:solidFill>
                <a:latin typeface="Calibri" panose="020F0502020204030204" pitchFamily="34" charset="0"/>
                <a:ea typeface="Lobster"/>
                <a:cs typeface="Calibri" panose="020F0502020204030204" pitchFamily="34" charset="0"/>
                <a:sym typeface="Lobster"/>
              </a:rPr>
              <a:t>?</a:t>
            </a:r>
          </a:p>
        </p:txBody>
      </p:sp>
      <p:sp>
        <p:nvSpPr>
          <p:cNvPr id="175" name="Shape 175"/>
          <p:cNvSpPr/>
          <p:nvPr/>
        </p:nvSpPr>
        <p:spPr>
          <a:xfrm>
            <a:off x="1883675" y="1694622"/>
            <a:ext cx="8424600" cy="737700"/>
          </a:xfrm>
          <a:prstGeom prst="rect">
            <a:avLst/>
          </a:prstGeom>
          <a:noFill/>
          <a:ln>
            <a:noFill/>
          </a:ln>
        </p:spPr>
        <p:txBody>
          <a:bodyPr lIns="35725" tIns="35725" rIns="35725" bIns="35725" anchor="t" anchorCtr="0">
            <a:noAutofit/>
          </a:bodyPr>
          <a:lstStyle/>
          <a:p>
            <a:pPr algn="ctr">
              <a:lnSpc>
                <a:spcPct val="90000"/>
              </a:lnSpc>
              <a:buClr>
                <a:schemeClr val="dk1"/>
              </a:buClr>
              <a:buSzPct val="25000"/>
            </a:pPr>
            <a:r>
              <a:rPr lang="en-GB" sz="1700">
                <a:solidFill>
                  <a:schemeClr val="dk1"/>
                </a:solidFill>
                <a:latin typeface="Calibri" panose="020F0502020204030204" pitchFamily="34" charset="0"/>
                <a:ea typeface="Calibri"/>
                <a:cs typeface="Calibri" panose="020F0502020204030204" pitchFamily="34" charset="0"/>
                <a:sym typeface="Calibri"/>
              </a:rPr>
              <a:t>CODE FIRST:</a:t>
            </a:r>
            <a:r>
              <a:rPr lang="en-GB" sz="1700">
                <a:solidFill>
                  <a:srgbClr val="C31C3A"/>
                </a:solidFill>
                <a:latin typeface="Calibri" panose="020F0502020204030204" pitchFamily="34" charset="0"/>
                <a:ea typeface="Lobster"/>
                <a:cs typeface="Calibri" panose="020F0502020204030204" pitchFamily="34" charset="0"/>
                <a:sym typeface="Lobster"/>
              </a:rPr>
              <a:t>Girls</a:t>
            </a:r>
            <a:r>
              <a:rPr lang="en-GB" sz="1700">
                <a:solidFill>
                  <a:schemeClr val="dk1"/>
                </a:solidFill>
                <a:latin typeface="Calibri" panose="020F0502020204030204" pitchFamily="34" charset="0"/>
                <a:cs typeface="Calibri" panose="020F0502020204030204" pitchFamily="34" charset="0"/>
              </a:rPr>
              <a:t> </a:t>
            </a:r>
            <a:r>
              <a:rPr lang="en-GB" sz="1700">
                <a:solidFill>
                  <a:schemeClr val="dk1"/>
                </a:solidFill>
                <a:latin typeface="Calibri" panose="020F0502020204030204" pitchFamily="34" charset="0"/>
                <a:ea typeface="Calibri"/>
                <a:cs typeface="Calibri" panose="020F0502020204030204" pitchFamily="34" charset="0"/>
                <a:sym typeface="Calibri"/>
              </a:rPr>
              <a:t>is a social enterprise which exists to get more women </a:t>
            </a:r>
          </a:p>
          <a:p>
            <a:pPr algn="ctr">
              <a:lnSpc>
                <a:spcPct val="90000"/>
              </a:lnSpc>
              <a:spcBef>
                <a:spcPts val="400"/>
              </a:spcBef>
              <a:buClr>
                <a:schemeClr val="dk1"/>
              </a:buClr>
              <a:buSzPct val="25000"/>
            </a:pPr>
            <a:r>
              <a:rPr lang="en-GB" sz="1700">
                <a:solidFill>
                  <a:schemeClr val="dk1"/>
                </a:solidFill>
                <a:latin typeface="Calibri" panose="020F0502020204030204" pitchFamily="34" charset="0"/>
                <a:ea typeface="Calibri"/>
                <a:cs typeface="Calibri" panose="020F0502020204030204" pitchFamily="34" charset="0"/>
                <a:sym typeface="Calibri"/>
              </a:rPr>
              <a:t>into tech. That is our bottom line.</a:t>
            </a:r>
          </a:p>
        </p:txBody>
      </p:sp>
      <p:sp>
        <p:nvSpPr>
          <p:cNvPr id="176" name="Shape 176"/>
          <p:cNvSpPr/>
          <p:nvPr/>
        </p:nvSpPr>
        <p:spPr>
          <a:xfrm>
            <a:off x="1950394" y="3053006"/>
            <a:ext cx="2502300" cy="3386645"/>
          </a:xfrm>
          <a:prstGeom prst="rect">
            <a:avLst/>
          </a:prstGeom>
          <a:solidFill>
            <a:srgbClr val="FFFFFF"/>
          </a:solidFill>
          <a:ln>
            <a:noFill/>
          </a:ln>
        </p:spPr>
        <p:txBody>
          <a:bodyPr lIns="35725" tIns="35725" rIns="35725" bIns="35725" anchor="t" anchorCtr="0">
            <a:noAutofit/>
          </a:bodyPr>
          <a:lstStyle/>
          <a:p>
            <a:pPr algn="ctr">
              <a:buClr>
                <a:srgbClr val="000000"/>
              </a:buClr>
              <a:buSzPct val="25000"/>
            </a:pPr>
            <a:r>
              <a:rPr lang="en-GB" sz="1900" dirty="0">
                <a:solidFill>
                  <a:srgbClr val="000000"/>
                </a:solidFill>
                <a:latin typeface="Calibri" panose="020F0502020204030204" pitchFamily="34" charset="0"/>
                <a:ea typeface="Calibri"/>
                <a:cs typeface="Calibri" panose="020F0502020204030204" pitchFamily="34" charset="0"/>
                <a:sym typeface="Calibri"/>
              </a:rPr>
              <a:t>1.</a:t>
            </a:r>
            <a:r>
              <a:rPr lang="en-GB" sz="1900" dirty="0">
                <a:solidFill>
                  <a:srgbClr val="C31C3A"/>
                </a:solidFill>
                <a:latin typeface="Calibri" panose="020F0502020204030204" pitchFamily="34" charset="0"/>
                <a:ea typeface="Calibri"/>
                <a:cs typeface="Calibri" panose="020F0502020204030204" pitchFamily="34" charset="0"/>
                <a:sym typeface="Calibri"/>
              </a:rPr>
              <a:t> </a:t>
            </a:r>
            <a:r>
              <a:rPr lang="en-GB" sz="1900" dirty="0">
                <a:solidFill>
                  <a:srgbClr val="C31C3A"/>
                </a:solidFill>
                <a:latin typeface="Calibri" panose="020F0502020204030204" pitchFamily="34" charset="0"/>
                <a:ea typeface="Lobster"/>
                <a:cs typeface="Calibri" panose="020F0502020204030204" pitchFamily="34" charset="0"/>
                <a:sym typeface="Lobster"/>
              </a:rPr>
              <a:t>Skills</a:t>
            </a:r>
          </a:p>
          <a:p>
            <a:pPr algn="ctr">
              <a:lnSpc>
                <a:spcPct val="90000"/>
              </a:lnSpc>
              <a:spcBef>
                <a:spcPts val="400"/>
              </a:spcBef>
              <a:buClr>
                <a:srgbClr val="000000"/>
              </a:buClr>
            </a:pPr>
            <a:endParaRPr sz="1300" dirty="0">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rgbClr val="000000"/>
              </a:buClr>
              <a:buSzPct val="25000"/>
            </a:pPr>
            <a:r>
              <a:rPr lang="en-GB" sz="1300" dirty="0">
                <a:solidFill>
                  <a:srgbClr val="000000"/>
                </a:solidFill>
                <a:latin typeface="Calibri" panose="020F0502020204030204" pitchFamily="34" charset="0"/>
                <a:ea typeface="Calibri"/>
                <a:cs typeface="Calibri" panose="020F0502020204030204" pitchFamily="34" charset="0"/>
                <a:sym typeface="Calibri"/>
              </a:rPr>
              <a:t>We run free </a:t>
            </a:r>
            <a:r>
              <a:rPr lang="en-GB" sz="1300" dirty="0">
                <a:solidFill>
                  <a:srgbClr val="C31C3A"/>
                </a:solidFill>
                <a:latin typeface="Calibri" panose="020F0502020204030204" pitchFamily="34" charset="0"/>
                <a:ea typeface="Lobster"/>
                <a:cs typeface="Calibri" panose="020F0502020204030204" pitchFamily="34" charset="0"/>
                <a:sym typeface="Lobster"/>
              </a:rPr>
              <a:t>community courses</a:t>
            </a:r>
            <a:r>
              <a:rPr lang="en-GB" sz="1300" dirty="0">
                <a:solidFill>
                  <a:srgbClr val="C31C3A"/>
                </a:solidFill>
                <a:latin typeface="Calibri" panose="020F0502020204030204" pitchFamily="34" charset="0"/>
                <a:ea typeface="Calibri"/>
                <a:cs typeface="Calibri" panose="020F0502020204030204" pitchFamily="34" charset="0"/>
                <a:sym typeface="Calibri"/>
              </a:rPr>
              <a:t> </a:t>
            </a:r>
            <a:r>
              <a:rPr lang="en-GB" sz="1300" dirty="0">
                <a:solidFill>
                  <a:srgbClr val="000000"/>
                </a:solidFill>
                <a:latin typeface="Calibri" panose="020F0502020204030204" pitchFamily="34" charset="0"/>
                <a:ea typeface="Calibri"/>
                <a:cs typeface="Calibri" panose="020F0502020204030204" pitchFamily="34" charset="0"/>
                <a:sym typeface="Calibri"/>
              </a:rPr>
              <a:t>to teach young women coding, programming &amp; personal skills.</a:t>
            </a:r>
          </a:p>
          <a:p>
            <a:pPr algn="ctr">
              <a:lnSpc>
                <a:spcPct val="90000"/>
              </a:lnSpc>
              <a:spcBef>
                <a:spcPts val="400"/>
              </a:spcBef>
              <a:buClr>
                <a:srgbClr val="000000"/>
              </a:buClr>
            </a:pPr>
            <a:endParaRPr sz="1300" dirty="0">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chemeClr val="dk1"/>
              </a:buClr>
              <a:buSzPct val="25000"/>
            </a:pPr>
            <a:r>
              <a:rPr lang="en-GB" sz="1300" dirty="0">
                <a:solidFill>
                  <a:schemeClr val="dk1"/>
                </a:solidFill>
                <a:latin typeface="Calibri" panose="020F0502020204030204" pitchFamily="34" charset="0"/>
                <a:ea typeface="Calibri"/>
                <a:cs typeface="Calibri" panose="020F0502020204030204" pitchFamily="34" charset="0"/>
                <a:sym typeface="Calibri"/>
              </a:rPr>
              <a:t>We run </a:t>
            </a:r>
            <a:r>
              <a:rPr lang="en-GB" sz="1300" dirty="0">
                <a:solidFill>
                  <a:srgbClr val="C31C3A"/>
                </a:solidFill>
                <a:latin typeface="Calibri" panose="020F0502020204030204" pitchFamily="34" charset="0"/>
                <a:ea typeface="Lobster"/>
                <a:cs typeface="Calibri" panose="020F0502020204030204" pitchFamily="34" charset="0"/>
                <a:sym typeface="Lobster"/>
              </a:rPr>
              <a:t>corporate courses</a:t>
            </a:r>
            <a:r>
              <a:rPr lang="en-GB" sz="1300" dirty="0">
                <a:solidFill>
                  <a:srgbClr val="C31C3A"/>
                </a:solidFill>
                <a:latin typeface="Calibri" panose="020F0502020204030204" pitchFamily="34" charset="0"/>
                <a:ea typeface="Calibri"/>
                <a:cs typeface="Calibri" panose="020F0502020204030204" pitchFamily="34" charset="0"/>
                <a:sym typeface="Calibri"/>
              </a:rPr>
              <a:t> </a:t>
            </a:r>
            <a:r>
              <a:rPr lang="en-GB" sz="1300" dirty="0">
                <a:solidFill>
                  <a:schemeClr val="dk1"/>
                </a:solidFill>
                <a:latin typeface="Calibri" panose="020F0502020204030204" pitchFamily="34" charset="0"/>
                <a:ea typeface="Calibri"/>
                <a:cs typeface="Calibri" panose="020F0502020204030204" pitchFamily="34" charset="0"/>
                <a:sym typeface="Calibri"/>
              </a:rPr>
              <a:t>in coding, to help upskill and demystify coding to existing junior and senior staff</a:t>
            </a:r>
          </a:p>
          <a:p>
            <a:pPr algn="ctr">
              <a:lnSpc>
                <a:spcPct val="90000"/>
              </a:lnSpc>
              <a:spcBef>
                <a:spcPts val="400"/>
              </a:spcBef>
              <a:buClr>
                <a:schemeClr val="dk1"/>
              </a:buClr>
            </a:pPr>
            <a:endParaRPr sz="1300" dirty="0">
              <a:solidFill>
                <a:schemeClr val="dk1"/>
              </a:solidFill>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chemeClr val="dk1"/>
              </a:buClr>
              <a:buSzPct val="25000"/>
            </a:pPr>
            <a:r>
              <a:rPr lang="en-GB" sz="1300" dirty="0">
                <a:solidFill>
                  <a:schemeClr val="dk1"/>
                </a:solidFill>
                <a:latin typeface="Calibri" panose="020F0502020204030204" pitchFamily="34" charset="0"/>
                <a:ea typeface="Calibri"/>
                <a:cs typeface="Calibri" panose="020F0502020204030204" pitchFamily="34" charset="0"/>
                <a:sym typeface="Calibri"/>
              </a:rPr>
              <a:t>We run </a:t>
            </a:r>
            <a:r>
              <a:rPr lang="en-GB" sz="1300" dirty="0">
                <a:solidFill>
                  <a:srgbClr val="C31C3A"/>
                </a:solidFill>
                <a:latin typeface="Calibri" panose="020F0502020204030204" pitchFamily="34" charset="0"/>
                <a:ea typeface="Lobster"/>
                <a:cs typeface="Calibri" panose="020F0502020204030204" pitchFamily="34" charset="0"/>
                <a:sym typeface="Lobster"/>
              </a:rPr>
              <a:t>courses </a:t>
            </a:r>
            <a:r>
              <a:rPr lang="en-GB" sz="1300" dirty="0">
                <a:solidFill>
                  <a:schemeClr val="dk1"/>
                </a:solidFill>
                <a:latin typeface="Calibri" panose="020F0502020204030204" pitchFamily="34" charset="0"/>
                <a:ea typeface="Calibri"/>
                <a:cs typeface="Calibri" panose="020F0502020204030204" pitchFamily="34" charset="0"/>
                <a:sym typeface="Calibri"/>
              </a:rPr>
              <a:t>in coding </a:t>
            </a:r>
            <a:r>
              <a:rPr lang="en-GB" sz="1300" dirty="0">
                <a:solidFill>
                  <a:srgbClr val="C31C3A"/>
                </a:solidFill>
                <a:latin typeface="Calibri" panose="020F0502020204030204" pitchFamily="34" charset="0"/>
                <a:ea typeface="Lobster"/>
                <a:cs typeface="Calibri" panose="020F0502020204030204" pitchFamily="34" charset="0"/>
                <a:sym typeface="Lobster"/>
              </a:rPr>
              <a:t>for working professionals</a:t>
            </a:r>
            <a:r>
              <a:rPr lang="en-GB" sz="1300" dirty="0">
                <a:solidFill>
                  <a:schemeClr val="dk1"/>
                </a:solidFill>
                <a:latin typeface="Calibri" panose="020F0502020204030204" pitchFamily="34" charset="0"/>
                <a:ea typeface="Calibri"/>
                <a:cs typeface="Calibri" panose="020F0502020204030204" pitchFamily="34" charset="0"/>
                <a:sym typeface="Calibri"/>
              </a:rPr>
              <a:t>, connecting with motivated working women, looking to upskill and change careers.</a:t>
            </a:r>
          </a:p>
        </p:txBody>
      </p:sp>
      <p:sp>
        <p:nvSpPr>
          <p:cNvPr id="177" name="Shape 177"/>
          <p:cNvSpPr/>
          <p:nvPr/>
        </p:nvSpPr>
        <p:spPr>
          <a:xfrm>
            <a:off x="4883663" y="3053006"/>
            <a:ext cx="2343000" cy="2258891"/>
          </a:xfrm>
          <a:prstGeom prst="rect">
            <a:avLst/>
          </a:prstGeom>
          <a:noFill/>
          <a:ln>
            <a:noFill/>
          </a:ln>
        </p:spPr>
        <p:txBody>
          <a:bodyPr lIns="35725" tIns="35725" rIns="35725" bIns="35725" anchor="t" anchorCtr="0">
            <a:noAutofit/>
          </a:bodyPr>
          <a:lstStyle/>
          <a:p>
            <a:pPr algn="ctr">
              <a:buClr>
                <a:srgbClr val="000000"/>
              </a:buClr>
              <a:buSzPct val="25000"/>
            </a:pPr>
            <a:r>
              <a:rPr lang="en-GB" sz="1900" dirty="0">
                <a:solidFill>
                  <a:srgbClr val="000000"/>
                </a:solidFill>
                <a:latin typeface="Calibri" panose="020F0502020204030204" pitchFamily="34" charset="0"/>
                <a:ea typeface="Calibri"/>
                <a:cs typeface="Calibri" panose="020F0502020204030204" pitchFamily="34" charset="0"/>
                <a:sym typeface="Calibri"/>
              </a:rPr>
              <a:t>2. </a:t>
            </a:r>
            <a:r>
              <a:rPr lang="en-GB" sz="1900" dirty="0">
                <a:solidFill>
                  <a:srgbClr val="C31C3B"/>
                </a:solidFill>
                <a:latin typeface="Calibri" panose="020F0502020204030204" pitchFamily="34" charset="0"/>
                <a:ea typeface="Lobster"/>
                <a:cs typeface="Calibri" panose="020F0502020204030204" pitchFamily="34" charset="0"/>
                <a:sym typeface="Lobster"/>
              </a:rPr>
              <a:t>Community</a:t>
            </a:r>
          </a:p>
          <a:p>
            <a:pPr algn="ctr">
              <a:lnSpc>
                <a:spcPct val="90000"/>
              </a:lnSpc>
              <a:spcBef>
                <a:spcPts val="400"/>
              </a:spcBef>
              <a:buClr>
                <a:srgbClr val="000000"/>
              </a:buClr>
            </a:pPr>
            <a:endParaRPr sz="1300" dirty="0">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rgbClr val="000000"/>
              </a:buClr>
              <a:buSzPct val="25000"/>
            </a:pPr>
            <a:r>
              <a:rPr lang="en-GB" sz="1300" dirty="0">
                <a:solidFill>
                  <a:srgbClr val="000000"/>
                </a:solidFill>
                <a:latin typeface="Calibri" panose="020F0502020204030204" pitchFamily="34" charset="0"/>
                <a:ea typeface="Calibri"/>
                <a:cs typeface="Calibri" panose="020F0502020204030204" pitchFamily="34" charset="0"/>
                <a:sym typeface="Calibri"/>
              </a:rPr>
              <a:t>Beyond the classroom we have built a community of</a:t>
            </a:r>
            <a:r>
              <a:rPr lang="en-GB" sz="1300" dirty="0">
                <a:solidFill>
                  <a:srgbClr val="C31C3A"/>
                </a:solidFill>
                <a:latin typeface="Calibri" panose="020F0502020204030204" pitchFamily="34" charset="0"/>
                <a:ea typeface="Calibri"/>
                <a:cs typeface="Calibri" panose="020F0502020204030204" pitchFamily="34" charset="0"/>
                <a:sym typeface="Calibri"/>
              </a:rPr>
              <a:t> </a:t>
            </a:r>
            <a:r>
              <a:rPr lang="en-GB" sz="1300" dirty="0">
                <a:solidFill>
                  <a:srgbClr val="C31C3A"/>
                </a:solidFill>
                <a:latin typeface="Calibri" panose="020F0502020204030204" pitchFamily="34" charset="0"/>
                <a:ea typeface="Lobster"/>
                <a:cs typeface="Calibri" panose="020F0502020204030204" pitchFamily="34" charset="0"/>
                <a:sym typeface="Lobster"/>
              </a:rPr>
              <a:t>&gt;8000 talented  women</a:t>
            </a:r>
          </a:p>
          <a:p>
            <a:pPr algn="ctr">
              <a:lnSpc>
                <a:spcPct val="90000"/>
              </a:lnSpc>
              <a:spcBef>
                <a:spcPts val="400"/>
              </a:spcBef>
              <a:buClr>
                <a:srgbClr val="000000"/>
              </a:buClr>
            </a:pPr>
            <a:endParaRPr sz="1300" dirty="0">
              <a:solidFill>
                <a:srgbClr val="C31C3A"/>
              </a:solidFill>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rgbClr val="000000"/>
              </a:buClr>
              <a:buSzPct val="25000"/>
            </a:pPr>
            <a:r>
              <a:rPr lang="en-GB" sz="1300" dirty="0">
                <a:solidFill>
                  <a:srgbClr val="000000"/>
                </a:solidFill>
                <a:latin typeface="Calibri" panose="020F0502020204030204" pitchFamily="34" charset="0"/>
                <a:ea typeface="Calibri"/>
                <a:cs typeface="Calibri" panose="020F0502020204030204" pitchFamily="34" charset="0"/>
                <a:sym typeface="Calibri"/>
              </a:rPr>
              <a:t>We run events to stay in touch, build networks </a:t>
            </a:r>
            <a:r>
              <a:rPr lang="en-GB" sz="1300" dirty="0">
                <a:latin typeface="Calibri" panose="020F0502020204030204" pitchFamily="34" charset="0"/>
                <a:ea typeface="Calibri"/>
                <a:cs typeface="Calibri" panose="020F0502020204030204" pitchFamily="34" charset="0"/>
                <a:sym typeface="Calibri"/>
              </a:rPr>
              <a:t>and</a:t>
            </a:r>
            <a:r>
              <a:rPr lang="en-GB" sz="1300" dirty="0">
                <a:solidFill>
                  <a:srgbClr val="000000"/>
                </a:solidFill>
                <a:latin typeface="Calibri" panose="020F0502020204030204" pitchFamily="34" charset="0"/>
                <a:ea typeface="Calibri"/>
                <a:cs typeface="Calibri" panose="020F0502020204030204" pitchFamily="34" charset="0"/>
                <a:sym typeface="Calibri"/>
              </a:rPr>
              <a:t> demonstrate the range of opportunities available in tech</a:t>
            </a:r>
          </a:p>
        </p:txBody>
      </p:sp>
      <p:sp>
        <p:nvSpPr>
          <p:cNvPr id="178" name="Shape 178"/>
          <p:cNvSpPr/>
          <p:nvPr/>
        </p:nvSpPr>
        <p:spPr>
          <a:xfrm>
            <a:off x="7693894" y="3053006"/>
            <a:ext cx="2502300" cy="2782141"/>
          </a:xfrm>
          <a:prstGeom prst="rect">
            <a:avLst/>
          </a:prstGeom>
          <a:noFill/>
          <a:ln>
            <a:noFill/>
          </a:ln>
        </p:spPr>
        <p:txBody>
          <a:bodyPr lIns="32125" tIns="32125" rIns="32125" bIns="32125" anchor="t" anchorCtr="0">
            <a:noAutofit/>
          </a:bodyPr>
          <a:lstStyle/>
          <a:p>
            <a:pPr algn="ctr">
              <a:buClr>
                <a:srgbClr val="000000"/>
              </a:buClr>
              <a:buSzPct val="25000"/>
            </a:pPr>
            <a:r>
              <a:rPr lang="en-GB" sz="1900" dirty="0">
                <a:solidFill>
                  <a:srgbClr val="000000"/>
                </a:solidFill>
                <a:latin typeface="Calibri" panose="020F0502020204030204" pitchFamily="34" charset="0"/>
                <a:ea typeface="Calibri"/>
                <a:cs typeface="Calibri" panose="020F0502020204030204" pitchFamily="34" charset="0"/>
                <a:sym typeface="Calibri"/>
              </a:rPr>
              <a:t>3.</a:t>
            </a:r>
            <a:r>
              <a:rPr lang="en-GB" sz="1900" b="1" dirty="0">
                <a:solidFill>
                  <a:srgbClr val="000000"/>
                </a:solidFill>
                <a:latin typeface="Calibri" panose="020F0502020204030204" pitchFamily="34" charset="0"/>
                <a:ea typeface="Calibri"/>
                <a:cs typeface="Calibri" panose="020F0502020204030204" pitchFamily="34" charset="0"/>
                <a:sym typeface="Calibri"/>
              </a:rPr>
              <a:t> </a:t>
            </a:r>
            <a:r>
              <a:rPr lang="en-GB" sz="1900" dirty="0">
                <a:solidFill>
                  <a:srgbClr val="C31C3A"/>
                </a:solidFill>
                <a:latin typeface="Calibri" panose="020F0502020204030204" pitchFamily="34" charset="0"/>
                <a:ea typeface="Lobster"/>
                <a:cs typeface="Calibri" panose="020F0502020204030204" pitchFamily="34" charset="0"/>
                <a:sym typeface="Lobster"/>
              </a:rPr>
              <a:t>Talent</a:t>
            </a:r>
            <a:r>
              <a:rPr lang="en-GB" sz="1900" b="1" dirty="0">
                <a:solidFill>
                  <a:srgbClr val="C31C3A"/>
                </a:solidFill>
                <a:latin typeface="Calibri" panose="020F0502020204030204" pitchFamily="34" charset="0"/>
                <a:ea typeface="Lobster"/>
                <a:cs typeface="Calibri" panose="020F0502020204030204" pitchFamily="34" charset="0"/>
                <a:sym typeface="Lobster"/>
              </a:rPr>
              <a:t> </a:t>
            </a:r>
          </a:p>
          <a:p>
            <a:pPr algn="ctr">
              <a:lnSpc>
                <a:spcPct val="90000"/>
              </a:lnSpc>
              <a:spcBef>
                <a:spcPts val="400"/>
              </a:spcBef>
              <a:buClr>
                <a:srgbClr val="000000"/>
              </a:buClr>
            </a:pPr>
            <a:endParaRPr sz="1300" dirty="0">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rgbClr val="000000"/>
              </a:buClr>
              <a:buSzPct val="25000"/>
            </a:pPr>
            <a:r>
              <a:rPr lang="en-GB" sz="1300" dirty="0">
                <a:solidFill>
                  <a:srgbClr val="000000"/>
                </a:solidFill>
                <a:latin typeface="Calibri" panose="020F0502020204030204" pitchFamily="34" charset="0"/>
                <a:ea typeface="Calibri"/>
                <a:cs typeface="Calibri" panose="020F0502020204030204" pitchFamily="34" charset="0"/>
                <a:sym typeface="Calibri"/>
              </a:rPr>
              <a:t>We connect our community with the </a:t>
            </a:r>
            <a:r>
              <a:rPr lang="en-GB" sz="1300" dirty="0">
                <a:solidFill>
                  <a:srgbClr val="C31C3A"/>
                </a:solidFill>
                <a:latin typeface="Calibri" panose="020F0502020204030204" pitchFamily="34" charset="0"/>
                <a:ea typeface="Lobster"/>
                <a:cs typeface="Calibri" panose="020F0502020204030204" pitchFamily="34" charset="0"/>
                <a:sym typeface="Lobster"/>
              </a:rPr>
              <a:t>best companies</a:t>
            </a:r>
            <a:r>
              <a:rPr lang="en-GB" sz="1300" dirty="0">
                <a:solidFill>
                  <a:srgbClr val="000000"/>
                </a:solidFill>
                <a:latin typeface="Calibri" panose="020F0502020204030204" pitchFamily="34" charset="0"/>
                <a:ea typeface="Calibri"/>
                <a:cs typeface="Calibri" panose="020F0502020204030204" pitchFamily="34" charset="0"/>
                <a:sym typeface="Calibri"/>
              </a:rPr>
              <a:t> and the best jobs in tech. </a:t>
            </a:r>
          </a:p>
          <a:p>
            <a:pPr algn="ctr">
              <a:lnSpc>
                <a:spcPct val="90000"/>
              </a:lnSpc>
              <a:spcBef>
                <a:spcPts val="400"/>
              </a:spcBef>
              <a:buClr>
                <a:srgbClr val="000000"/>
              </a:buClr>
              <a:buSzPct val="25000"/>
            </a:pPr>
            <a:r>
              <a:rPr lang="en-GB" sz="1300" dirty="0">
                <a:solidFill>
                  <a:srgbClr val="000000"/>
                </a:solidFill>
                <a:latin typeface="Calibri" panose="020F0502020204030204" pitchFamily="34" charset="0"/>
                <a:ea typeface="Calibri"/>
                <a:cs typeface="Calibri" panose="020F0502020204030204" pitchFamily="34" charset="0"/>
                <a:sym typeface="Calibri"/>
              </a:rPr>
              <a:t>In return we help companies </a:t>
            </a:r>
            <a:r>
              <a:rPr lang="en-GB" sz="1300" dirty="0">
                <a:solidFill>
                  <a:srgbClr val="C31C3A"/>
                </a:solidFill>
                <a:latin typeface="Calibri" panose="020F0502020204030204" pitchFamily="34" charset="0"/>
                <a:ea typeface="Lobster"/>
                <a:cs typeface="Calibri" panose="020F0502020204030204" pitchFamily="34" charset="0"/>
                <a:sym typeface="Lobster"/>
              </a:rPr>
              <a:t>connect </a:t>
            </a:r>
            <a:r>
              <a:rPr lang="en-GB" sz="1300" dirty="0">
                <a:latin typeface="Calibri" panose="020F0502020204030204" pitchFamily="34" charset="0"/>
                <a:ea typeface="Calibri"/>
                <a:cs typeface="Calibri" panose="020F0502020204030204" pitchFamily="34" charset="0"/>
                <a:sym typeface="Calibri"/>
              </a:rPr>
              <a:t>to </a:t>
            </a:r>
            <a:r>
              <a:rPr lang="en-GB" sz="1300" dirty="0">
                <a:solidFill>
                  <a:srgbClr val="000000"/>
                </a:solidFill>
                <a:latin typeface="Calibri" panose="020F0502020204030204" pitchFamily="34" charset="0"/>
                <a:ea typeface="Calibri"/>
                <a:cs typeface="Calibri" panose="020F0502020204030204" pitchFamily="34" charset="0"/>
                <a:sym typeface="Calibri"/>
              </a:rPr>
              <a:t>the best talent</a:t>
            </a:r>
          </a:p>
          <a:p>
            <a:pPr algn="ctr">
              <a:lnSpc>
                <a:spcPct val="90000"/>
              </a:lnSpc>
              <a:spcBef>
                <a:spcPts val="400"/>
              </a:spcBef>
              <a:buClr>
                <a:srgbClr val="000000"/>
              </a:buClr>
            </a:pPr>
            <a:endParaRPr sz="1300" dirty="0">
              <a:latin typeface="Calibri" panose="020F0502020204030204" pitchFamily="34" charset="0"/>
              <a:ea typeface="Calibri"/>
              <a:cs typeface="Calibri" panose="020F0502020204030204" pitchFamily="34" charset="0"/>
              <a:sym typeface="Calibri"/>
            </a:endParaRPr>
          </a:p>
          <a:p>
            <a:pPr algn="ctr">
              <a:lnSpc>
                <a:spcPct val="90000"/>
              </a:lnSpc>
              <a:spcBef>
                <a:spcPts val="400"/>
              </a:spcBef>
              <a:buClr>
                <a:srgbClr val="000000"/>
              </a:buClr>
              <a:buSzPct val="25000"/>
            </a:pPr>
            <a:r>
              <a:rPr lang="en-GB" sz="1300" dirty="0">
                <a:latin typeface="Calibri" panose="020F0502020204030204" pitchFamily="34" charset="0"/>
                <a:ea typeface="Calibri"/>
                <a:cs typeface="Calibri" panose="020F0502020204030204" pitchFamily="34" charset="0"/>
                <a:sym typeface="Calibri"/>
              </a:rPr>
              <a:t>We run </a:t>
            </a:r>
            <a:r>
              <a:rPr lang="en-GB" sz="1300" dirty="0">
                <a:solidFill>
                  <a:srgbClr val="C31C3A"/>
                </a:solidFill>
                <a:latin typeface="Calibri" panose="020F0502020204030204" pitchFamily="34" charset="0"/>
                <a:ea typeface="Lobster"/>
                <a:cs typeface="Calibri" panose="020F0502020204030204" pitchFamily="34" charset="0"/>
                <a:sym typeface="Lobster"/>
              </a:rPr>
              <a:t>tech talent workshops</a:t>
            </a:r>
            <a:r>
              <a:rPr lang="en-GB" sz="1300" dirty="0">
                <a:latin typeface="Calibri" panose="020F0502020204030204" pitchFamily="34" charset="0"/>
                <a:ea typeface="Calibri"/>
                <a:cs typeface="Calibri" panose="020F0502020204030204" pitchFamily="34" charset="0"/>
                <a:sym typeface="Calibri"/>
              </a:rPr>
              <a:t> for companies to understand what they could do to encourage diversity their talent recruitment and retention processes </a:t>
            </a:r>
          </a:p>
        </p:txBody>
      </p:sp>
      <p:sp>
        <p:nvSpPr>
          <p:cNvPr id="180" name="Shape 180"/>
          <p:cNvSpPr txBox="1"/>
          <p:nvPr/>
        </p:nvSpPr>
        <p:spPr>
          <a:xfrm>
            <a:off x="1519425" y="2334505"/>
            <a:ext cx="9144000" cy="718500"/>
          </a:xfrm>
          <a:prstGeom prst="rect">
            <a:avLst/>
          </a:prstGeom>
          <a:noFill/>
          <a:ln>
            <a:noFill/>
          </a:ln>
        </p:spPr>
        <p:txBody>
          <a:bodyPr lIns="91425" tIns="91425" rIns="91425" bIns="91425" anchor="ctr" anchorCtr="0">
            <a:noAutofit/>
          </a:bodyPr>
          <a:lstStyle/>
          <a:p>
            <a:pPr algn="ctr">
              <a:lnSpc>
                <a:spcPct val="90000"/>
              </a:lnSpc>
              <a:spcBef>
                <a:spcPts val="800"/>
              </a:spcBef>
            </a:pPr>
            <a:r>
              <a:rPr lang="en-GB" sz="1700" dirty="0">
                <a:solidFill>
                  <a:schemeClr val="dk1"/>
                </a:solidFill>
                <a:latin typeface="Calibri" panose="020F0502020204030204" pitchFamily="34" charset="0"/>
                <a:ea typeface="Calibri"/>
                <a:cs typeface="Calibri" panose="020F0502020204030204" pitchFamily="34" charset="0"/>
                <a:sym typeface="Calibri"/>
              </a:rPr>
              <a:t>How do we do this? Through our 3-step operation…</a:t>
            </a:r>
          </a:p>
        </p:txBody>
      </p:sp>
      <p:sp>
        <p:nvSpPr>
          <p:cNvPr id="3" name="Rectangle 2"/>
          <p:cNvSpPr/>
          <p:nvPr/>
        </p:nvSpPr>
        <p:spPr>
          <a:xfrm>
            <a:off x="3810000" y="2442018"/>
            <a:ext cx="4572000" cy="369332"/>
          </a:xfrm>
          <a:prstGeom prst="rect">
            <a:avLst/>
          </a:prstGeom>
        </p:spPr>
        <p:txBody>
          <a:bodyPr>
            <a:spAutoFit/>
          </a:bodyPr>
          <a:lstStyle/>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683225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fade">
                                      <p:cBhvr>
                                        <p:cTn id="12" dur="1500"/>
                                        <p:tgtEl>
                                          <p:spTgt spid="1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1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
                                        </p:tgtEl>
                                        <p:attrNameLst>
                                          <p:attrName>style.visibility</p:attrName>
                                        </p:attrNameLst>
                                      </p:cBhvr>
                                      <p:to>
                                        <p:strVal val="visible"/>
                                      </p:to>
                                    </p:set>
                                    <p:animEffect transition="in" filter="fade">
                                      <p:cBhvr>
                                        <p:cTn id="22" dur="1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6" descr="Logo for the company called Sainsburies"/>
          <p:cNvPicPr preferRelativeResize="0"/>
          <p:nvPr/>
        </p:nvPicPr>
        <p:blipFill>
          <a:blip r:embed="rId3">
            <a:alphaModFix/>
          </a:blip>
          <a:stretch>
            <a:fillRect/>
          </a:stretch>
        </p:blipFill>
        <p:spPr>
          <a:xfrm>
            <a:off x="8878617" y="5260359"/>
            <a:ext cx="1075600" cy="1021125"/>
          </a:xfrm>
          <a:prstGeom prst="rect">
            <a:avLst/>
          </a:prstGeom>
          <a:noFill/>
          <a:ln>
            <a:noFill/>
          </a:ln>
        </p:spPr>
      </p:pic>
      <p:pic>
        <p:nvPicPr>
          <p:cNvPr id="102" name="Google Shape;102;p16" descr="Map of locations of Code First Girls courses across the UK and Ireland"/>
          <p:cNvPicPr preferRelativeResize="0"/>
          <p:nvPr/>
        </p:nvPicPr>
        <p:blipFill>
          <a:blip r:embed="rId4">
            <a:alphaModFix/>
          </a:blip>
          <a:stretch>
            <a:fillRect/>
          </a:stretch>
        </p:blipFill>
        <p:spPr>
          <a:xfrm>
            <a:off x="8920065" y="1945967"/>
            <a:ext cx="2607449" cy="2831468"/>
          </a:xfrm>
          <a:prstGeom prst="rect">
            <a:avLst/>
          </a:prstGeom>
          <a:noFill/>
          <a:ln>
            <a:noFill/>
          </a:ln>
        </p:spPr>
      </p:pic>
      <p:pic>
        <p:nvPicPr>
          <p:cNvPr id="103" name="Google Shape;103;p16" descr="Logo for the company called Pivotal Labs"/>
          <p:cNvPicPr preferRelativeResize="0"/>
          <p:nvPr/>
        </p:nvPicPr>
        <p:blipFill rotWithShape="1">
          <a:blip r:embed="rId5">
            <a:alphaModFix/>
          </a:blip>
          <a:srcRect/>
          <a:stretch/>
        </p:blipFill>
        <p:spPr>
          <a:xfrm>
            <a:off x="9616060" y="6037629"/>
            <a:ext cx="1075600" cy="391200"/>
          </a:xfrm>
          <a:prstGeom prst="rect">
            <a:avLst/>
          </a:prstGeom>
          <a:noFill/>
          <a:ln>
            <a:noFill/>
          </a:ln>
        </p:spPr>
      </p:pic>
      <p:pic>
        <p:nvPicPr>
          <p:cNvPr id="104" name="Google Shape;104;p16" descr="Logo for the company called Lyst"/>
          <p:cNvPicPr preferRelativeResize="0"/>
          <p:nvPr/>
        </p:nvPicPr>
        <p:blipFill rotWithShape="1">
          <a:blip r:embed="rId6">
            <a:alphaModFix/>
          </a:blip>
          <a:srcRect/>
          <a:stretch/>
        </p:blipFill>
        <p:spPr>
          <a:xfrm>
            <a:off x="414879" y="5891329"/>
            <a:ext cx="533600" cy="536000"/>
          </a:xfrm>
          <a:prstGeom prst="rect">
            <a:avLst/>
          </a:prstGeom>
          <a:noFill/>
          <a:ln>
            <a:noFill/>
          </a:ln>
        </p:spPr>
      </p:pic>
      <p:pic>
        <p:nvPicPr>
          <p:cNvPr id="105" name="Google Shape;105;p16" descr="Logo for the company called Wool and the Gang"/>
          <p:cNvPicPr preferRelativeResize="0"/>
          <p:nvPr/>
        </p:nvPicPr>
        <p:blipFill rotWithShape="1">
          <a:blip r:embed="rId7">
            <a:alphaModFix/>
          </a:blip>
          <a:srcRect/>
          <a:stretch/>
        </p:blipFill>
        <p:spPr>
          <a:xfrm>
            <a:off x="5432748" y="5797785"/>
            <a:ext cx="814800" cy="776400"/>
          </a:xfrm>
          <a:prstGeom prst="rect">
            <a:avLst/>
          </a:prstGeom>
          <a:noFill/>
          <a:ln>
            <a:noFill/>
          </a:ln>
        </p:spPr>
      </p:pic>
      <p:pic>
        <p:nvPicPr>
          <p:cNvPr id="106" name="Google Shape;106;p16" descr="Logo for the company called Freeformers"/>
          <p:cNvPicPr preferRelativeResize="0"/>
          <p:nvPr/>
        </p:nvPicPr>
        <p:blipFill rotWithShape="1">
          <a:blip r:embed="rId8">
            <a:alphaModFix/>
          </a:blip>
          <a:srcRect/>
          <a:stretch/>
        </p:blipFill>
        <p:spPr>
          <a:xfrm>
            <a:off x="7788076" y="5894993"/>
            <a:ext cx="581200" cy="582000"/>
          </a:xfrm>
          <a:prstGeom prst="rect">
            <a:avLst/>
          </a:prstGeom>
          <a:noFill/>
          <a:ln>
            <a:noFill/>
          </a:ln>
        </p:spPr>
      </p:pic>
      <p:pic>
        <p:nvPicPr>
          <p:cNvPr id="107" name="Google Shape;107;p16" descr="Logo for the company called Ocado"/>
          <p:cNvPicPr preferRelativeResize="0"/>
          <p:nvPr/>
        </p:nvPicPr>
        <p:blipFill>
          <a:blip r:embed="rId9">
            <a:alphaModFix/>
          </a:blip>
          <a:stretch>
            <a:fillRect/>
          </a:stretch>
        </p:blipFill>
        <p:spPr>
          <a:xfrm>
            <a:off x="10255324" y="5352091"/>
            <a:ext cx="652768" cy="582109"/>
          </a:xfrm>
          <a:prstGeom prst="rect">
            <a:avLst/>
          </a:prstGeom>
          <a:noFill/>
          <a:ln>
            <a:noFill/>
          </a:ln>
        </p:spPr>
      </p:pic>
      <p:pic>
        <p:nvPicPr>
          <p:cNvPr id="108" name="Google Shape;108;p16" descr="Logo for the organisation called NASA"/>
          <p:cNvPicPr preferRelativeResize="0"/>
          <p:nvPr/>
        </p:nvPicPr>
        <p:blipFill>
          <a:blip r:embed="rId10">
            <a:alphaModFix/>
          </a:blip>
          <a:stretch>
            <a:fillRect/>
          </a:stretch>
        </p:blipFill>
        <p:spPr>
          <a:xfrm>
            <a:off x="11107645" y="5710621"/>
            <a:ext cx="815167" cy="694207"/>
          </a:xfrm>
          <a:prstGeom prst="rect">
            <a:avLst/>
          </a:prstGeom>
          <a:noFill/>
          <a:ln>
            <a:noFill/>
          </a:ln>
        </p:spPr>
      </p:pic>
      <p:pic>
        <p:nvPicPr>
          <p:cNvPr id="109" name="Google Shape;109;p16" descr="Logo for the company called The Guardian"/>
          <p:cNvPicPr preferRelativeResize="0"/>
          <p:nvPr/>
        </p:nvPicPr>
        <p:blipFill>
          <a:blip r:embed="rId11">
            <a:alphaModFix/>
          </a:blip>
          <a:stretch>
            <a:fillRect/>
          </a:stretch>
        </p:blipFill>
        <p:spPr>
          <a:xfrm>
            <a:off x="1913898" y="5818378"/>
            <a:ext cx="1775127" cy="313012"/>
          </a:xfrm>
          <a:prstGeom prst="rect">
            <a:avLst/>
          </a:prstGeom>
          <a:noFill/>
          <a:ln>
            <a:noFill/>
          </a:ln>
        </p:spPr>
      </p:pic>
      <p:pic>
        <p:nvPicPr>
          <p:cNvPr id="110" name="Google Shape;110;p16" descr="Logo for the company called Level 39"/>
          <p:cNvPicPr preferRelativeResize="0"/>
          <p:nvPr/>
        </p:nvPicPr>
        <p:blipFill rotWithShape="1">
          <a:blip r:embed="rId12">
            <a:alphaModFix/>
          </a:blip>
          <a:srcRect/>
          <a:stretch/>
        </p:blipFill>
        <p:spPr>
          <a:xfrm>
            <a:off x="6349133" y="5835871"/>
            <a:ext cx="426800" cy="288800"/>
          </a:xfrm>
          <a:prstGeom prst="rect">
            <a:avLst/>
          </a:prstGeom>
          <a:noFill/>
          <a:ln>
            <a:noFill/>
          </a:ln>
        </p:spPr>
      </p:pic>
      <p:pic>
        <p:nvPicPr>
          <p:cNvPr id="111" name="Google Shape;111;p16" descr="Logo for the company called Accenture"/>
          <p:cNvPicPr preferRelativeResize="0"/>
          <p:nvPr/>
        </p:nvPicPr>
        <p:blipFill>
          <a:blip r:embed="rId13">
            <a:alphaModFix/>
          </a:blip>
          <a:stretch>
            <a:fillRect/>
          </a:stretch>
        </p:blipFill>
        <p:spPr>
          <a:xfrm>
            <a:off x="6363676" y="6061500"/>
            <a:ext cx="1202987" cy="343497"/>
          </a:xfrm>
          <a:prstGeom prst="rect">
            <a:avLst/>
          </a:prstGeom>
          <a:noFill/>
          <a:ln>
            <a:noFill/>
          </a:ln>
        </p:spPr>
      </p:pic>
      <p:pic>
        <p:nvPicPr>
          <p:cNvPr id="112" name="Google Shape;112;p16" descr="Logo for the company called Twitter"/>
          <p:cNvPicPr preferRelativeResize="0"/>
          <p:nvPr/>
        </p:nvPicPr>
        <p:blipFill>
          <a:blip r:embed="rId14">
            <a:alphaModFix/>
          </a:blip>
          <a:stretch>
            <a:fillRect/>
          </a:stretch>
        </p:blipFill>
        <p:spPr>
          <a:xfrm>
            <a:off x="8624267" y="6045605"/>
            <a:ext cx="533600" cy="432891"/>
          </a:xfrm>
          <a:prstGeom prst="rect">
            <a:avLst/>
          </a:prstGeom>
          <a:noFill/>
          <a:ln>
            <a:noFill/>
          </a:ln>
        </p:spPr>
      </p:pic>
      <p:pic>
        <p:nvPicPr>
          <p:cNvPr id="113" name="Google Shape;113;p16" descr="Logo for the company called AND Digital"/>
          <p:cNvPicPr preferRelativeResize="0"/>
          <p:nvPr/>
        </p:nvPicPr>
        <p:blipFill>
          <a:blip r:embed="rId15">
            <a:alphaModFix/>
          </a:blip>
          <a:stretch>
            <a:fillRect/>
          </a:stretch>
        </p:blipFill>
        <p:spPr>
          <a:xfrm>
            <a:off x="3111967" y="6219183"/>
            <a:ext cx="1506503" cy="288948"/>
          </a:xfrm>
          <a:prstGeom prst="rect">
            <a:avLst/>
          </a:prstGeom>
          <a:noFill/>
          <a:ln>
            <a:noFill/>
          </a:ln>
        </p:spPr>
      </p:pic>
      <p:pic>
        <p:nvPicPr>
          <p:cNvPr id="114" name="Google Shape;114;p16"/>
          <p:cNvPicPr preferRelativeResize="0"/>
          <p:nvPr/>
        </p:nvPicPr>
        <p:blipFill>
          <a:blip r:embed="rId16">
            <a:alphaModFix/>
          </a:blip>
          <a:stretch>
            <a:fillRect/>
          </a:stretch>
        </p:blipFill>
        <p:spPr>
          <a:xfrm>
            <a:off x="2095465" y="6212669"/>
            <a:ext cx="727235" cy="343500"/>
          </a:xfrm>
          <a:prstGeom prst="rect">
            <a:avLst/>
          </a:prstGeom>
          <a:noFill/>
          <a:ln>
            <a:noFill/>
          </a:ln>
        </p:spPr>
      </p:pic>
      <p:pic>
        <p:nvPicPr>
          <p:cNvPr id="115" name="Google Shape;115;p16" descr="Logo for the company called EE"/>
          <p:cNvPicPr preferRelativeResize="0"/>
          <p:nvPr/>
        </p:nvPicPr>
        <p:blipFill>
          <a:blip r:embed="rId17">
            <a:alphaModFix/>
          </a:blip>
          <a:stretch>
            <a:fillRect/>
          </a:stretch>
        </p:blipFill>
        <p:spPr>
          <a:xfrm>
            <a:off x="4337285" y="5648769"/>
            <a:ext cx="1361521" cy="1021135"/>
          </a:xfrm>
          <a:prstGeom prst="rect">
            <a:avLst/>
          </a:prstGeom>
          <a:noFill/>
          <a:ln>
            <a:noFill/>
          </a:ln>
        </p:spPr>
      </p:pic>
      <p:pic>
        <p:nvPicPr>
          <p:cNvPr id="116" name="Google Shape;116;p16" descr="Logo for a  company"/>
          <p:cNvPicPr preferRelativeResize="0"/>
          <p:nvPr/>
        </p:nvPicPr>
        <p:blipFill>
          <a:blip r:embed="rId18">
            <a:alphaModFix/>
          </a:blip>
          <a:stretch>
            <a:fillRect/>
          </a:stretch>
        </p:blipFill>
        <p:spPr>
          <a:xfrm>
            <a:off x="1214833" y="5934200"/>
            <a:ext cx="533600" cy="533600"/>
          </a:xfrm>
          <a:prstGeom prst="rect">
            <a:avLst/>
          </a:prstGeom>
          <a:noFill/>
          <a:ln>
            <a:noFill/>
          </a:ln>
        </p:spPr>
      </p:pic>
      <p:sp>
        <p:nvSpPr>
          <p:cNvPr id="117" name="Google Shape;117;p16"/>
          <p:cNvSpPr txBox="1"/>
          <p:nvPr/>
        </p:nvSpPr>
        <p:spPr>
          <a:xfrm>
            <a:off x="414867" y="379504"/>
            <a:ext cx="8708400" cy="2926210"/>
          </a:xfrm>
          <a:prstGeom prst="rect">
            <a:avLst/>
          </a:prstGeom>
          <a:noFill/>
          <a:ln>
            <a:noFill/>
          </a:ln>
        </p:spPr>
        <p:txBody>
          <a:bodyPr spcFirstLastPara="1" wrap="square" lIns="121900" tIns="121900" rIns="121900" bIns="121900" anchor="t" anchorCtr="0">
            <a:noAutofit/>
          </a:bodyPr>
          <a:lstStyle/>
          <a:p>
            <a:r>
              <a:rPr lang="en" sz="3200" dirty="0">
                <a:ea typeface="Nunito ExtraLight"/>
                <a:cs typeface="Nunito ExtraLight"/>
                <a:sym typeface="Nunito ExtraLight"/>
              </a:rPr>
              <a:t>Since 2013 Code First: Girls has delivered £5.4m worth of free coding education to 8,000+ young women across the UK &amp; </a:t>
            </a:r>
            <a:r>
              <a:rPr lang="en-GB" sz="3200" dirty="0">
                <a:ea typeface="Nunito ExtraLight"/>
                <a:cs typeface="Nunito ExtraLight"/>
                <a:sym typeface="Nunito ExtraLight"/>
              </a:rPr>
              <a:t>Ireland</a:t>
            </a:r>
            <a:endParaRPr sz="3200" dirty="0">
              <a:ea typeface="Nunito ExtraLight"/>
              <a:cs typeface="Nunito ExtraLight"/>
              <a:sym typeface="Nunito ExtraLight"/>
            </a:endParaRPr>
          </a:p>
          <a:p>
            <a:endParaRPr sz="800" dirty="0">
              <a:latin typeface="Trebuchet MS" panose="020B0603020202020204" pitchFamily="34" charset="0"/>
              <a:ea typeface="Nunito ExtraLight"/>
              <a:cs typeface="Nunito ExtraLight"/>
              <a:sym typeface="Nunito ExtraLight"/>
            </a:endParaRPr>
          </a:p>
          <a:p>
            <a:endParaRPr lang="en" sz="2000" dirty="0">
              <a:ea typeface="Nunito ExtraLight"/>
              <a:cs typeface="Nunito ExtraLight"/>
              <a:sym typeface="Nunito ExtraLight"/>
            </a:endParaRPr>
          </a:p>
          <a:p>
            <a:r>
              <a:rPr lang="en" sz="2000" dirty="0">
                <a:ea typeface="Nunito ExtraLight"/>
                <a:cs typeface="Nunito ExtraLight"/>
                <a:sym typeface="Nunito ExtraLight"/>
              </a:rPr>
              <a:t>In 2018 alone, we taught 3,200 women to code, held 137 free coding courses with a volunteer instructor community of 140+ </a:t>
            </a:r>
            <a:r>
              <a:rPr lang="en-GB" sz="2000" dirty="0">
                <a:ea typeface="Nunito ExtraLight"/>
                <a:cs typeface="Nunito ExtraLight"/>
                <a:sym typeface="Nunito ExtraLight"/>
              </a:rPr>
              <a:t>software and digital professionals</a:t>
            </a:r>
            <a:endParaRPr sz="2000" dirty="0">
              <a:ea typeface="Nunito ExtraLight"/>
              <a:cs typeface="Nunito ExtraLight"/>
              <a:sym typeface="Nunito ExtraLight"/>
            </a:endParaRPr>
          </a:p>
        </p:txBody>
      </p:sp>
      <p:sp>
        <p:nvSpPr>
          <p:cNvPr id="124" name="Google Shape;124;p1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Autofit/>
          </a:bodyPr>
          <a:lstStyle/>
          <a:p>
            <a:pPr>
              <a:buClr>
                <a:srgbClr val="000000"/>
              </a:buClr>
              <a:buSzPts val="1100"/>
            </a:pPr>
            <a:fld id="{00000000-1234-1234-1234-123412341234}" type="slidenum">
              <a:rPr lang="en"/>
              <a:pPr>
                <a:buClr>
                  <a:srgbClr val="000000"/>
                </a:buClr>
                <a:buSzPts val="1100"/>
              </a:pPr>
              <a:t>9</a:t>
            </a:fld>
            <a:endParaRPr/>
          </a:p>
        </p:txBody>
      </p:sp>
      <p:sp>
        <p:nvSpPr>
          <p:cNvPr id="2" name="Rectangle 1">
            <a:extLst>
              <a:ext uri="{FF2B5EF4-FFF2-40B4-BE49-F238E27FC236}">
                <a16:creationId xmlns:a16="http://schemas.microsoft.com/office/drawing/2014/main" id="{74B239B1-495E-4988-A823-C35C11BBDD1E}"/>
              </a:ext>
            </a:extLst>
          </p:cNvPr>
          <p:cNvSpPr/>
          <p:nvPr/>
        </p:nvSpPr>
        <p:spPr>
          <a:xfrm>
            <a:off x="414867" y="4834013"/>
            <a:ext cx="8743000" cy="707886"/>
          </a:xfrm>
          <a:prstGeom prst="rect">
            <a:avLst/>
          </a:prstGeom>
        </p:spPr>
        <p:txBody>
          <a:bodyPr wrap="square">
            <a:spAutoFit/>
          </a:bodyPr>
          <a:lstStyle/>
          <a:p>
            <a:r>
              <a:rPr lang="en-GB" sz="2000" dirty="0">
                <a:ea typeface="Nunito ExtraLight"/>
                <a:cs typeface="Nunito ExtraLight"/>
                <a:sym typeface="Nunito ExtraLight"/>
              </a:rPr>
              <a:t>Our alumnae have gone on to work for a range of companies, from small-scale </a:t>
            </a:r>
            <a:r>
              <a:rPr lang="en-GB" sz="2000" dirty="0" err="1">
                <a:ea typeface="Nunito ExtraLight"/>
                <a:cs typeface="Nunito ExtraLight"/>
                <a:sym typeface="Nunito ExtraLight"/>
              </a:rPr>
              <a:t>startups</a:t>
            </a:r>
            <a:r>
              <a:rPr lang="en-GB" sz="2000" dirty="0">
                <a:ea typeface="Nunito ExtraLight"/>
                <a:cs typeface="Nunito ExtraLight"/>
                <a:sym typeface="Nunito ExtraLight"/>
              </a:rPr>
              <a:t> to global tech firms including... </a:t>
            </a:r>
          </a:p>
        </p:txBody>
      </p:sp>
      <p:grpSp>
        <p:nvGrpSpPr>
          <p:cNvPr id="3" name="Group 2" descr="A collection of photographs from Code First: Girls events and coding courses">
            <a:extLst>
              <a:ext uri="{FF2B5EF4-FFF2-40B4-BE49-F238E27FC236}">
                <a16:creationId xmlns:a16="http://schemas.microsoft.com/office/drawing/2014/main" id="{DBD5D883-23D9-44D5-BD81-8148CA1C707B}"/>
              </a:ext>
            </a:extLst>
          </p:cNvPr>
          <p:cNvGrpSpPr/>
          <p:nvPr/>
        </p:nvGrpSpPr>
        <p:grpSpPr>
          <a:xfrm>
            <a:off x="740750" y="3367484"/>
            <a:ext cx="7323720" cy="1167183"/>
            <a:chOff x="740750" y="3521484"/>
            <a:chExt cx="7323720" cy="1167183"/>
          </a:xfrm>
        </p:grpSpPr>
        <p:pic>
          <p:nvPicPr>
            <p:cNvPr id="118" name="Google Shape;118;p16"/>
            <p:cNvPicPr preferRelativeResize="0"/>
            <p:nvPr/>
          </p:nvPicPr>
          <p:blipFill rotWithShape="1">
            <a:blip r:embed="rId19">
              <a:alphaModFix/>
            </a:blip>
            <a:srcRect l="10704" t="4997" r="11274" b="6701"/>
            <a:stretch/>
          </p:blipFill>
          <p:spPr>
            <a:xfrm rot="316112">
              <a:off x="6861467" y="3521484"/>
              <a:ext cx="1203003" cy="1021133"/>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50000"/>
                </a:srgbClr>
              </a:outerShdw>
            </a:effectLst>
          </p:spPr>
        </p:pic>
        <p:pic>
          <p:nvPicPr>
            <p:cNvPr id="119" name="Google Shape;119;p16"/>
            <p:cNvPicPr preferRelativeResize="0"/>
            <p:nvPr/>
          </p:nvPicPr>
          <p:blipFill rotWithShape="1">
            <a:blip r:embed="rId20">
              <a:alphaModFix/>
            </a:blip>
            <a:srcRect l="11643" t="4550" r="13191" b="6402"/>
            <a:stretch/>
          </p:blipFill>
          <p:spPr>
            <a:xfrm rot="10">
              <a:off x="5365267" y="3755502"/>
              <a:ext cx="1050301" cy="933165"/>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50000"/>
                </a:srgbClr>
              </a:outerShdw>
            </a:effectLst>
          </p:spPr>
        </p:pic>
        <p:pic>
          <p:nvPicPr>
            <p:cNvPr id="120" name="Google Shape;120;p16"/>
            <p:cNvPicPr preferRelativeResize="0"/>
            <p:nvPr/>
          </p:nvPicPr>
          <p:blipFill rotWithShape="1">
            <a:blip r:embed="rId21">
              <a:alphaModFix/>
            </a:blip>
            <a:srcRect l="12137" t="6178" r="12242" b="6804"/>
            <a:stretch/>
          </p:blipFill>
          <p:spPr>
            <a:xfrm rot="424814">
              <a:off x="2340334" y="3529667"/>
              <a:ext cx="1050300" cy="906492"/>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50000"/>
                </a:srgbClr>
              </a:outerShdw>
            </a:effectLst>
          </p:spPr>
        </p:pic>
        <p:pic>
          <p:nvPicPr>
            <p:cNvPr id="121" name="Google Shape;121;p16"/>
            <p:cNvPicPr preferRelativeResize="0"/>
            <p:nvPr/>
          </p:nvPicPr>
          <p:blipFill rotWithShape="1">
            <a:blip r:embed="rId22">
              <a:alphaModFix/>
            </a:blip>
            <a:srcRect l="12164" t="4593" r="12141" b="5679"/>
            <a:stretch/>
          </p:blipFill>
          <p:spPr>
            <a:xfrm rot="-138686">
              <a:off x="740750" y="3576111"/>
              <a:ext cx="1203001" cy="1069555"/>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50000"/>
                </a:srgbClr>
              </a:outerShdw>
            </a:effectLst>
          </p:spPr>
        </p:pic>
        <p:pic>
          <p:nvPicPr>
            <p:cNvPr id="122" name="Google Shape;122;p16"/>
            <p:cNvPicPr preferRelativeResize="0"/>
            <p:nvPr/>
          </p:nvPicPr>
          <p:blipFill rotWithShape="1">
            <a:blip r:embed="rId23">
              <a:alphaModFix/>
            </a:blip>
            <a:srcRect l="11760" t="4598" r="12412" b="5408"/>
            <a:stretch/>
          </p:blipFill>
          <p:spPr>
            <a:xfrm rot="-209840">
              <a:off x="3819952" y="3639097"/>
              <a:ext cx="1114296" cy="991975"/>
            </a:xfrm>
            <a:prstGeom prst="rect">
              <a:avLst/>
            </a:prstGeom>
            <a:noFill/>
            <a:ln w="9525" cap="flat" cmpd="sng">
              <a:solidFill>
                <a:srgbClr val="B7B7B7"/>
              </a:solidFill>
              <a:prstDash val="solid"/>
              <a:round/>
              <a:headEnd type="none" w="sm" len="sm"/>
              <a:tailEnd type="none" w="sm" len="sm"/>
            </a:ln>
            <a:effectLst>
              <a:outerShdw blurRad="57150" dist="19050" dir="5400000" algn="bl" rotWithShape="0">
                <a:srgbClr val="000000">
                  <a:alpha val="50000"/>
                </a:srgbClr>
              </a:outerShdw>
            </a:effectLst>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6302</TotalTime>
  <Words>1369</Words>
  <Application>Microsoft Office PowerPoint</Application>
  <PresentationFormat>Widescreen</PresentationFormat>
  <Paragraphs>161</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Helvetica Neue</vt:lpstr>
      <vt:lpstr>Lobster</vt:lpstr>
      <vt:lpstr>Nunito ExtraLight</vt:lpstr>
      <vt:lpstr>Nunito SemiBold</vt:lpstr>
      <vt:lpstr>Trebuchet MS</vt:lpstr>
      <vt:lpstr>Office Theme</vt:lpstr>
      <vt:lpstr>PowerPoint Presentation</vt:lpstr>
      <vt:lpstr>PowerPoint Presentation</vt:lpstr>
      <vt:lpstr>PowerPoint Presentation</vt:lpstr>
      <vt:lpstr>The current UK software industry</vt:lpstr>
      <vt:lpstr>Computer science pipeline</vt:lpstr>
      <vt:lpstr>PowerPoint Presentation</vt:lpstr>
      <vt:lpstr>So how can we tackle this issue?</vt:lpstr>
      <vt:lpstr>Who are CODE FIRST: Girls? And what do they do?</vt:lpstr>
      <vt:lpstr>PowerPoint Presentation</vt:lpstr>
      <vt:lpstr>How can Code First: Girls work with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Amali</dc:creator>
  <cp:lastModifiedBy>Universal live 051</cp:lastModifiedBy>
  <cp:revision>143</cp:revision>
  <dcterms:created xsi:type="dcterms:W3CDTF">2018-04-13T11:51:18Z</dcterms:created>
  <dcterms:modified xsi:type="dcterms:W3CDTF">2019-03-12T13:53:18Z</dcterms:modified>
</cp:coreProperties>
</file>