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9" r:id="rId4"/>
    <p:sldId id="299" r:id="rId5"/>
    <p:sldId id="298" r:id="rId6"/>
    <p:sldId id="267" r:id="rId7"/>
    <p:sldId id="263" r:id="rId8"/>
    <p:sldId id="266" r:id="rId9"/>
    <p:sldId id="268" r:id="rId10"/>
    <p:sldId id="276" r:id="rId11"/>
    <p:sldId id="264" r:id="rId12"/>
    <p:sldId id="282" r:id="rId13"/>
    <p:sldId id="284" r:id="rId14"/>
    <p:sldId id="277" r:id="rId15"/>
    <p:sldId id="278" r:id="rId16"/>
    <p:sldId id="285" r:id="rId17"/>
    <p:sldId id="265" r:id="rId18"/>
    <p:sldId id="270" r:id="rId19"/>
    <p:sldId id="292" r:id="rId20"/>
    <p:sldId id="293" r:id="rId21"/>
    <p:sldId id="271" r:id="rId22"/>
    <p:sldId id="294" r:id="rId23"/>
    <p:sldId id="295" r:id="rId24"/>
    <p:sldId id="280" r:id="rId25"/>
    <p:sldId id="296" r:id="rId26"/>
    <p:sldId id="281" r:id="rId27"/>
    <p:sldId id="287" r:id="rId28"/>
    <p:sldId id="273" r:id="rId29"/>
    <p:sldId id="291" r:id="rId30"/>
    <p:sldId id="289" r:id="rId31"/>
    <p:sldId id="274" r:id="rId32"/>
    <p:sldId id="300" r:id="rId33"/>
    <p:sldId id="288" r:id="rId34"/>
    <p:sldId id="297" r:id="rId35"/>
    <p:sldId id="290" r:id="rId36"/>
    <p:sldId id="275" r:id="rId37"/>
    <p:sldId id="272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0"/>
    <p:restoredTop sz="94643"/>
  </p:normalViewPr>
  <p:slideViewPr>
    <p:cSldViewPr snapToGrid="0" snapToObjects="1">
      <p:cViewPr varScale="1">
        <p:scale>
          <a:sx n="84" d="100"/>
          <a:sy n="84" d="100"/>
        </p:scale>
        <p:origin x="200" y="9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16EA8-5BEC-B249-8BEB-E1FF35803CA9}" type="datetimeFigureOut">
              <a:rPr lang="en-US" smtClean="0"/>
              <a:t>3/13/19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D7604-39C0-5042-B21F-E0A9039EF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096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2D7604-39C0-5042-B21F-E0A9039EF1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94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91BFC-195A-FA45-A29D-8197796165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553BDD-8F30-A044-89B8-2708ECD8D3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411A6E-F80A-444F-B67C-B28DFDBDD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66E4-CEB3-5844-957B-AED2935667F4}" type="datetimeFigureOut">
              <a:rPr lang="en-US" smtClean="0"/>
              <a:t>3/10/19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7C763-7602-B641-ABF2-79763F596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AFA39-2931-0941-9043-0B23A7D18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9F82F-50B9-9047-823E-AB093E10C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806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FF156-F8FE-D84E-AB20-329407D58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62CE14-E853-034C-8C30-30490C468F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429DAD-2B3C-DB4B-B41C-516063837C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923AC8-617E-4C4B-86AA-7A027880A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66E4-CEB3-5844-957B-AED2935667F4}" type="datetimeFigureOut">
              <a:rPr lang="en-US" smtClean="0"/>
              <a:t>3/10/19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A6804D-8930-1E40-A0AD-C9521FD52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DC6C41-AF61-5649-9644-65652AE85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9F82F-50B9-9047-823E-AB093E10C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066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FA1B5-AFB8-8342-A045-E350B0145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D41332-87F7-084F-92DF-ECF5025E72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30AC4E-C887-4348-802C-706B0BC9A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66E4-CEB3-5844-957B-AED2935667F4}" type="datetimeFigureOut">
              <a:rPr lang="en-US" smtClean="0"/>
              <a:t>3/10/19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BB932-563E-AC44-9E74-AC1744D61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D1E44E-97BB-A249-A00B-3800C8ADC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9F82F-50B9-9047-823E-AB093E10C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667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8E08F1-F56D-DB4F-8A0B-67807752C0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AB1E61-1600-CB4E-8E7F-F05CC8E160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97E26-6D98-C749-952D-3195F8DE9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66E4-CEB3-5844-957B-AED2935667F4}" type="datetimeFigureOut">
              <a:rPr lang="en-US" smtClean="0"/>
              <a:t>3/10/19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F2EC7-6777-C34D-BE4C-6A4175969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B00AF6-9C55-124E-BD3F-D4DADF7CA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9F82F-50B9-9047-823E-AB093E10C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171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8DD8B-E8C3-F643-8E75-F9D7670F1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3C754-44CD-4441-80F0-EF1190950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015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CB94BB-14AC-6D4E-9513-C02868F49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A31FC-D538-D54E-A838-09263A94D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55E98-AC19-3144-8546-01B341D5E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9F82F-50B9-9047-823E-AB093E10CF6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1FB1708-BC31-4845-B20D-C41D1204592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0093" y="6032955"/>
            <a:ext cx="2564607" cy="6662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585479F-95B5-5E4E-8F30-9AD603BB39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86007" y="6032955"/>
            <a:ext cx="27559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52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EC51D-7F48-2D49-9B7D-042257DFE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507129-C3AB-3541-8636-59F71914E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66E4-CEB3-5844-957B-AED2935667F4}" type="datetimeFigureOut">
              <a:rPr lang="en-US" smtClean="0"/>
              <a:t>3/10/19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6E3AE2-CB56-1941-856C-C39AB6F48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7DCBA9-D05D-5449-A4D6-91C5650D8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9F82F-50B9-9047-823E-AB093E10C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8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967EA-CA6B-074C-994C-A9195ABB0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CAF123-F0CC-DE4E-BC33-6CCA3B874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2A6E8D-F61F-B84C-A7E5-05BF45B60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66E4-CEB3-5844-957B-AED2935667F4}" type="datetimeFigureOut">
              <a:rPr lang="en-US" smtClean="0"/>
              <a:t>3/10/19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3C944-AA67-1044-A465-369B60AEF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FFEAB-28B6-8F4C-9D98-C2FC282B8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9F82F-50B9-9047-823E-AB093E10C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48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D17C1-CF51-254D-8AA3-997BE57E1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6F58F-46E6-324C-8B7C-C34D61E955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2BDA50-0B09-0544-B321-8449F39BAB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E70628-F8DD-A544-A655-BCF07CA4B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66E4-CEB3-5844-957B-AED2935667F4}" type="datetimeFigureOut">
              <a:rPr lang="en-US" smtClean="0"/>
              <a:t>3/10/19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564149-0336-4942-AF5A-66D8BB4AE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724A28-F46D-A64A-A640-E3DCBAC5A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9F82F-50B9-9047-823E-AB093E10C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1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C3871-C7A1-5D43-B1DC-955DAE09A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51DDE5-49A1-3A41-954B-28A29D97C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F81796-3679-6043-816D-68542B3D8C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484E65-26E3-6046-9285-421FCD8099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EBFB71-48DA-DB49-9A5F-6FC7F5360B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BB55B1-2DCD-444D-A96C-E6F2E75A6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66E4-CEB3-5844-957B-AED2935667F4}" type="datetimeFigureOut">
              <a:rPr lang="en-US" smtClean="0"/>
              <a:t>3/10/19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E0B2D4-8FB5-294D-AEC0-FC45E4391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D200B4-4EC1-C34F-9D33-99EEF8805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9F82F-50B9-9047-823E-AB093E10C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574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AC0EE-33D2-A14F-8C89-9DDF56015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3EC84F-D60B-A745-9DE5-A71DB822C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66E4-CEB3-5844-957B-AED2935667F4}" type="datetimeFigureOut">
              <a:rPr lang="en-US" smtClean="0"/>
              <a:t>3/10/19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F7F0B0-601F-CC4C-8371-8BBFF4FB2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25DFD6-ED9B-C64C-A7CD-25AA46480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9F82F-50B9-9047-823E-AB093E10C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21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BB673A-110D-0349-BA2C-FFF0689CC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66E4-CEB3-5844-957B-AED2935667F4}" type="datetimeFigureOut">
              <a:rPr lang="en-US" smtClean="0"/>
              <a:t>3/10/19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2D635B-4184-B84D-9030-51A25EC68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27842F-ACDD-CB40-816C-D1434D2E2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9F82F-50B9-9047-823E-AB093E10C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805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FD58D-B62E-FC42-8B4C-8B072C6EB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2D65D-7876-4047-8B3E-CDD404CF66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902A6E-DC84-EF4F-94B4-CDCBE3AF28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0465D-A1B0-B545-8286-A5D246EBE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766E4-CEB3-5844-957B-AED2935667F4}" type="datetimeFigureOut">
              <a:rPr lang="en-US" smtClean="0"/>
              <a:t>3/10/19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CA8F0C-90DE-1748-BD89-5EAB01728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8AE191-040D-B048-931B-3DD6D0177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9F82F-50B9-9047-823E-AB093E10C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37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CB70F9-94D2-2243-BA91-1846BB7B3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54FEE6-4D81-8346-A469-A648E9ECA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6CFEA9-4090-7E4D-9BB1-8EFB8F904B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766E4-CEB3-5844-957B-AED2935667F4}" type="datetimeFigureOut">
              <a:rPr lang="en-US" smtClean="0"/>
              <a:t>3/10/19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3BDF70-F64F-4543-B608-E5E25E36F3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C6B3D8-0E7E-AE48-A34E-2916CD7C16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9F82F-50B9-9047-823E-AB093E10C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26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FBD6F-42D7-7243-B7A9-873C3AD398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demographics of Computer Science (in HE)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610D8E-CC99-A248-AD0F-C331B33B4E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Edmund Robinson</a:t>
            </a:r>
          </a:p>
          <a:p>
            <a:r>
              <a:rPr lang="en-US" dirty="0"/>
              <a:t>Queen Mary University of London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5EFDC3-2E9E-544E-92A5-13D1118F6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699" y="5735637"/>
            <a:ext cx="2720340" cy="7067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F20666-62E9-8744-A641-ADDEBFCBB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7075" y="5735637"/>
            <a:ext cx="27559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42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61F3E-1443-F047-A448-E476732D8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Physics or </a:t>
            </a:r>
            <a:r>
              <a:rPr lang="en-US" dirty="0" err="1"/>
              <a:t>Maths</a:t>
            </a:r>
            <a:r>
              <a:rPr lang="en-US" dirty="0"/>
              <a:t> students are at Russell Group universities</a:t>
            </a:r>
          </a:p>
          <a:p>
            <a:r>
              <a:rPr lang="en-US" dirty="0"/>
              <a:t>Nearly 40% of Engineering students are at Russell Group universities</a:t>
            </a:r>
          </a:p>
          <a:p>
            <a:r>
              <a:rPr lang="en-US" b="1" dirty="0"/>
              <a:t>So a typical Physics, </a:t>
            </a:r>
            <a:r>
              <a:rPr lang="en-US" b="1" dirty="0" err="1"/>
              <a:t>Maths</a:t>
            </a:r>
            <a:r>
              <a:rPr lang="en-US" b="1" dirty="0"/>
              <a:t>, Engineering student comes from a Russell Group university. </a:t>
            </a:r>
          </a:p>
          <a:p>
            <a:r>
              <a:rPr lang="en-US" dirty="0"/>
              <a:t>Only 19% of Computer Science students are at Russell Group universities. </a:t>
            </a:r>
          </a:p>
          <a:p>
            <a:r>
              <a:rPr lang="en-US" b="1" dirty="0"/>
              <a:t>So a typical Computer Science student is not at one.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91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B6310E5-8C83-E348-864D-20FCE671D0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9250929"/>
              </p:ext>
            </p:extLst>
          </p:nvPr>
        </p:nvGraphicFramePr>
        <p:xfrm>
          <a:off x="957263" y="971550"/>
          <a:ext cx="9858377" cy="43536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6741">
                  <a:extLst>
                    <a:ext uri="{9D8B030D-6E8A-4147-A177-3AD203B41FA5}">
                      <a16:colId xmlns:a16="http://schemas.microsoft.com/office/drawing/2014/main" val="1362146928"/>
                    </a:ext>
                  </a:extLst>
                </a:gridCol>
                <a:gridCol w="1535021">
                  <a:extLst>
                    <a:ext uri="{9D8B030D-6E8A-4147-A177-3AD203B41FA5}">
                      <a16:colId xmlns:a16="http://schemas.microsoft.com/office/drawing/2014/main" val="3828396552"/>
                    </a:ext>
                  </a:extLst>
                </a:gridCol>
                <a:gridCol w="1551552">
                  <a:extLst>
                    <a:ext uri="{9D8B030D-6E8A-4147-A177-3AD203B41FA5}">
                      <a16:colId xmlns:a16="http://schemas.microsoft.com/office/drawing/2014/main" val="2455324254"/>
                    </a:ext>
                  </a:extLst>
                </a:gridCol>
                <a:gridCol w="1690411">
                  <a:extLst>
                    <a:ext uri="{9D8B030D-6E8A-4147-A177-3AD203B41FA5}">
                      <a16:colId xmlns:a16="http://schemas.microsoft.com/office/drawing/2014/main" val="178687422"/>
                    </a:ext>
                  </a:extLst>
                </a:gridCol>
                <a:gridCol w="1471612">
                  <a:extLst>
                    <a:ext uri="{9D8B030D-6E8A-4147-A177-3AD203B41FA5}">
                      <a16:colId xmlns:a16="http://schemas.microsoft.com/office/drawing/2014/main" val="2475123867"/>
                    </a:ext>
                  </a:extLst>
                </a:gridCol>
                <a:gridCol w="1443040">
                  <a:extLst>
                    <a:ext uri="{9D8B030D-6E8A-4147-A177-3AD203B41FA5}">
                      <a16:colId xmlns:a16="http://schemas.microsoft.com/office/drawing/2014/main" val="2769432796"/>
                    </a:ext>
                  </a:extLst>
                </a:gridCol>
              </a:tblGrid>
              <a:tr h="1253727">
                <a:tc>
                  <a:txBody>
                    <a:bodyPr/>
                    <a:lstStyle/>
                    <a:p>
                      <a:r>
                        <a:rPr lang="en-GB" sz="2800" dirty="0">
                          <a:effectLst/>
                          <a:latin typeface="+mn-lt"/>
                        </a:rPr>
                        <a:t>Student Nos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Physical Sciences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Maths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Computer Science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Engineer-</a:t>
                      </a:r>
                      <a:r>
                        <a:rPr lang="en-GB" sz="2800" dirty="0" err="1">
                          <a:effectLst/>
                        </a:rPr>
                        <a:t>ing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Total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46308302"/>
                  </a:ext>
                </a:extLst>
              </a:tr>
              <a:tr h="8001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Russell Group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33945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18235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13065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40130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402320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6832463"/>
                  </a:ext>
                </a:extLst>
              </a:tr>
              <a:tr h="6965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University Alliance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9130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3295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17025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19690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273035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98460233"/>
                  </a:ext>
                </a:extLst>
              </a:tr>
              <a:tr h="6965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Million Plus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2475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180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10765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6945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155560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26762567"/>
                  </a:ext>
                </a:extLst>
              </a:tr>
              <a:tr h="6965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Total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68075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31885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69075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103505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1430150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62329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8992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3B2DB-362A-1743-8545-ADC8E4E6A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 is a small subject inside the Russell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9C65B-4A50-DC4E-B2A5-784BE6B5B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CS has 3.2% of Russell Group students </a:t>
            </a:r>
          </a:p>
          <a:p>
            <a:r>
              <a:rPr lang="en-US" dirty="0" err="1"/>
              <a:t>Maths</a:t>
            </a:r>
            <a:r>
              <a:rPr lang="en-US" dirty="0"/>
              <a:t> has 4.5%</a:t>
            </a:r>
          </a:p>
          <a:p>
            <a:r>
              <a:rPr lang="en-US" dirty="0"/>
              <a:t>Physical Sciences 8.4%</a:t>
            </a:r>
          </a:p>
          <a:p>
            <a:r>
              <a:rPr lang="en-US" dirty="0"/>
              <a:t>Engineering 10%</a:t>
            </a:r>
          </a:p>
        </p:txBody>
      </p:sp>
    </p:spTree>
    <p:extLst>
      <p:ext uri="{BB962C8B-B14F-4D97-AF65-F5344CB8AC3E}">
        <p14:creationId xmlns:p14="http://schemas.microsoft.com/office/powerpoint/2010/main" val="3581615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D43DD-E2C8-7143-B5AA-2FCDB9BB8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stuff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8AEC7-8060-B14D-9827-1DAD408A1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71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B6310E5-8C83-E348-864D-20FCE671D0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3834200"/>
              </p:ext>
            </p:extLst>
          </p:nvPr>
        </p:nvGraphicFramePr>
        <p:xfrm>
          <a:off x="957263" y="971550"/>
          <a:ext cx="9858377" cy="43536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6741">
                  <a:extLst>
                    <a:ext uri="{9D8B030D-6E8A-4147-A177-3AD203B41FA5}">
                      <a16:colId xmlns:a16="http://schemas.microsoft.com/office/drawing/2014/main" val="1362146928"/>
                    </a:ext>
                  </a:extLst>
                </a:gridCol>
                <a:gridCol w="1535021">
                  <a:extLst>
                    <a:ext uri="{9D8B030D-6E8A-4147-A177-3AD203B41FA5}">
                      <a16:colId xmlns:a16="http://schemas.microsoft.com/office/drawing/2014/main" val="3828396552"/>
                    </a:ext>
                  </a:extLst>
                </a:gridCol>
                <a:gridCol w="1551552">
                  <a:extLst>
                    <a:ext uri="{9D8B030D-6E8A-4147-A177-3AD203B41FA5}">
                      <a16:colId xmlns:a16="http://schemas.microsoft.com/office/drawing/2014/main" val="2455324254"/>
                    </a:ext>
                  </a:extLst>
                </a:gridCol>
                <a:gridCol w="1690411">
                  <a:extLst>
                    <a:ext uri="{9D8B030D-6E8A-4147-A177-3AD203B41FA5}">
                      <a16:colId xmlns:a16="http://schemas.microsoft.com/office/drawing/2014/main" val="178687422"/>
                    </a:ext>
                  </a:extLst>
                </a:gridCol>
                <a:gridCol w="1471612">
                  <a:extLst>
                    <a:ext uri="{9D8B030D-6E8A-4147-A177-3AD203B41FA5}">
                      <a16:colId xmlns:a16="http://schemas.microsoft.com/office/drawing/2014/main" val="2475123867"/>
                    </a:ext>
                  </a:extLst>
                </a:gridCol>
                <a:gridCol w="1443040">
                  <a:extLst>
                    <a:ext uri="{9D8B030D-6E8A-4147-A177-3AD203B41FA5}">
                      <a16:colId xmlns:a16="http://schemas.microsoft.com/office/drawing/2014/main" val="2769432796"/>
                    </a:ext>
                  </a:extLst>
                </a:gridCol>
              </a:tblGrid>
              <a:tr h="1253727">
                <a:tc>
                  <a:txBody>
                    <a:bodyPr/>
                    <a:lstStyle/>
                    <a:p>
                      <a:r>
                        <a:rPr lang="en-GB" sz="2800" dirty="0">
                          <a:effectLst/>
                          <a:latin typeface="+mn-lt"/>
                        </a:rPr>
                        <a:t>Student Nos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Physical Sciences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Maths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Computer Science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Engineer-</a:t>
                      </a:r>
                      <a:r>
                        <a:rPr lang="en-GB" sz="2800" dirty="0" err="1">
                          <a:effectLst/>
                        </a:rPr>
                        <a:t>ing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Total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46308302"/>
                  </a:ext>
                </a:extLst>
              </a:tr>
              <a:tr h="8001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Russell Group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33945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18235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13065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40130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</a:rPr>
                        <a:t>402320</a:t>
                      </a:r>
                      <a:endParaRPr lang="en-GB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6832463"/>
                  </a:ext>
                </a:extLst>
              </a:tr>
              <a:tr h="6965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University Alliance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9130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3295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17025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19690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273035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66608222"/>
                  </a:ext>
                </a:extLst>
              </a:tr>
              <a:tr h="6965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Million Plus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2475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180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10765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6945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155560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26762567"/>
                  </a:ext>
                </a:extLst>
              </a:tr>
              <a:tr h="6965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Total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68075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31885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69075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103505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1430150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62329933"/>
                  </a:ext>
                </a:extLst>
              </a:tr>
            </a:tbl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D44B625-55DF-A947-B401-56A49FE71CE4}"/>
              </a:ext>
            </a:extLst>
          </p:cNvPr>
          <p:cNvCxnSpPr>
            <a:cxnSpLocks/>
          </p:cNvCxnSpPr>
          <p:nvPr/>
        </p:nvCxnSpPr>
        <p:spPr>
          <a:xfrm>
            <a:off x="5229225" y="2428875"/>
            <a:ext cx="1584170" cy="1830891"/>
          </a:xfrm>
          <a:prstGeom prst="line">
            <a:avLst/>
          </a:prstGeom>
          <a:ln w="889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FF90975-47EB-B647-981D-ABE71D4FFBF6}"/>
              </a:ext>
            </a:extLst>
          </p:cNvPr>
          <p:cNvSpPr/>
          <p:nvPr/>
        </p:nvSpPr>
        <p:spPr>
          <a:xfrm>
            <a:off x="728663" y="971550"/>
            <a:ext cx="5486400" cy="1457325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Is this number large or small, </a:t>
            </a:r>
          </a:p>
          <a:p>
            <a:pPr algn="ctr"/>
            <a:r>
              <a:rPr lang="en-US" sz="2400" dirty="0"/>
              <a:t>given number of students in Million Plus and number of students taking CS overall?</a:t>
            </a:r>
          </a:p>
        </p:txBody>
      </p:sp>
    </p:spTree>
    <p:extLst>
      <p:ext uri="{BB962C8B-B14F-4D97-AF65-F5344CB8AC3E}">
        <p14:creationId xmlns:p14="http://schemas.microsoft.com/office/powerpoint/2010/main" val="295805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E3C03-9F20-784A-A6B3-A61685625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“Likelihood ratio”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0904D-FC4E-384A-84EC-CCA488058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Probability of a Million Plus student taking CS is: P(CS|MP) (6.7%)</a:t>
            </a:r>
          </a:p>
          <a:p>
            <a:r>
              <a:rPr lang="en-US" dirty="0"/>
              <a:t>Want to compare this with probability of random student taking CS: P(CS) (4.8%)</a:t>
            </a:r>
          </a:p>
          <a:p>
            <a:r>
              <a:rPr lang="en-US" dirty="0"/>
              <a:t>Consider a form of likelihood ratio: P(CS|MP)/P(CS) </a:t>
            </a:r>
          </a:p>
          <a:p>
            <a:r>
              <a:rPr lang="en-US" dirty="0"/>
              <a:t>Gives the factor by which Million Plus students preferentially choose CS. (1.43)</a:t>
            </a:r>
          </a:p>
        </p:txBody>
      </p:sp>
    </p:spTree>
    <p:extLst>
      <p:ext uri="{BB962C8B-B14F-4D97-AF65-F5344CB8AC3E}">
        <p14:creationId xmlns:p14="http://schemas.microsoft.com/office/powerpoint/2010/main" val="795665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E3C03-9F20-784A-A6B3-A61685625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“Likelihood ratio”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0904D-FC4E-384A-84EC-CCA488058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factor by which Million Plus students preferentially choose CS. (1.43)</a:t>
            </a:r>
          </a:p>
          <a:p>
            <a:endParaRPr lang="en-US" dirty="0"/>
          </a:p>
          <a:p>
            <a:r>
              <a:rPr lang="en-US" dirty="0"/>
              <a:t>Check the definition: this is also the factor by which CS students preferentially choose Million Plus universities (P(MP|CS)/P(MP))</a:t>
            </a:r>
          </a:p>
        </p:txBody>
      </p:sp>
    </p:spTree>
    <p:extLst>
      <p:ext uri="{BB962C8B-B14F-4D97-AF65-F5344CB8AC3E}">
        <p14:creationId xmlns:p14="http://schemas.microsoft.com/office/powerpoint/2010/main" val="2352971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9572D3A-4096-1845-B9F8-C35E6AB0F9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5955486"/>
              </p:ext>
            </p:extLst>
          </p:nvPr>
        </p:nvGraphicFramePr>
        <p:xfrm>
          <a:off x="1042987" y="757238"/>
          <a:ext cx="10444163" cy="42127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8832">
                  <a:extLst>
                    <a:ext uri="{9D8B030D-6E8A-4147-A177-3AD203B41FA5}">
                      <a16:colId xmlns:a16="http://schemas.microsoft.com/office/drawing/2014/main" val="1278113162"/>
                    </a:ext>
                  </a:extLst>
                </a:gridCol>
                <a:gridCol w="1595994">
                  <a:extLst>
                    <a:ext uri="{9D8B030D-6E8A-4147-A177-3AD203B41FA5}">
                      <a16:colId xmlns:a16="http://schemas.microsoft.com/office/drawing/2014/main" val="3064391703"/>
                    </a:ext>
                  </a:extLst>
                </a:gridCol>
                <a:gridCol w="2277043">
                  <a:extLst>
                    <a:ext uri="{9D8B030D-6E8A-4147-A177-3AD203B41FA5}">
                      <a16:colId xmlns:a16="http://schemas.microsoft.com/office/drawing/2014/main" val="635979933"/>
                    </a:ext>
                  </a:extLst>
                </a:gridCol>
                <a:gridCol w="1926147">
                  <a:extLst>
                    <a:ext uri="{9D8B030D-6E8A-4147-A177-3AD203B41FA5}">
                      <a16:colId xmlns:a16="http://schemas.microsoft.com/office/drawing/2014/main" val="1770423812"/>
                    </a:ext>
                  </a:extLst>
                </a:gridCol>
                <a:gridCol w="1926147">
                  <a:extLst>
                    <a:ext uri="{9D8B030D-6E8A-4147-A177-3AD203B41FA5}">
                      <a16:colId xmlns:a16="http://schemas.microsoft.com/office/drawing/2014/main" val="2738268386"/>
                    </a:ext>
                  </a:extLst>
                </a:gridCol>
              </a:tblGrid>
              <a:tr h="1579789">
                <a:tc>
                  <a:txBody>
                    <a:bodyPr/>
                    <a:lstStyle/>
                    <a:p>
                      <a:r>
                        <a:rPr lang="en-GB" sz="2800" dirty="0">
                          <a:effectLst/>
                          <a:latin typeface="+mn-lt"/>
                        </a:rPr>
                        <a:t>Likelihood Ratio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Physical Sciences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Mathematics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Computer Science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Engineering Science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6021230"/>
                  </a:ext>
                </a:extLst>
              </a:tr>
              <a:tr h="8776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Russell Group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</a:rPr>
                        <a:t>1.77</a:t>
                      </a:r>
                      <a:endParaRPr lang="en-GB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</a:rPr>
                        <a:t>2.03</a:t>
                      </a:r>
                      <a:endParaRPr lang="en-GB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3600">
                          <a:effectLst/>
                        </a:rPr>
                        <a:t>0.67</a:t>
                      </a:r>
                      <a:endParaRPr lang="en-GB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3600">
                          <a:effectLst/>
                        </a:rPr>
                        <a:t>1.38</a:t>
                      </a:r>
                      <a:endParaRPr lang="en-GB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204436"/>
                  </a:ext>
                </a:extLst>
              </a:tr>
              <a:tr h="8776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University Alliance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</a:rPr>
                        <a:t>0.70</a:t>
                      </a:r>
                      <a:endParaRPr lang="en-GB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</a:rPr>
                        <a:t>0.54</a:t>
                      </a:r>
                      <a:endParaRPr lang="en-GB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</a:rPr>
                        <a:t>1.29</a:t>
                      </a:r>
                      <a:endParaRPr lang="en-GB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</a:rPr>
                        <a:t>1.00</a:t>
                      </a:r>
                      <a:endParaRPr lang="en-GB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6606842"/>
                  </a:ext>
                </a:extLst>
              </a:tr>
              <a:tr h="8776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Million Plus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3600">
                          <a:effectLst/>
                        </a:rPr>
                        <a:t>0.33</a:t>
                      </a:r>
                      <a:endParaRPr lang="en-GB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</a:rPr>
                        <a:t>0.05</a:t>
                      </a:r>
                      <a:endParaRPr lang="en-GB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3600" b="1" dirty="0">
                          <a:effectLst/>
                        </a:rPr>
                        <a:t>1.43</a:t>
                      </a:r>
                      <a:endParaRPr lang="en-GB" sz="3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3600" b="0" dirty="0">
                          <a:effectLst/>
                        </a:rPr>
                        <a:t>0.62</a:t>
                      </a:r>
                      <a:endParaRPr lang="en-GB" sz="3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3352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0994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9572D3A-4096-1845-B9F8-C35E6AB0F9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1377429"/>
              </p:ext>
            </p:extLst>
          </p:nvPr>
        </p:nvGraphicFramePr>
        <p:xfrm>
          <a:off x="1042987" y="757238"/>
          <a:ext cx="10444163" cy="42127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8832">
                  <a:extLst>
                    <a:ext uri="{9D8B030D-6E8A-4147-A177-3AD203B41FA5}">
                      <a16:colId xmlns:a16="http://schemas.microsoft.com/office/drawing/2014/main" val="1278113162"/>
                    </a:ext>
                  </a:extLst>
                </a:gridCol>
                <a:gridCol w="1595994">
                  <a:extLst>
                    <a:ext uri="{9D8B030D-6E8A-4147-A177-3AD203B41FA5}">
                      <a16:colId xmlns:a16="http://schemas.microsoft.com/office/drawing/2014/main" val="3064391703"/>
                    </a:ext>
                  </a:extLst>
                </a:gridCol>
                <a:gridCol w="2277043">
                  <a:extLst>
                    <a:ext uri="{9D8B030D-6E8A-4147-A177-3AD203B41FA5}">
                      <a16:colId xmlns:a16="http://schemas.microsoft.com/office/drawing/2014/main" val="635979933"/>
                    </a:ext>
                  </a:extLst>
                </a:gridCol>
                <a:gridCol w="1926147">
                  <a:extLst>
                    <a:ext uri="{9D8B030D-6E8A-4147-A177-3AD203B41FA5}">
                      <a16:colId xmlns:a16="http://schemas.microsoft.com/office/drawing/2014/main" val="1770423812"/>
                    </a:ext>
                  </a:extLst>
                </a:gridCol>
                <a:gridCol w="1926147">
                  <a:extLst>
                    <a:ext uri="{9D8B030D-6E8A-4147-A177-3AD203B41FA5}">
                      <a16:colId xmlns:a16="http://schemas.microsoft.com/office/drawing/2014/main" val="2738268386"/>
                    </a:ext>
                  </a:extLst>
                </a:gridCol>
              </a:tblGrid>
              <a:tr h="1579789">
                <a:tc>
                  <a:txBody>
                    <a:bodyPr/>
                    <a:lstStyle/>
                    <a:p>
                      <a:r>
                        <a:rPr lang="en-GB" sz="2800" dirty="0">
                          <a:effectLst/>
                          <a:latin typeface="+mn-lt"/>
                        </a:rPr>
                        <a:t>Likelihood Ratio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Physical Sciences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Mathematics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Computer Science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Engineering Science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6021230"/>
                  </a:ext>
                </a:extLst>
              </a:tr>
              <a:tr h="8776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Russell Group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</a:rPr>
                        <a:t>1.77</a:t>
                      </a:r>
                      <a:endParaRPr lang="en-GB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</a:rPr>
                        <a:t>2.03</a:t>
                      </a:r>
                      <a:endParaRPr lang="en-GB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3600" b="1" dirty="0">
                          <a:effectLst/>
                        </a:rPr>
                        <a:t>0.67</a:t>
                      </a:r>
                      <a:endParaRPr lang="en-GB" sz="3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</a:rPr>
                        <a:t>1.38</a:t>
                      </a:r>
                      <a:endParaRPr lang="en-GB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04436"/>
                  </a:ext>
                </a:extLst>
              </a:tr>
              <a:tr h="8776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University Alliance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</a:rPr>
                        <a:t>0.70</a:t>
                      </a:r>
                      <a:endParaRPr lang="en-GB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</a:rPr>
                        <a:t>0.54</a:t>
                      </a:r>
                      <a:endParaRPr lang="en-GB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3600" b="1" dirty="0">
                          <a:effectLst/>
                        </a:rPr>
                        <a:t>1.29</a:t>
                      </a:r>
                      <a:endParaRPr lang="en-GB" sz="3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</a:rPr>
                        <a:t>1.00</a:t>
                      </a:r>
                      <a:endParaRPr lang="en-GB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746949"/>
                  </a:ext>
                </a:extLst>
              </a:tr>
              <a:tr h="8776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Million Plus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</a:rPr>
                        <a:t>0.33</a:t>
                      </a:r>
                      <a:endParaRPr lang="en-GB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</a:rPr>
                        <a:t>0.05</a:t>
                      </a:r>
                      <a:endParaRPr lang="en-GB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3600" b="1" dirty="0">
                          <a:effectLst/>
                        </a:rPr>
                        <a:t>1.43</a:t>
                      </a:r>
                      <a:endParaRPr lang="en-GB" sz="3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3600" dirty="0">
                          <a:effectLst/>
                        </a:rPr>
                        <a:t>0.62</a:t>
                      </a:r>
                      <a:endParaRPr lang="en-GB" sz="3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352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5836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F7D69-7EB5-2542-B085-06FD83BBD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Diversity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7C63C-AF66-BB43-B8ED-ED9B75876A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We’ll get to the elephant in the room later </a:t>
            </a:r>
          </a:p>
          <a:p>
            <a:r>
              <a:rPr lang="en-US" dirty="0"/>
              <a:t>Start with an elephant that’s not in the room</a:t>
            </a:r>
          </a:p>
        </p:txBody>
      </p:sp>
    </p:spTree>
    <p:extLst>
      <p:ext uri="{BB962C8B-B14F-4D97-AF65-F5344CB8AC3E}">
        <p14:creationId xmlns:p14="http://schemas.microsoft.com/office/powerpoint/2010/main" val="4004759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827A8-EAB2-3F4B-9F53-DEB0747DC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this talk is about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FC794-31DF-0E48-A711-44DAFBFDC8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What the data says about Computer Science generally.</a:t>
            </a:r>
          </a:p>
          <a:p>
            <a:pPr lvl="1"/>
            <a:r>
              <a:rPr lang="en-GB" dirty="0"/>
              <a:t>Spread across universities</a:t>
            </a:r>
          </a:p>
          <a:p>
            <a:pPr lvl="1"/>
            <a:r>
              <a:rPr lang="en-GB" dirty="0"/>
              <a:t>Diversity</a:t>
            </a:r>
          </a:p>
          <a:p>
            <a:pPr lvl="2"/>
            <a:r>
              <a:rPr lang="en-GB" dirty="0"/>
              <a:t>Ethnicity</a:t>
            </a:r>
          </a:p>
          <a:p>
            <a:pPr lvl="2"/>
            <a:r>
              <a:rPr lang="en-GB" dirty="0"/>
              <a:t>Gender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40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70E51-FD0A-F94E-866C-799619E23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Ethnicity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326EC-13F1-F44C-97DA-78A44DAC3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Computer Science is fairly ethnically diverse. </a:t>
            </a:r>
          </a:p>
          <a:p>
            <a:r>
              <a:rPr lang="en-US" dirty="0"/>
              <a:t>Evidence: likelihood ratios for different ethnic groupings. </a:t>
            </a:r>
          </a:p>
        </p:txBody>
      </p:sp>
    </p:spTree>
    <p:extLst>
      <p:ext uri="{BB962C8B-B14F-4D97-AF65-F5344CB8AC3E}">
        <p14:creationId xmlns:p14="http://schemas.microsoft.com/office/powerpoint/2010/main" val="9051649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6B5AA-3FE8-B84D-ACFB-9CEC6A3D6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Ethnicity - likelihood ratios for CS: P(CS|E)/P(CS)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39EE371-3E2A-7A4F-8715-2B5EB878F2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996532"/>
              </p:ext>
            </p:extLst>
          </p:nvPr>
        </p:nvGraphicFramePr>
        <p:xfrm>
          <a:off x="985837" y="1800224"/>
          <a:ext cx="10186985" cy="38004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7397">
                  <a:extLst>
                    <a:ext uri="{9D8B030D-6E8A-4147-A177-3AD203B41FA5}">
                      <a16:colId xmlns:a16="http://schemas.microsoft.com/office/drawing/2014/main" val="1342229"/>
                    </a:ext>
                  </a:extLst>
                </a:gridCol>
                <a:gridCol w="2037397">
                  <a:extLst>
                    <a:ext uri="{9D8B030D-6E8A-4147-A177-3AD203B41FA5}">
                      <a16:colId xmlns:a16="http://schemas.microsoft.com/office/drawing/2014/main" val="1575416169"/>
                    </a:ext>
                  </a:extLst>
                </a:gridCol>
                <a:gridCol w="2037397">
                  <a:extLst>
                    <a:ext uri="{9D8B030D-6E8A-4147-A177-3AD203B41FA5}">
                      <a16:colId xmlns:a16="http://schemas.microsoft.com/office/drawing/2014/main" val="2685568348"/>
                    </a:ext>
                  </a:extLst>
                </a:gridCol>
                <a:gridCol w="2037397">
                  <a:extLst>
                    <a:ext uri="{9D8B030D-6E8A-4147-A177-3AD203B41FA5}">
                      <a16:colId xmlns:a16="http://schemas.microsoft.com/office/drawing/2014/main" val="394135091"/>
                    </a:ext>
                  </a:extLst>
                </a:gridCol>
                <a:gridCol w="2037397">
                  <a:extLst>
                    <a:ext uri="{9D8B030D-6E8A-4147-A177-3AD203B41FA5}">
                      <a16:colId xmlns:a16="http://schemas.microsoft.com/office/drawing/2014/main" val="635539590"/>
                    </a:ext>
                  </a:extLst>
                </a:gridCol>
              </a:tblGrid>
              <a:tr h="1243714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effectLst/>
                        </a:rPr>
                        <a:t>White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effectLst/>
                        </a:rPr>
                        <a:t>Black or Black British - Caribbean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effectLst/>
                        </a:rPr>
                        <a:t>Black or Black British - African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effectLst/>
                        </a:rPr>
                        <a:t>Other Black background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effectLst/>
                        </a:rPr>
                        <a:t>Asian or Asian British - Indian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1057080"/>
                  </a:ext>
                </a:extLst>
              </a:tr>
              <a:tr h="452774"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u="none" strike="noStrike">
                          <a:effectLst/>
                        </a:rPr>
                        <a:t>0.95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u="none" strike="noStrike">
                          <a:effectLst/>
                        </a:rPr>
                        <a:t>0.89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u="none" strike="noStrike">
                          <a:effectLst/>
                        </a:rPr>
                        <a:t>1.01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u="none" strike="noStrike">
                          <a:effectLst/>
                        </a:rPr>
                        <a:t>0.97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u="none" strike="noStrike">
                          <a:effectLst/>
                        </a:rPr>
                        <a:t>1.34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76395519"/>
                  </a:ext>
                </a:extLst>
              </a:tr>
              <a:tr h="1651212">
                <a:tc>
                  <a:txBody>
                    <a:bodyPr/>
                    <a:lstStyle/>
                    <a:p>
                      <a:pPr algn="l" fontAlgn="b"/>
                      <a:r>
                        <a:rPr lang="fi" sz="2400" u="none" strike="noStrike" dirty="0">
                          <a:effectLst/>
                        </a:rPr>
                        <a:t>Asian or Asian British - Pakistani</a:t>
                      </a:r>
                      <a:endParaRPr lang="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Asian or Asian British - Bangladeshi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effectLst/>
                        </a:rPr>
                        <a:t>Other Asian background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effectLst/>
                        </a:rPr>
                        <a:t>Chinese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effectLst/>
                        </a:rPr>
                        <a:t>Other including mixed background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78368449"/>
                  </a:ext>
                </a:extLst>
              </a:tr>
              <a:tr h="452774"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u="none" strike="noStrike">
                          <a:effectLst/>
                        </a:rPr>
                        <a:t>1.42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u="none" strike="noStrike">
                          <a:effectLst/>
                        </a:rPr>
                        <a:t>1.43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u="none" strike="noStrike">
                          <a:effectLst/>
                        </a:rPr>
                        <a:t>1.44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u="none" strike="noStrike">
                          <a:effectLst/>
                        </a:rPr>
                        <a:t>1.63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u="none" strike="noStrike" dirty="0">
                          <a:effectLst/>
                        </a:rPr>
                        <a:t>0.96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53831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1339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6B5AA-3FE8-B84D-ACFB-9CEC6A3D6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Ethnicity - likelihood ratios for CS: P(CS|E)/P(CS)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39EE371-3E2A-7A4F-8715-2B5EB878F2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991311"/>
              </p:ext>
            </p:extLst>
          </p:nvPr>
        </p:nvGraphicFramePr>
        <p:xfrm>
          <a:off x="985837" y="1800224"/>
          <a:ext cx="10186985" cy="38004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7397">
                  <a:extLst>
                    <a:ext uri="{9D8B030D-6E8A-4147-A177-3AD203B41FA5}">
                      <a16:colId xmlns:a16="http://schemas.microsoft.com/office/drawing/2014/main" val="1342229"/>
                    </a:ext>
                  </a:extLst>
                </a:gridCol>
                <a:gridCol w="2037397">
                  <a:extLst>
                    <a:ext uri="{9D8B030D-6E8A-4147-A177-3AD203B41FA5}">
                      <a16:colId xmlns:a16="http://schemas.microsoft.com/office/drawing/2014/main" val="1575416169"/>
                    </a:ext>
                  </a:extLst>
                </a:gridCol>
                <a:gridCol w="2037397">
                  <a:extLst>
                    <a:ext uri="{9D8B030D-6E8A-4147-A177-3AD203B41FA5}">
                      <a16:colId xmlns:a16="http://schemas.microsoft.com/office/drawing/2014/main" val="2685568348"/>
                    </a:ext>
                  </a:extLst>
                </a:gridCol>
                <a:gridCol w="2037397">
                  <a:extLst>
                    <a:ext uri="{9D8B030D-6E8A-4147-A177-3AD203B41FA5}">
                      <a16:colId xmlns:a16="http://schemas.microsoft.com/office/drawing/2014/main" val="394135091"/>
                    </a:ext>
                  </a:extLst>
                </a:gridCol>
                <a:gridCol w="2037397">
                  <a:extLst>
                    <a:ext uri="{9D8B030D-6E8A-4147-A177-3AD203B41FA5}">
                      <a16:colId xmlns:a16="http://schemas.microsoft.com/office/drawing/2014/main" val="635539590"/>
                    </a:ext>
                  </a:extLst>
                </a:gridCol>
              </a:tblGrid>
              <a:tr h="1243714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effectLst/>
                        </a:rPr>
                        <a:t>White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effectLst/>
                        </a:rPr>
                        <a:t>Black or Black British - Caribbean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effectLst/>
                        </a:rPr>
                        <a:t>Black or Black British - African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effectLst/>
                        </a:rPr>
                        <a:t>Other Black background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effectLst/>
                        </a:rPr>
                        <a:t>Asian or Asian British - Indian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1057080"/>
                  </a:ext>
                </a:extLst>
              </a:tr>
              <a:tr h="452774"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u="none" strike="noStrike">
                          <a:effectLst/>
                        </a:rPr>
                        <a:t>0.95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u="none" strike="noStrike">
                          <a:effectLst/>
                        </a:rPr>
                        <a:t>0.89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u="none" strike="noStrike">
                          <a:effectLst/>
                        </a:rPr>
                        <a:t>1.01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u="none" strike="noStrike">
                          <a:effectLst/>
                        </a:rPr>
                        <a:t>0.97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u="none" strike="noStrike" dirty="0">
                          <a:effectLst/>
                        </a:rPr>
                        <a:t>1.34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395519"/>
                  </a:ext>
                </a:extLst>
              </a:tr>
              <a:tr h="1651212">
                <a:tc>
                  <a:txBody>
                    <a:bodyPr/>
                    <a:lstStyle/>
                    <a:p>
                      <a:pPr algn="l" fontAlgn="b"/>
                      <a:r>
                        <a:rPr lang="fi" sz="2400" u="none" strike="noStrike" dirty="0">
                          <a:effectLst/>
                        </a:rPr>
                        <a:t>Asian or Asian British - Pakistani</a:t>
                      </a:r>
                      <a:endParaRPr lang="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Asian or Asian British - Bangladeshi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effectLst/>
                        </a:rPr>
                        <a:t>Other Asian background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effectLst/>
                        </a:rPr>
                        <a:t>Chinese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effectLst/>
                        </a:rPr>
                        <a:t>Other including mixed background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78368449"/>
                  </a:ext>
                </a:extLst>
              </a:tr>
              <a:tr h="452774"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u="none" strike="noStrike" dirty="0">
                          <a:effectLst/>
                        </a:rPr>
                        <a:t>1.42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u="none" strike="noStrike" dirty="0">
                          <a:effectLst/>
                        </a:rPr>
                        <a:t>1.43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u="none" strike="noStrike" dirty="0">
                          <a:effectLst/>
                        </a:rPr>
                        <a:t>1.44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u="none" strike="noStrike" dirty="0">
                          <a:effectLst/>
                        </a:rPr>
                        <a:t>1.63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u="none" strike="noStrike" dirty="0">
                          <a:effectLst/>
                        </a:rPr>
                        <a:t>0.96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53831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2126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6B5AA-3FE8-B84D-ACFB-9CEC6A3D6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Ethnicity - likelihood ratios for CS: P(CS|E)/P(CS)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39EE371-3E2A-7A4F-8715-2B5EB878F2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057493"/>
              </p:ext>
            </p:extLst>
          </p:nvPr>
        </p:nvGraphicFramePr>
        <p:xfrm>
          <a:off x="985837" y="1800224"/>
          <a:ext cx="10186985" cy="38004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7397">
                  <a:extLst>
                    <a:ext uri="{9D8B030D-6E8A-4147-A177-3AD203B41FA5}">
                      <a16:colId xmlns:a16="http://schemas.microsoft.com/office/drawing/2014/main" val="1342229"/>
                    </a:ext>
                  </a:extLst>
                </a:gridCol>
                <a:gridCol w="2037397">
                  <a:extLst>
                    <a:ext uri="{9D8B030D-6E8A-4147-A177-3AD203B41FA5}">
                      <a16:colId xmlns:a16="http://schemas.microsoft.com/office/drawing/2014/main" val="1575416169"/>
                    </a:ext>
                  </a:extLst>
                </a:gridCol>
                <a:gridCol w="2037397">
                  <a:extLst>
                    <a:ext uri="{9D8B030D-6E8A-4147-A177-3AD203B41FA5}">
                      <a16:colId xmlns:a16="http://schemas.microsoft.com/office/drawing/2014/main" val="2685568348"/>
                    </a:ext>
                  </a:extLst>
                </a:gridCol>
                <a:gridCol w="2037397">
                  <a:extLst>
                    <a:ext uri="{9D8B030D-6E8A-4147-A177-3AD203B41FA5}">
                      <a16:colId xmlns:a16="http://schemas.microsoft.com/office/drawing/2014/main" val="394135091"/>
                    </a:ext>
                  </a:extLst>
                </a:gridCol>
                <a:gridCol w="2037397">
                  <a:extLst>
                    <a:ext uri="{9D8B030D-6E8A-4147-A177-3AD203B41FA5}">
                      <a16:colId xmlns:a16="http://schemas.microsoft.com/office/drawing/2014/main" val="635539590"/>
                    </a:ext>
                  </a:extLst>
                </a:gridCol>
              </a:tblGrid>
              <a:tr h="1243714"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effectLst/>
                        </a:rPr>
                        <a:t>White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effectLst/>
                        </a:rPr>
                        <a:t>Black or Black British - Caribbean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effectLst/>
                        </a:rPr>
                        <a:t>Black or Black British - African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effectLst/>
                        </a:rPr>
                        <a:t>Other Black background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effectLst/>
                        </a:rPr>
                        <a:t>Asian or Asian British - Indian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1057080"/>
                  </a:ext>
                </a:extLst>
              </a:tr>
              <a:tr h="452774"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u="none" strike="noStrike" dirty="0">
                          <a:effectLst/>
                        </a:rPr>
                        <a:t>0.95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u="none" strike="noStrike" dirty="0">
                          <a:effectLst/>
                        </a:rPr>
                        <a:t>0.89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u="none" strike="noStrike">
                          <a:effectLst/>
                        </a:rPr>
                        <a:t>1.01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u="none" strike="noStrike">
                          <a:effectLst/>
                        </a:rPr>
                        <a:t>0.97</a:t>
                      </a:r>
                      <a:endParaRPr lang="en-GB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u="none" strike="noStrike" dirty="0">
                          <a:effectLst/>
                        </a:rPr>
                        <a:t>1.34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395519"/>
                  </a:ext>
                </a:extLst>
              </a:tr>
              <a:tr h="1651212">
                <a:tc>
                  <a:txBody>
                    <a:bodyPr/>
                    <a:lstStyle/>
                    <a:p>
                      <a:pPr algn="l" fontAlgn="b"/>
                      <a:r>
                        <a:rPr lang="fi" sz="2400" u="none" strike="noStrike" dirty="0">
                          <a:effectLst/>
                        </a:rPr>
                        <a:t>Asian or Asian British - Pakistani</a:t>
                      </a:r>
                      <a:endParaRPr lang="fi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>
                          <a:effectLst/>
                        </a:rPr>
                        <a:t>Asian or Asian British - Bangladeshi</a:t>
                      </a:r>
                      <a:endParaRPr lang="en-GB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effectLst/>
                        </a:rPr>
                        <a:t>Other Asian background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effectLst/>
                        </a:rPr>
                        <a:t>Chinese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400" u="none" strike="noStrike" dirty="0">
                          <a:effectLst/>
                        </a:rPr>
                        <a:t>Other including mixed background</a:t>
                      </a:r>
                      <a:endParaRPr lang="en-GB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78368449"/>
                  </a:ext>
                </a:extLst>
              </a:tr>
              <a:tr h="452774"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u="none" strike="noStrike" dirty="0">
                          <a:effectLst/>
                        </a:rPr>
                        <a:t>1.42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u="none" strike="noStrike" dirty="0">
                          <a:effectLst/>
                        </a:rPr>
                        <a:t>1.43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u="none" strike="noStrike" dirty="0">
                          <a:effectLst/>
                        </a:rPr>
                        <a:t>1.44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u="none" strike="noStrike" dirty="0">
                          <a:effectLst/>
                        </a:rPr>
                        <a:t>1.63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2800" u="none" strike="noStrike" dirty="0">
                          <a:effectLst/>
                        </a:rPr>
                        <a:t>0.96</a:t>
                      </a:r>
                      <a:endParaRPr lang="en-GB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831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02715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295BA-625B-CD4A-BA0E-954F50323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Ethnicity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588AD-185A-974E-B855-5BDD34F76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Students from many minority groups have a stronger preference for Computer Science than white students. </a:t>
            </a:r>
          </a:p>
          <a:p>
            <a:r>
              <a:rPr lang="en-US" dirty="0"/>
              <a:t>This is particularly so for Asian (both South Asian and Chinese).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8109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295BA-625B-CD4A-BA0E-954F50323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Ethnicity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588AD-185A-974E-B855-5BDD34F76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Obvious exception is “Black or Black British – Caribbean”</a:t>
            </a:r>
          </a:p>
          <a:p>
            <a:r>
              <a:rPr lang="en-US" dirty="0"/>
              <a:t>The popular areas for these students are Mass Communications, Business and Law. </a:t>
            </a:r>
          </a:p>
          <a:p>
            <a:r>
              <a:rPr lang="en-US" dirty="0"/>
              <a:t>In STEM: subjects allied to Medicine do well, as does Biology. CS gets 0.89, but Engineering gets 0.51.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2310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295BA-625B-CD4A-BA0E-954F50323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Ethnicity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588AD-185A-974E-B855-5BDD34F76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WARNING: this is base-lined on the students already coming into university.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3755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80942-52AA-F249-ADED-BE8853DF0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54796-8A73-434F-AD00-2FEFD7981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073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C36FD64-73F1-324A-B4AE-47679FBE5564}"/>
              </a:ext>
            </a:extLst>
          </p:cNvPr>
          <p:cNvSpPr/>
          <p:nvPr/>
        </p:nvSpPr>
        <p:spPr>
          <a:xfrm>
            <a:off x="2520000" y="3240000"/>
            <a:ext cx="6577200" cy="540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381D5A-A27F-2449-AA52-7CBD50ECC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6E24D-CCB1-B64C-8A1E-4A8BADC8C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15% of UK </a:t>
            </a:r>
            <a:r>
              <a:rPr lang="en-US" b="1" dirty="0"/>
              <a:t>CS</a:t>
            </a:r>
            <a:r>
              <a:rPr lang="en-US" dirty="0"/>
              <a:t> undergraduates are women</a:t>
            </a:r>
          </a:p>
          <a:p>
            <a:r>
              <a:rPr lang="en-US" dirty="0"/>
              <a:t>56% of UK undergraduates are women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380FBB-4CB2-5E4C-909E-613D99587E9E}"/>
              </a:ext>
            </a:extLst>
          </p:cNvPr>
          <p:cNvSpPr/>
          <p:nvPr/>
        </p:nvSpPr>
        <p:spPr>
          <a:xfrm>
            <a:off x="2520000" y="3240000"/>
            <a:ext cx="1080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E5E385-A2AF-E940-A170-8CFAA33164BC}"/>
              </a:ext>
            </a:extLst>
          </p:cNvPr>
          <p:cNvSpPr/>
          <p:nvPr/>
        </p:nvSpPr>
        <p:spPr>
          <a:xfrm>
            <a:off x="2520000" y="3780000"/>
            <a:ext cx="6120000" cy="540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B63B80-3A5E-6444-8BE0-0C383C92CB88}"/>
              </a:ext>
            </a:extLst>
          </p:cNvPr>
          <p:cNvSpPr txBox="1"/>
          <p:nvPr/>
        </p:nvSpPr>
        <p:spPr>
          <a:xfrm flipH="1">
            <a:off x="1980000" y="3240000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F13962-5B09-EB49-88A8-D28F90CE5609}"/>
              </a:ext>
            </a:extLst>
          </p:cNvPr>
          <p:cNvSpPr txBox="1"/>
          <p:nvPr/>
        </p:nvSpPr>
        <p:spPr>
          <a:xfrm flipH="1">
            <a:off x="1980000" y="3960000"/>
            <a:ext cx="34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6819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build="p"/>
      <p:bldP spid="4" grpId="0" animBg="1"/>
      <p:bldP spid="5" grpId="0" animBg="1"/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14C42-E948-E34E-A76A-C5EFBB167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9362B-52F2-324E-A4BA-C4252DE56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makes gender the most serious diversity issue for CS</a:t>
            </a:r>
          </a:p>
          <a:p>
            <a:r>
              <a:rPr lang="en-US" dirty="0"/>
              <a:t>By severity of underrepresentation</a:t>
            </a:r>
          </a:p>
          <a:p>
            <a:r>
              <a:rPr lang="en-US" dirty="0"/>
              <a:t>By size of underrepresented population</a:t>
            </a:r>
          </a:p>
          <a:p>
            <a:endParaRPr lang="en-US" dirty="0"/>
          </a:p>
          <a:p>
            <a:r>
              <a:rPr lang="en-US" dirty="0"/>
              <a:t>There are similar issues in Europe and the US (see </a:t>
            </a:r>
            <a:r>
              <a:rPr lang="en-US" dirty="0" err="1"/>
              <a:t>eg</a:t>
            </a:r>
            <a:r>
              <a:rPr lang="en-US" dirty="0"/>
              <a:t> figures from Informatics Europe). </a:t>
            </a:r>
          </a:p>
        </p:txBody>
      </p:sp>
    </p:spTree>
    <p:extLst>
      <p:ext uri="{BB962C8B-B14F-4D97-AF65-F5344CB8AC3E}">
        <p14:creationId xmlns:p14="http://schemas.microsoft.com/office/powerpoint/2010/main" val="3392570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04740-9913-F84C-B60B-361D041BA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from HESA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E959047-7808-384D-9382-9976C970F9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1" y="1511299"/>
            <a:ext cx="8692382" cy="41608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BC3AF7-9382-914F-9A49-C44B57E2B7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141" y="988218"/>
            <a:ext cx="6751658" cy="488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02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80942-52AA-F249-ADED-BE8853DF0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Gender + Ethnicity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C54796-8A73-434F-AD00-2FEFD79815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 at M/F ratio for each group. </a:t>
            </a:r>
          </a:p>
        </p:txBody>
      </p:sp>
    </p:spTree>
    <p:extLst>
      <p:ext uri="{BB962C8B-B14F-4D97-AF65-F5344CB8AC3E}">
        <p14:creationId xmlns:p14="http://schemas.microsoft.com/office/powerpoint/2010/main" val="42066359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861DCA9-82F7-1E45-9ABB-2AF48DB162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280441"/>
              </p:ext>
            </p:extLst>
          </p:nvPr>
        </p:nvGraphicFramePr>
        <p:xfrm>
          <a:off x="681038" y="628525"/>
          <a:ext cx="10829924" cy="5172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5743">
                  <a:extLst>
                    <a:ext uri="{9D8B030D-6E8A-4147-A177-3AD203B41FA5}">
                      <a16:colId xmlns:a16="http://schemas.microsoft.com/office/drawing/2014/main" val="1492005152"/>
                    </a:ext>
                  </a:extLst>
                </a:gridCol>
                <a:gridCol w="1167506">
                  <a:extLst>
                    <a:ext uri="{9D8B030D-6E8A-4147-A177-3AD203B41FA5}">
                      <a16:colId xmlns:a16="http://schemas.microsoft.com/office/drawing/2014/main" val="239631738"/>
                    </a:ext>
                  </a:extLst>
                </a:gridCol>
                <a:gridCol w="1533258">
                  <a:extLst>
                    <a:ext uri="{9D8B030D-6E8A-4147-A177-3AD203B41FA5}">
                      <a16:colId xmlns:a16="http://schemas.microsoft.com/office/drawing/2014/main" val="3538207377"/>
                    </a:ext>
                  </a:extLst>
                </a:gridCol>
                <a:gridCol w="1729565">
                  <a:extLst>
                    <a:ext uri="{9D8B030D-6E8A-4147-A177-3AD203B41FA5}">
                      <a16:colId xmlns:a16="http://schemas.microsoft.com/office/drawing/2014/main" val="3621475528"/>
                    </a:ext>
                  </a:extLst>
                </a:gridCol>
                <a:gridCol w="1533258">
                  <a:extLst>
                    <a:ext uri="{9D8B030D-6E8A-4147-A177-3AD203B41FA5}">
                      <a16:colId xmlns:a16="http://schemas.microsoft.com/office/drawing/2014/main" val="3027828797"/>
                    </a:ext>
                  </a:extLst>
                </a:gridCol>
                <a:gridCol w="1122046">
                  <a:extLst>
                    <a:ext uri="{9D8B030D-6E8A-4147-A177-3AD203B41FA5}">
                      <a16:colId xmlns:a16="http://schemas.microsoft.com/office/drawing/2014/main" val="2282710610"/>
                    </a:ext>
                  </a:extLst>
                </a:gridCol>
                <a:gridCol w="1266693">
                  <a:extLst>
                    <a:ext uri="{9D8B030D-6E8A-4147-A177-3AD203B41FA5}">
                      <a16:colId xmlns:a16="http://schemas.microsoft.com/office/drawing/2014/main" val="3633683693"/>
                    </a:ext>
                  </a:extLst>
                </a:gridCol>
                <a:gridCol w="1551855">
                  <a:extLst>
                    <a:ext uri="{9D8B030D-6E8A-4147-A177-3AD203B41FA5}">
                      <a16:colId xmlns:a16="http://schemas.microsoft.com/office/drawing/2014/main" val="553808063"/>
                    </a:ext>
                  </a:extLst>
                </a:gridCol>
              </a:tblGrid>
              <a:tr h="1557891">
                <a:tc>
                  <a:txBody>
                    <a:bodyPr/>
                    <a:lstStyle/>
                    <a:p>
                      <a:endParaRPr lang="en-GB" sz="2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White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Black or Black British - Caribbean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Black or Black British - African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Other Black Background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Asian or Asian Briitish - Indian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Asian or Asian Briitish - Pakistani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Asian or Asian Briitish - Bangladeshi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extLst>
                  <a:ext uri="{0D108BD9-81ED-4DB2-BD59-A6C34878D82A}">
                    <a16:rowId xmlns:a16="http://schemas.microsoft.com/office/drawing/2014/main" val="2247489657"/>
                  </a:ext>
                </a:extLst>
              </a:tr>
              <a:tr h="3738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F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1.02%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1.11%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1.22%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1.09%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2.69%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1.92%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1.71%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extLst>
                  <a:ext uri="{0D108BD9-81ED-4DB2-BD59-A6C34878D82A}">
                    <a16:rowId xmlns:a16="http://schemas.microsoft.com/office/drawing/2014/main" val="3743051686"/>
                  </a:ext>
                </a:extLst>
              </a:tr>
              <a:tr h="5608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M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9.41%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10.21%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9.96%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9.80%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10.55%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12.40%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12.45%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extLst>
                  <a:ext uri="{0D108BD9-81ED-4DB2-BD59-A6C34878D82A}">
                    <a16:rowId xmlns:a16="http://schemas.microsoft.com/office/drawing/2014/main" val="4201971779"/>
                  </a:ext>
                </a:extLst>
              </a:tr>
              <a:tr h="5608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Ratio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9.3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9.2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8.2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8.9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3.9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6.5</a:t>
                      </a:r>
                      <a:endParaRPr lang="en-GB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7.3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extLst>
                  <a:ext uri="{0D108BD9-81ED-4DB2-BD59-A6C34878D82A}">
                    <a16:rowId xmlns:a16="http://schemas.microsoft.com/office/drawing/2014/main" val="4057194596"/>
                  </a:ext>
                </a:extLst>
              </a:tr>
              <a:tr h="6231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Chinese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Other Asian Background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bg1"/>
                          </a:solidFill>
                          <a:effectLst/>
                        </a:rPr>
                        <a:t>Unknown/not applicable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bg1"/>
                          </a:solidFill>
                          <a:effectLst/>
                        </a:rPr>
                        <a:t>Mixed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bg1"/>
                          </a:solidFill>
                          <a:effectLst/>
                        </a:rPr>
                        <a:t>Other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bg1"/>
                          </a:solidFill>
                          <a:effectLst/>
                        </a:rPr>
                        <a:t>  Total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111844"/>
                  </a:ext>
                </a:extLst>
              </a:tr>
              <a:tr h="3738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F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2.82%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2.24%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2.13%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1.11%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1.60%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1.33%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extLst>
                  <a:ext uri="{0D108BD9-81ED-4DB2-BD59-A6C34878D82A}">
                    <a16:rowId xmlns:a16="http://schemas.microsoft.com/office/drawing/2014/main" val="1816568127"/>
                  </a:ext>
                </a:extLst>
              </a:tr>
              <a:tr h="5608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M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13.23%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12.07%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8.88%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8.62%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9.91%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9.60%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extLst>
                  <a:ext uri="{0D108BD9-81ED-4DB2-BD59-A6C34878D82A}">
                    <a16:rowId xmlns:a16="http://schemas.microsoft.com/office/drawing/2014/main" val="1538171278"/>
                  </a:ext>
                </a:extLst>
              </a:tr>
              <a:tr h="5608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Ratio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4.7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5.4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4.2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7.8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6.2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7.2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 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extLst>
                  <a:ext uri="{0D108BD9-81ED-4DB2-BD59-A6C34878D82A}">
                    <a16:rowId xmlns:a16="http://schemas.microsoft.com/office/drawing/2014/main" val="27932558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40111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861DCA9-82F7-1E45-9ABB-2AF48DB162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968434"/>
              </p:ext>
            </p:extLst>
          </p:nvPr>
        </p:nvGraphicFramePr>
        <p:xfrm>
          <a:off x="681038" y="628525"/>
          <a:ext cx="10829924" cy="5172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5743">
                  <a:extLst>
                    <a:ext uri="{9D8B030D-6E8A-4147-A177-3AD203B41FA5}">
                      <a16:colId xmlns:a16="http://schemas.microsoft.com/office/drawing/2014/main" val="1492005152"/>
                    </a:ext>
                  </a:extLst>
                </a:gridCol>
                <a:gridCol w="1167506">
                  <a:extLst>
                    <a:ext uri="{9D8B030D-6E8A-4147-A177-3AD203B41FA5}">
                      <a16:colId xmlns:a16="http://schemas.microsoft.com/office/drawing/2014/main" val="239631738"/>
                    </a:ext>
                  </a:extLst>
                </a:gridCol>
                <a:gridCol w="1533258">
                  <a:extLst>
                    <a:ext uri="{9D8B030D-6E8A-4147-A177-3AD203B41FA5}">
                      <a16:colId xmlns:a16="http://schemas.microsoft.com/office/drawing/2014/main" val="3538207377"/>
                    </a:ext>
                  </a:extLst>
                </a:gridCol>
                <a:gridCol w="1729565">
                  <a:extLst>
                    <a:ext uri="{9D8B030D-6E8A-4147-A177-3AD203B41FA5}">
                      <a16:colId xmlns:a16="http://schemas.microsoft.com/office/drawing/2014/main" val="3621475528"/>
                    </a:ext>
                  </a:extLst>
                </a:gridCol>
                <a:gridCol w="1533258">
                  <a:extLst>
                    <a:ext uri="{9D8B030D-6E8A-4147-A177-3AD203B41FA5}">
                      <a16:colId xmlns:a16="http://schemas.microsoft.com/office/drawing/2014/main" val="3027828797"/>
                    </a:ext>
                  </a:extLst>
                </a:gridCol>
                <a:gridCol w="1122046">
                  <a:extLst>
                    <a:ext uri="{9D8B030D-6E8A-4147-A177-3AD203B41FA5}">
                      <a16:colId xmlns:a16="http://schemas.microsoft.com/office/drawing/2014/main" val="2282710610"/>
                    </a:ext>
                  </a:extLst>
                </a:gridCol>
                <a:gridCol w="1266693">
                  <a:extLst>
                    <a:ext uri="{9D8B030D-6E8A-4147-A177-3AD203B41FA5}">
                      <a16:colId xmlns:a16="http://schemas.microsoft.com/office/drawing/2014/main" val="3633683693"/>
                    </a:ext>
                  </a:extLst>
                </a:gridCol>
                <a:gridCol w="1551855">
                  <a:extLst>
                    <a:ext uri="{9D8B030D-6E8A-4147-A177-3AD203B41FA5}">
                      <a16:colId xmlns:a16="http://schemas.microsoft.com/office/drawing/2014/main" val="553808063"/>
                    </a:ext>
                  </a:extLst>
                </a:gridCol>
              </a:tblGrid>
              <a:tr h="1557891">
                <a:tc>
                  <a:txBody>
                    <a:bodyPr/>
                    <a:lstStyle/>
                    <a:p>
                      <a:endParaRPr lang="en-GB" sz="2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White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Black or Black British - Caribbean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Black or Black British - African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Other Black Background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Asian or Asian Briitish - Indian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Asian or Asian Briitish - Pakistani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Asian or Asian Briitish - Bangladeshi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extLst>
                  <a:ext uri="{0D108BD9-81ED-4DB2-BD59-A6C34878D82A}">
                    <a16:rowId xmlns:a16="http://schemas.microsoft.com/office/drawing/2014/main" val="2247489657"/>
                  </a:ext>
                </a:extLst>
              </a:tr>
              <a:tr h="3738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F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1.02%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1.11%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1.22%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1.09%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2.69%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1.92%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1.71%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extLst>
                  <a:ext uri="{0D108BD9-81ED-4DB2-BD59-A6C34878D82A}">
                    <a16:rowId xmlns:a16="http://schemas.microsoft.com/office/drawing/2014/main" val="3743051686"/>
                  </a:ext>
                </a:extLst>
              </a:tr>
              <a:tr h="5608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M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9.41%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10.21%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9.96%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9.80%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10.55%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12.40%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12.45%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extLst>
                  <a:ext uri="{0D108BD9-81ED-4DB2-BD59-A6C34878D82A}">
                    <a16:rowId xmlns:a16="http://schemas.microsoft.com/office/drawing/2014/main" val="4201971779"/>
                  </a:ext>
                </a:extLst>
              </a:tr>
              <a:tr h="5608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Ratio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9.3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9.2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8.2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8.9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3.9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6.5</a:t>
                      </a:r>
                      <a:endParaRPr lang="en-GB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7.3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extLst>
                  <a:ext uri="{0D108BD9-81ED-4DB2-BD59-A6C34878D82A}">
                    <a16:rowId xmlns:a16="http://schemas.microsoft.com/office/drawing/2014/main" val="4057194596"/>
                  </a:ext>
                </a:extLst>
              </a:tr>
              <a:tr h="6231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Chinese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Other Asian Background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bg1"/>
                          </a:solidFill>
                          <a:effectLst/>
                        </a:rPr>
                        <a:t>Unknown/not applicable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bg1"/>
                          </a:solidFill>
                          <a:effectLst/>
                        </a:rPr>
                        <a:t>Mixed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bg1"/>
                          </a:solidFill>
                          <a:effectLst/>
                        </a:rPr>
                        <a:t>Other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bg1"/>
                          </a:solidFill>
                          <a:effectLst/>
                        </a:rPr>
                        <a:t>  Total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111844"/>
                  </a:ext>
                </a:extLst>
              </a:tr>
              <a:tr h="3738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F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2.82%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2.24%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2.13%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1.11%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1.60%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1.33%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extLst>
                  <a:ext uri="{0D108BD9-81ED-4DB2-BD59-A6C34878D82A}">
                    <a16:rowId xmlns:a16="http://schemas.microsoft.com/office/drawing/2014/main" val="1816568127"/>
                  </a:ext>
                </a:extLst>
              </a:tr>
              <a:tr h="5608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M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13.23%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12.07%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8.88%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8.62%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9.91%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9.60%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extLst>
                  <a:ext uri="{0D108BD9-81ED-4DB2-BD59-A6C34878D82A}">
                    <a16:rowId xmlns:a16="http://schemas.microsoft.com/office/drawing/2014/main" val="1538171278"/>
                  </a:ext>
                </a:extLst>
              </a:tr>
              <a:tr h="5608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Ratio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4.7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5.4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4.2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7.8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6.2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7.2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 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extLst>
                  <a:ext uri="{0D108BD9-81ED-4DB2-BD59-A6C34878D82A}">
                    <a16:rowId xmlns:a16="http://schemas.microsoft.com/office/drawing/2014/main" val="2793255856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BC989E34-7A1A-144A-815D-8CFAFA146FB7}"/>
              </a:ext>
            </a:extLst>
          </p:cNvPr>
          <p:cNvSpPr/>
          <p:nvPr/>
        </p:nvSpPr>
        <p:spPr>
          <a:xfrm>
            <a:off x="5072063" y="4171950"/>
            <a:ext cx="4572000" cy="1628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Percentage of Black female students taking CS.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CDAEA68-D7A6-1E42-9609-79A8FEB0778C}"/>
              </a:ext>
            </a:extLst>
          </p:cNvPr>
          <p:cNvCxnSpPr>
            <a:cxnSpLocks/>
          </p:cNvCxnSpPr>
          <p:nvPr/>
        </p:nvCxnSpPr>
        <p:spPr>
          <a:xfrm flipV="1">
            <a:off x="5296829" y="2453640"/>
            <a:ext cx="113371" cy="1705766"/>
          </a:xfrm>
          <a:prstGeom prst="straightConnector1">
            <a:avLst/>
          </a:prstGeom>
          <a:ln w="698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01311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861DCA9-82F7-1E45-9ABB-2AF48DB1621A}"/>
              </a:ext>
            </a:extLst>
          </p:cNvPr>
          <p:cNvGraphicFramePr>
            <a:graphicFrameLocks noGrp="1"/>
          </p:cNvGraphicFramePr>
          <p:nvPr/>
        </p:nvGraphicFramePr>
        <p:xfrm>
          <a:off x="681038" y="628525"/>
          <a:ext cx="10829924" cy="5172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5743">
                  <a:extLst>
                    <a:ext uri="{9D8B030D-6E8A-4147-A177-3AD203B41FA5}">
                      <a16:colId xmlns:a16="http://schemas.microsoft.com/office/drawing/2014/main" val="1492005152"/>
                    </a:ext>
                  </a:extLst>
                </a:gridCol>
                <a:gridCol w="1167506">
                  <a:extLst>
                    <a:ext uri="{9D8B030D-6E8A-4147-A177-3AD203B41FA5}">
                      <a16:colId xmlns:a16="http://schemas.microsoft.com/office/drawing/2014/main" val="239631738"/>
                    </a:ext>
                  </a:extLst>
                </a:gridCol>
                <a:gridCol w="1533258">
                  <a:extLst>
                    <a:ext uri="{9D8B030D-6E8A-4147-A177-3AD203B41FA5}">
                      <a16:colId xmlns:a16="http://schemas.microsoft.com/office/drawing/2014/main" val="3538207377"/>
                    </a:ext>
                  </a:extLst>
                </a:gridCol>
                <a:gridCol w="1729565">
                  <a:extLst>
                    <a:ext uri="{9D8B030D-6E8A-4147-A177-3AD203B41FA5}">
                      <a16:colId xmlns:a16="http://schemas.microsoft.com/office/drawing/2014/main" val="3621475528"/>
                    </a:ext>
                  </a:extLst>
                </a:gridCol>
                <a:gridCol w="1533258">
                  <a:extLst>
                    <a:ext uri="{9D8B030D-6E8A-4147-A177-3AD203B41FA5}">
                      <a16:colId xmlns:a16="http://schemas.microsoft.com/office/drawing/2014/main" val="3027828797"/>
                    </a:ext>
                  </a:extLst>
                </a:gridCol>
                <a:gridCol w="1122046">
                  <a:extLst>
                    <a:ext uri="{9D8B030D-6E8A-4147-A177-3AD203B41FA5}">
                      <a16:colId xmlns:a16="http://schemas.microsoft.com/office/drawing/2014/main" val="2282710610"/>
                    </a:ext>
                  </a:extLst>
                </a:gridCol>
                <a:gridCol w="1266693">
                  <a:extLst>
                    <a:ext uri="{9D8B030D-6E8A-4147-A177-3AD203B41FA5}">
                      <a16:colId xmlns:a16="http://schemas.microsoft.com/office/drawing/2014/main" val="3633683693"/>
                    </a:ext>
                  </a:extLst>
                </a:gridCol>
                <a:gridCol w="1551855">
                  <a:extLst>
                    <a:ext uri="{9D8B030D-6E8A-4147-A177-3AD203B41FA5}">
                      <a16:colId xmlns:a16="http://schemas.microsoft.com/office/drawing/2014/main" val="553808063"/>
                    </a:ext>
                  </a:extLst>
                </a:gridCol>
              </a:tblGrid>
              <a:tr h="1557891">
                <a:tc>
                  <a:txBody>
                    <a:bodyPr/>
                    <a:lstStyle/>
                    <a:p>
                      <a:endParaRPr lang="en-GB" sz="2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White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Black or Black British - Caribbean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Black or Black British - African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Other Black Background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Asian or Asian Briitish - Indian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Asian or Asian Briitish - Pakistani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Asian or Asian Briitish - Bangladeshi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extLst>
                  <a:ext uri="{0D108BD9-81ED-4DB2-BD59-A6C34878D82A}">
                    <a16:rowId xmlns:a16="http://schemas.microsoft.com/office/drawing/2014/main" val="2247489657"/>
                  </a:ext>
                </a:extLst>
              </a:tr>
              <a:tr h="3738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F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1.02%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1.11%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1.22%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1.09%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2.69%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1.92%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1.71%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extLst>
                  <a:ext uri="{0D108BD9-81ED-4DB2-BD59-A6C34878D82A}">
                    <a16:rowId xmlns:a16="http://schemas.microsoft.com/office/drawing/2014/main" val="3743051686"/>
                  </a:ext>
                </a:extLst>
              </a:tr>
              <a:tr h="5608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M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9.41%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10.21%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9.96%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9.80%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10.55%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12.40%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12.45%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extLst>
                  <a:ext uri="{0D108BD9-81ED-4DB2-BD59-A6C34878D82A}">
                    <a16:rowId xmlns:a16="http://schemas.microsoft.com/office/drawing/2014/main" val="4201971779"/>
                  </a:ext>
                </a:extLst>
              </a:tr>
              <a:tr h="5608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Ratio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9.3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9.2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8.2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8.9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3.9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</a:rPr>
                        <a:t>6.5</a:t>
                      </a:r>
                      <a:endParaRPr lang="en-GB" sz="2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7.3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extLst>
                  <a:ext uri="{0D108BD9-81ED-4DB2-BD59-A6C34878D82A}">
                    <a16:rowId xmlns:a16="http://schemas.microsoft.com/office/drawing/2014/main" val="4057194596"/>
                  </a:ext>
                </a:extLst>
              </a:tr>
              <a:tr h="6231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Chinese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Other Asian Background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bg1"/>
                          </a:solidFill>
                          <a:effectLst/>
                        </a:rPr>
                        <a:t>Unknown/not applicable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bg1"/>
                          </a:solidFill>
                          <a:effectLst/>
                        </a:rPr>
                        <a:t>Mixed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bg1"/>
                          </a:solidFill>
                          <a:effectLst/>
                        </a:rPr>
                        <a:t>Other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bg1"/>
                          </a:solidFill>
                          <a:effectLst/>
                        </a:rPr>
                        <a:t>  Total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111844"/>
                  </a:ext>
                </a:extLst>
              </a:tr>
              <a:tr h="3738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F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2.82%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2.24%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2.13%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1.11%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1.60%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1.33%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extLst>
                  <a:ext uri="{0D108BD9-81ED-4DB2-BD59-A6C34878D82A}">
                    <a16:rowId xmlns:a16="http://schemas.microsoft.com/office/drawing/2014/main" val="1816568127"/>
                  </a:ext>
                </a:extLst>
              </a:tr>
              <a:tr h="5608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M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13.23%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12.07%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8.88%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8.62%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9.91%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9.60%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extLst>
                  <a:ext uri="{0D108BD9-81ED-4DB2-BD59-A6C34878D82A}">
                    <a16:rowId xmlns:a16="http://schemas.microsoft.com/office/drawing/2014/main" val="1538171278"/>
                  </a:ext>
                </a:extLst>
              </a:tr>
              <a:tr h="5608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Ratio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4.7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5.4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4.2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7.8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6.2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7.2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 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extLst>
                  <a:ext uri="{0D108BD9-81ED-4DB2-BD59-A6C34878D82A}">
                    <a16:rowId xmlns:a16="http://schemas.microsoft.com/office/drawing/2014/main" val="2793255856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9A84D0B2-4054-2F4B-A629-8985E52F0DDE}"/>
              </a:ext>
            </a:extLst>
          </p:cNvPr>
          <p:cNvSpPr/>
          <p:nvPr/>
        </p:nvSpPr>
        <p:spPr>
          <a:xfrm>
            <a:off x="5072063" y="4171950"/>
            <a:ext cx="4572000" cy="1628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Ratio varies radically between groups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60CCF3-D867-1A47-A006-E0BBC6479B96}"/>
              </a:ext>
            </a:extLst>
          </p:cNvPr>
          <p:cNvSpPr/>
          <p:nvPr/>
        </p:nvSpPr>
        <p:spPr>
          <a:xfrm>
            <a:off x="7486650" y="500063"/>
            <a:ext cx="1300163" cy="3343275"/>
          </a:xfrm>
          <a:prstGeom prst="rect">
            <a:avLst/>
          </a:prstGeom>
          <a:solidFill>
            <a:srgbClr val="FFFF00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C559EF1-17BA-5644-8B39-20B8B2AC4E15}"/>
              </a:ext>
            </a:extLst>
          </p:cNvPr>
          <p:cNvSpPr/>
          <p:nvPr/>
        </p:nvSpPr>
        <p:spPr>
          <a:xfrm>
            <a:off x="1524000" y="500063"/>
            <a:ext cx="1300163" cy="3343275"/>
          </a:xfrm>
          <a:prstGeom prst="rect">
            <a:avLst/>
          </a:prstGeom>
          <a:solidFill>
            <a:srgbClr val="FFFF00">
              <a:alpha val="5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0748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861DCA9-82F7-1E45-9ABB-2AF48DB162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659619"/>
              </p:ext>
            </p:extLst>
          </p:nvPr>
        </p:nvGraphicFramePr>
        <p:xfrm>
          <a:off x="681038" y="628525"/>
          <a:ext cx="10829924" cy="5172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5743">
                  <a:extLst>
                    <a:ext uri="{9D8B030D-6E8A-4147-A177-3AD203B41FA5}">
                      <a16:colId xmlns:a16="http://schemas.microsoft.com/office/drawing/2014/main" val="1492005152"/>
                    </a:ext>
                  </a:extLst>
                </a:gridCol>
                <a:gridCol w="1167506">
                  <a:extLst>
                    <a:ext uri="{9D8B030D-6E8A-4147-A177-3AD203B41FA5}">
                      <a16:colId xmlns:a16="http://schemas.microsoft.com/office/drawing/2014/main" val="239631738"/>
                    </a:ext>
                  </a:extLst>
                </a:gridCol>
                <a:gridCol w="1533258">
                  <a:extLst>
                    <a:ext uri="{9D8B030D-6E8A-4147-A177-3AD203B41FA5}">
                      <a16:colId xmlns:a16="http://schemas.microsoft.com/office/drawing/2014/main" val="3538207377"/>
                    </a:ext>
                  </a:extLst>
                </a:gridCol>
                <a:gridCol w="1729565">
                  <a:extLst>
                    <a:ext uri="{9D8B030D-6E8A-4147-A177-3AD203B41FA5}">
                      <a16:colId xmlns:a16="http://schemas.microsoft.com/office/drawing/2014/main" val="3621475528"/>
                    </a:ext>
                  </a:extLst>
                </a:gridCol>
                <a:gridCol w="1533258">
                  <a:extLst>
                    <a:ext uri="{9D8B030D-6E8A-4147-A177-3AD203B41FA5}">
                      <a16:colId xmlns:a16="http://schemas.microsoft.com/office/drawing/2014/main" val="3027828797"/>
                    </a:ext>
                  </a:extLst>
                </a:gridCol>
                <a:gridCol w="1122046">
                  <a:extLst>
                    <a:ext uri="{9D8B030D-6E8A-4147-A177-3AD203B41FA5}">
                      <a16:colId xmlns:a16="http://schemas.microsoft.com/office/drawing/2014/main" val="2282710610"/>
                    </a:ext>
                  </a:extLst>
                </a:gridCol>
                <a:gridCol w="1266693">
                  <a:extLst>
                    <a:ext uri="{9D8B030D-6E8A-4147-A177-3AD203B41FA5}">
                      <a16:colId xmlns:a16="http://schemas.microsoft.com/office/drawing/2014/main" val="3633683693"/>
                    </a:ext>
                  </a:extLst>
                </a:gridCol>
                <a:gridCol w="1551855">
                  <a:extLst>
                    <a:ext uri="{9D8B030D-6E8A-4147-A177-3AD203B41FA5}">
                      <a16:colId xmlns:a16="http://schemas.microsoft.com/office/drawing/2014/main" val="553808063"/>
                    </a:ext>
                  </a:extLst>
                </a:gridCol>
              </a:tblGrid>
              <a:tr h="1557891">
                <a:tc>
                  <a:txBody>
                    <a:bodyPr/>
                    <a:lstStyle/>
                    <a:p>
                      <a:endParaRPr lang="en-GB" sz="2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White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Black or Black British - Caribbean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Black or Black British - African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Other Black Background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Asian or Asian Briitish - Indian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Asian or Asian Briitish - Pakistani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Asian or Asian Briitish - Bangladeshi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extLst>
                  <a:ext uri="{0D108BD9-81ED-4DB2-BD59-A6C34878D82A}">
                    <a16:rowId xmlns:a16="http://schemas.microsoft.com/office/drawing/2014/main" val="2247489657"/>
                  </a:ext>
                </a:extLst>
              </a:tr>
              <a:tr h="3738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F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1.02%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1.11%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1.22%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1.09%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2.69%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1.92%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1.71%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extLst>
                  <a:ext uri="{0D108BD9-81ED-4DB2-BD59-A6C34878D82A}">
                    <a16:rowId xmlns:a16="http://schemas.microsoft.com/office/drawing/2014/main" val="3743051686"/>
                  </a:ext>
                </a:extLst>
              </a:tr>
              <a:tr h="5608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M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9.41%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10.21%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9.96%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9.80%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10.55%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12.40%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12.45%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extLst>
                  <a:ext uri="{0D108BD9-81ED-4DB2-BD59-A6C34878D82A}">
                    <a16:rowId xmlns:a16="http://schemas.microsoft.com/office/drawing/2014/main" val="4201971779"/>
                  </a:ext>
                </a:extLst>
              </a:tr>
              <a:tr h="5608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Ratio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9.3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9.2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8.2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8.9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3.9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6.5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7.3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194596"/>
                  </a:ext>
                </a:extLst>
              </a:tr>
              <a:tr h="6231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 </a:t>
                      </a:r>
                      <a:endParaRPr lang="en-GB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Chinese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Other Asian Background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bg1"/>
                          </a:solidFill>
                          <a:effectLst/>
                        </a:rPr>
                        <a:t>Unknown/not applicable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bg1"/>
                          </a:solidFill>
                          <a:effectLst/>
                        </a:rPr>
                        <a:t>Mixed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bg1"/>
                          </a:solidFill>
                          <a:effectLst/>
                        </a:rPr>
                        <a:t>Other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solidFill>
                            <a:schemeClr val="bg1"/>
                          </a:solidFill>
                          <a:effectLst/>
                        </a:rPr>
                        <a:t>  Total</a:t>
                      </a:r>
                      <a:endParaRPr lang="en-GB" sz="2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111844"/>
                  </a:ext>
                </a:extLst>
              </a:tr>
              <a:tr h="3738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F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2.82%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2.24%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2.13%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1.11%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1.60%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1.33%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extLst>
                  <a:ext uri="{0D108BD9-81ED-4DB2-BD59-A6C34878D82A}">
                    <a16:rowId xmlns:a16="http://schemas.microsoft.com/office/drawing/2014/main" val="1816568127"/>
                  </a:ext>
                </a:extLst>
              </a:tr>
              <a:tr h="5608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M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13.23%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12.07%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8.88%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8.62%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9.91%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9.60%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extLst>
                  <a:ext uri="{0D108BD9-81ED-4DB2-BD59-A6C34878D82A}">
                    <a16:rowId xmlns:a16="http://schemas.microsoft.com/office/drawing/2014/main" val="1538171278"/>
                  </a:ext>
                </a:extLst>
              </a:tr>
              <a:tr h="5608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Ratio</a:t>
                      </a:r>
                      <a:endParaRPr lang="en-GB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4.7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5.4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4.2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7.8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6.2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7.2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</a:rPr>
                        <a:t> </a:t>
                      </a:r>
                      <a:endParaRPr lang="en-GB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8979" marR="58979" marT="0" marB="0"/>
                </a:tc>
                <a:extLst>
                  <a:ext uri="{0D108BD9-81ED-4DB2-BD59-A6C34878D82A}">
                    <a16:rowId xmlns:a16="http://schemas.microsoft.com/office/drawing/2014/main" val="27932558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68508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2A629-DD7C-3243-8E1D-C16ABB6F7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Gender + Ethnicity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5B653-C85A-1A4C-B800-3D76C3775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Asian groupings are relatively less discriminatory. </a:t>
            </a:r>
          </a:p>
          <a:p>
            <a:r>
              <a:rPr lang="en-US" dirty="0"/>
              <a:t>Black and White groupings relatively worse. </a:t>
            </a:r>
          </a:p>
        </p:txBody>
      </p:sp>
    </p:spTree>
    <p:extLst>
      <p:ext uri="{BB962C8B-B14F-4D97-AF65-F5344CB8AC3E}">
        <p14:creationId xmlns:p14="http://schemas.microsoft.com/office/powerpoint/2010/main" val="13560543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5FA19-7DD9-A44A-8B22-5973C68A2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Meanwhile in China…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934E9A-5DD1-1F49-B75F-5CDB9F3D5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5019" y="1328417"/>
            <a:ext cx="3221962" cy="5529583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9915E63-27D1-C847-91D1-00D019893E09}"/>
              </a:ext>
            </a:extLst>
          </p:cNvPr>
          <p:cNvSpPr/>
          <p:nvPr/>
        </p:nvSpPr>
        <p:spPr>
          <a:xfrm>
            <a:off x="4486275" y="3800475"/>
            <a:ext cx="3200400" cy="2943225"/>
          </a:xfrm>
          <a:prstGeom prst="rect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E02CB6E-44CA-114A-8708-7F690363F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96569"/>
            <a:ext cx="12192000" cy="206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75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3E61FD5-9F60-4F4F-9EF7-66F1783AD0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205064"/>
              </p:ext>
            </p:extLst>
          </p:nvPr>
        </p:nvGraphicFramePr>
        <p:xfrm>
          <a:off x="671513" y="485774"/>
          <a:ext cx="10572747" cy="54149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32667">
                  <a:extLst>
                    <a:ext uri="{9D8B030D-6E8A-4147-A177-3AD203B41FA5}">
                      <a16:colId xmlns:a16="http://schemas.microsoft.com/office/drawing/2014/main" val="3314177824"/>
                    </a:ext>
                  </a:extLst>
                </a:gridCol>
                <a:gridCol w="814008">
                  <a:extLst>
                    <a:ext uri="{9D8B030D-6E8A-4147-A177-3AD203B41FA5}">
                      <a16:colId xmlns:a16="http://schemas.microsoft.com/office/drawing/2014/main" val="192940240"/>
                    </a:ext>
                  </a:extLst>
                </a:gridCol>
                <a:gridCol w="814008">
                  <a:extLst>
                    <a:ext uri="{9D8B030D-6E8A-4147-A177-3AD203B41FA5}">
                      <a16:colId xmlns:a16="http://schemas.microsoft.com/office/drawing/2014/main" val="840563498"/>
                    </a:ext>
                  </a:extLst>
                </a:gridCol>
                <a:gridCol w="814008">
                  <a:extLst>
                    <a:ext uri="{9D8B030D-6E8A-4147-A177-3AD203B41FA5}">
                      <a16:colId xmlns:a16="http://schemas.microsoft.com/office/drawing/2014/main" val="2463747140"/>
                    </a:ext>
                  </a:extLst>
                </a:gridCol>
                <a:gridCol w="814008">
                  <a:extLst>
                    <a:ext uri="{9D8B030D-6E8A-4147-A177-3AD203B41FA5}">
                      <a16:colId xmlns:a16="http://schemas.microsoft.com/office/drawing/2014/main" val="2188807325"/>
                    </a:ext>
                  </a:extLst>
                </a:gridCol>
                <a:gridCol w="814008">
                  <a:extLst>
                    <a:ext uri="{9D8B030D-6E8A-4147-A177-3AD203B41FA5}">
                      <a16:colId xmlns:a16="http://schemas.microsoft.com/office/drawing/2014/main" val="2220429159"/>
                    </a:ext>
                  </a:extLst>
                </a:gridCol>
                <a:gridCol w="814008">
                  <a:extLst>
                    <a:ext uri="{9D8B030D-6E8A-4147-A177-3AD203B41FA5}">
                      <a16:colId xmlns:a16="http://schemas.microsoft.com/office/drawing/2014/main" val="2674629151"/>
                    </a:ext>
                  </a:extLst>
                </a:gridCol>
                <a:gridCol w="814008">
                  <a:extLst>
                    <a:ext uri="{9D8B030D-6E8A-4147-A177-3AD203B41FA5}">
                      <a16:colId xmlns:a16="http://schemas.microsoft.com/office/drawing/2014/main" val="3688586724"/>
                    </a:ext>
                  </a:extLst>
                </a:gridCol>
                <a:gridCol w="814008">
                  <a:extLst>
                    <a:ext uri="{9D8B030D-6E8A-4147-A177-3AD203B41FA5}">
                      <a16:colId xmlns:a16="http://schemas.microsoft.com/office/drawing/2014/main" val="728411206"/>
                    </a:ext>
                  </a:extLst>
                </a:gridCol>
                <a:gridCol w="814008">
                  <a:extLst>
                    <a:ext uri="{9D8B030D-6E8A-4147-A177-3AD203B41FA5}">
                      <a16:colId xmlns:a16="http://schemas.microsoft.com/office/drawing/2014/main" val="666069760"/>
                    </a:ext>
                  </a:extLst>
                </a:gridCol>
                <a:gridCol w="814008">
                  <a:extLst>
                    <a:ext uri="{9D8B030D-6E8A-4147-A177-3AD203B41FA5}">
                      <a16:colId xmlns:a16="http://schemas.microsoft.com/office/drawing/2014/main" val="1634772805"/>
                    </a:ext>
                  </a:extLst>
                </a:gridCol>
              </a:tblGrid>
              <a:tr h="763366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Subject Area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White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Black or Black British - Caribbean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Black or Black British - African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Other Black background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Asian or Asian British - Indian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" sz="1200" u="none" strike="noStrike">
                          <a:effectLst/>
                        </a:rPr>
                        <a:t>Asian or Asian British - Pakistani</a:t>
                      </a:r>
                      <a:endParaRPr lang="fi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Asian or Asian British - Bangladeshi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Other Asian background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Chinese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Other including mixed background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extLst>
                  <a:ext uri="{0D108BD9-81ED-4DB2-BD59-A6C34878D82A}">
                    <a16:rowId xmlns:a16="http://schemas.microsoft.com/office/drawing/2014/main" val="3122190791"/>
                  </a:ext>
                </a:extLst>
              </a:tr>
              <a:tr h="20310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(1) Medicine &amp; dentistry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0.82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0.28</a:t>
                      </a:r>
                      <a:endParaRPr lang="en-GB" sz="1200" b="0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0.59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0.31</a:t>
                      </a:r>
                      <a:endParaRPr lang="en-GB" sz="1200" b="0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3.50</a:t>
                      </a:r>
                      <a:endParaRPr lang="en-GB" sz="1200" b="0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1.94</a:t>
                      </a:r>
                      <a:endParaRPr lang="en-GB" sz="1200" b="0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1.05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2.18</a:t>
                      </a:r>
                      <a:endParaRPr lang="en-GB" sz="1200" b="0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2.79</a:t>
                      </a:r>
                      <a:endParaRPr lang="en-GB" sz="1200" b="0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1.38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extLst>
                  <a:ext uri="{0D108BD9-81ED-4DB2-BD59-A6C34878D82A}">
                    <a16:rowId xmlns:a16="http://schemas.microsoft.com/office/drawing/2014/main" val="140376896"/>
                  </a:ext>
                </a:extLst>
              </a:tr>
              <a:tr h="20310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(2) Subjects allied to medicine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0.95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0.98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1.65</a:t>
                      </a:r>
                      <a:endParaRPr lang="en-GB" sz="1200" b="0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1.11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1.13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1.11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0.82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1.58</a:t>
                      </a:r>
                      <a:endParaRPr lang="en-GB" sz="1200" b="0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0.72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0.76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extLst>
                  <a:ext uri="{0D108BD9-81ED-4DB2-BD59-A6C34878D82A}">
                    <a16:rowId xmlns:a16="http://schemas.microsoft.com/office/drawing/2014/main" val="2774660529"/>
                  </a:ext>
                </a:extLst>
              </a:tr>
              <a:tr h="20310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(3) Biological sciences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1.03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1.21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0.81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1.02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0.77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0.95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0.89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0.84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0.70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1.06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extLst>
                  <a:ext uri="{0D108BD9-81ED-4DB2-BD59-A6C34878D82A}">
                    <a16:rowId xmlns:a16="http://schemas.microsoft.com/office/drawing/2014/main" val="356043830"/>
                  </a:ext>
                </a:extLst>
              </a:tr>
              <a:tr h="20310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(4) Veterinary science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1.23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0.15</a:t>
                      </a:r>
                      <a:endParaRPr lang="en-GB" sz="1200" b="0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0.02</a:t>
                      </a:r>
                      <a:endParaRPr lang="en-GB" sz="1200" b="0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0.00</a:t>
                      </a:r>
                      <a:endParaRPr lang="en-GB" sz="1200" b="0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0.27</a:t>
                      </a:r>
                      <a:endParaRPr lang="en-GB" sz="1200" b="0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0.04</a:t>
                      </a:r>
                      <a:endParaRPr lang="en-GB" sz="1200" b="0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0.00</a:t>
                      </a:r>
                      <a:endParaRPr lang="en-GB" sz="1200" b="0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0.16</a:t>
                      </a:r>
                      <a:endParaRPr lang="en-GB" sz="1200" b="0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0.86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0.55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extLst>
                  <a:ext uri="{0D108BD9-81ED-4DB2-BD59-A6C34878D82A}">
                    <a16:rowId xmlns:a16="http://schemas.microsoft.com/office/drawing/2014/main" val="1885878451"/>
                  </a:ext>
                </a:extLst>
              </a:tr>
              <a:tr h="20310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(5) Agriculture &amp; related subjects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1.23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0.35</a:t>
                      </a:r>
                      <a:endParaRPr lang="en-GB" sz="1200" b="0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0.18</a:t>
                      </a:r>
                      <a:endParaRPr lang="en-GB" sz="1200" b="0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0.19</a:t>
                      </a:r>
                      <a:endParaRPr lang="en-GB" sz="1200" b="0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0.16</a:t>
                      </a:r>
                      <a:endParaRPr lang="en-GB" sz="1200" b="0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0.10</a:t>
                      </a:r>
                      <a:endParaRPr lang="en-GB" sz="1200" b="0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0.05</a:t>
                      </a:r>
                      <a:endParaRPr lang="en-GB" sz="1200" b="0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0.20</a:t>
                      </a:r>
                      <a:endParaRPr lang="en-GB" sz="1200" b="0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0.23</a:t>
                      </a:r>
                      <a:endParaRPr lang="en-GB" sz="1200" b="0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0.41</a:t>
                      </a:r>
                      <a:endParaRPr lang="en-GB" sz="1200" b="0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extLst>
                  <a:ext uri="{0D108BD9-81ED-4DB2-BD59-A6C34878D82A}">
                    <a16:rowId xmlns:a16="http://schemas.microsoft.com/office/drawing/2014/main" val="282854424"/>
                  </a:ext>
                </a:extLst>
              </a:tr>
              <a:tr h="20310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(6) Physical sciences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1.11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0.34</a:t>
                      </a:r>
                      <a:endParaRPr lang="en-GB" sz="1200" b="0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0.37</a:t>
                      </a:r>
                      <a:endParaRPr lang="en-GB" sz="1200" b="0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0.45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0.78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0.55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0.57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0.65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1.20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0.85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extLst>
                  <a:ext uri="{0D108BD9-81ED-4DB2-BD59-A6C34878D82A}">
                    <a16:rowId xmlns:a16="http://schemas.microsoft.com/office/drawing/2014/main" val="642793020"/>
                  </a:ext>
                </a:extLst>
              </a:tr>
              <a:tr h="20310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(7) Mathematical sciences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0.99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0.39</a:t>
                      </a:r>
                      <a:endParaRPr lang="en-GB" sz="1200" b="0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0.56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0.62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1.65</a:t>
                      </a:r>
                      <a:endParaRPr lang="en-GB" sz="1200" b="0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0.88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1.22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1.44</a:t>
                      </a:r>
                      <a:endParaRPr lang="en-GB" sz="1200" b="0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2.95</a:t>
                      </a:r>
                      <a:endParaRPr lang="en-GB" sz="1200" b="0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0.93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extLst>
                  <a:ext uri="{0D108BD9-81ED-4DB2-BD59-A6C34878D82A}">
                    <a16:rowId xmlns:a16="http://schemas.microsoft.com/office/drawing/2014/main" val="1358293760"/>
                  </a:ext>
                </a:extLst>
              </a:tr>
              <a:tr h="20310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(8) Computer science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0.95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0.89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1.01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0.97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1.34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1.42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1.43</a:t>
                      </a:r>
                      <a:endParaRPr lang="en-GB" sz="1200" b="0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1.44</a:t>
                      </a:r>
                      <a:endParaRPr lang="en-GB" sz="1200" b="0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1.63</a:t>
                      </a:r>
                      <a:endParaRPr lang="en-GB" sz="1200" b="0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0.96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extLst>
                  <a:ext uri="{0D108BD9-81ED-4DB2-BD59-A6C34878D82A}">
                    <a16:rowId xmlns:a16="http://schemas.microsoft.com/office/drawing/2014/main" val="405037352"/>
                  </a:ext>
                </a:extLst>
              </a:tr>
              <a:tr h="20310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(9) Engineering &amp; technology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0.96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0.51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1.09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0.74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1.24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1.21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0.96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1.59</a:t>
                      </a:r>
                      <a:endParaRPr lang="en-GB" sz="1200" b="0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1.60</a:t>
                      </a:r>
                      <a:endParaRPr lang="en-GB" sz="1200" b="0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1.09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extLst>
                  <a:ext uri="{0D108BD9-81ED-4DB2-BD59-A6C34878D82A}">
                    <a16:rowId xmlns:a16="http://schemas.microsoft.com/office/drawing/2014/main" val="3822386924"/>
                  </a:ext>
                </a:extLst>
              </a:tr>
              <a:tr h="20310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(A) Architecture, building &amp; planning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1.01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0.87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0.98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0.83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0.88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0.77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0.70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1.23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1.31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1.14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extLst>
                  <a:ext uri="{0D108BD9-81ED-4DB2-BD59-A6C34878D82A}">
                    <a16:rowId xmlns:a16="http://schemas.microsoft.com/office/drawing/2014/main" val="269561895"/>
                  </a:ext>
                </a:extLst>
              </a:tr>
              <a:tr h="20310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Total - Science subject areas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0.99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0.82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1.03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0.86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1.17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1.06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0.90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1.29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1.19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0.95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extLst>
                  <a:ext uri="{0D108BD9-81ED-4DB2-BD59-A6C34878D82A}">
                    <a16:rowId xmlns:a16="http://schemas.microsoft.com/office/drawing/2014/main" val="1739457258"/>
                  </a:ext>
                </a:extLst>
              </a:tr>
              <a:tr h="20310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(B) Social studies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0.96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1.45</a:t>
                      </a:r>
                      <a:endParaRPr lang="en-GB" sz="1200" b="0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1.39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1.27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1.02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1.03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1.21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0.69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0.70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1.12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extLst>
                  <a:ext uri="{0D108BD9-81ED-4DB2-BD59-A6C34878D82A}">
                    <a16:rowId xmlns:a16="http://schemas.microsoft.com/office/drawing/2014/main" val="2024079948"/>
                  </a:ext>
                </a:extLst>
              </a:tr>
              <a:tr h="20310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(C) Law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0.85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1.42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1.52</a:t>
                      </a:r>
                      <a:endParaRPr lang="en-GB" sz="1200" b="0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1.51</a:t>
                      </a:r>
                      <a:endParaRPr lang="en-GB" sz="1200" b="0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1.32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2.26</a:t>
                      </a:r>
                      <a:endParaRPr lang="en-GB" sz="1200" b="0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1.84</a:t>
                      </a:r>
                      <a:endParaRPr lang="en-GB" sz="1200" b="0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1.11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0.90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1.27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extLst>
                  <a:ext uri="{0D108BD9-81ED-4DB2-BD59-A6C34878D82A}">
                    <a16:rowId xmlns:a16="http://schemas.microsoft.com/office/drawing/2014/main" val="1381487982"/>
                  </a:ext>
                </a:extLst>
              </a:tr>
              <a:tr h="20310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(D) Business &amp; administrative studies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0.87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1.38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1.62</a:t>
                      </a:r>
                      <a:endParaRPr lang="en-GB" sz="1200" b="0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1.63</a:t>
                      </a:r>
                      <a:endParaRPr lang="en-GB" sz="1200" b="0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1.47</a:t>
                      </a:r>
                      <a:endParaRPr lang="en-GB" sz="1200" b="0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1.54</a:t>
                      </a:r>
                      <a:endParaRPr lang="en-GB" sz="1200" b="0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1.91</a:t>
                      </a:r>
                      <a:endParaRPr lang="en-GB" sz="1200" b="0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1.34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1.39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1.10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extLst>
                  <a:ext uri="{0D108BD9-81ED-4DB2-BD59-A6C34878D82A}">
                    <a16:rowId xmlns:a16="http://schemas.microsoft.com/office/drawing/2014/main" val="1353387638"/>
                  </a:ext>
                </a:extLst>
              </a:tr>
              <a:tr h="38644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(E) Mass communications &amp; documentation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1.04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1.55</a:t>
                      </a:r>
                      <a:endParaRPr lang="en-GB" sz="1200" b="0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0.99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1.32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0.55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0.42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0.48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0.54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0.56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1.19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extLst>
                  <a:ext uri="{0D108BD9-81ED-4DB2-BD59-A6C34878D82A}">
                    <a16:rowId xmlns:a16="http://schemas.microsoft.com/office/drawing/2014/main" val="1182182089"/>
                  </a:ext>
                </a:extLst>
              </a:tr>
              <a:tr h="20310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(F) Languages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1.11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0.59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0.35</a:t>
                      </a:r>
                      <a:endParaRPr lang="en-GB" sz="1200" b="0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0.63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0.53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0.50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0.59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0.41</a:t>
                      </a:r>
                      <a:endParaRPr lang="en-GB" sz="1200" b="0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0.67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1.13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extLst>
                  <a:ext uri="{0D108BD9-81ED-4DB2-BD59-A6C34878D82A}">
                    <a16:rowId xmlns:a16="http://schemas.microsoft.com/office/drawing/2014/main" val="2000004687"/>
                  </a:ext>
                </a:extLst>
              </a:tr>
              <a:tr h="20310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(G) Historical &amp; philosophical studies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1.15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0.44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0.33</a:t>
                      </a:r>
                      <a:endParaRPr lang="en-GB" sz="1200" b="0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0.37</a:t>
                      </a:r>
                      <a:endParaRPr lang="en-GB" sz="1200" b="0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0.45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0.39</a:t>
                      </a:r>
                      <a:endParaRPr lang="en-GB" sz="1200" b="0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0.49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0.27</a:t>
                      </a:r>
                      <a:endParaRPr lang="en-GB" sz="1200" b="0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0.39</a:t>
                      </a:r>
                      <a:endParaRPr lang="en-GB" sz="1200" b="0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0.87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extLst>
                  <a:ext uri="{0D108BD9-81ED-4DB2-BD59-A6C34878D82A}">
                    <a16:rowId xmlns:a16="http://schemas.microsoft.com/office/drawing/2014/main" val="2572736139"/>
                  </a:ext>
                </a:extLst>
              </a:tr>
              <a:tr h="20310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(H) Creative arts &amp; design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1.10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1.21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0.47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0.89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0.37</a:t>
                      </a:r>
                      <a:endParaRPr lang="en-GB" sz="1200" b="0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0.25</a:t>
                      </a:r>
                      <a:endParaRPr lang="en-GB" sz="1200" b="0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0.31</a:t>
                      </a:r>
                      <a:endParaRPr lang="en-GB" sz="1200" b="0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0.62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0.92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1.13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extLst>
                  <a:ext uri="{0D108BD9-81ED-4DB2-BD59-A6C34878D82A}">
                    <a16:rowId xmlns:a16="http://schemas.microsoft.com/office/drawing/2014/main" val="2896465227"/>
                  </a:ext>
                </a:extLst>
              </a:tr>
              <a:tr h="20310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(I) Education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1.08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1.10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0.63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1.01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0.53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1.06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1.49</a:t>
                      </a:r>
                      <a:endParaRPr lang="en-GB" sz="1200" b="0" i="0" u="none" strike="noStrike">
                        <a:solidFill>
                          <a:srgbClr val="9C65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0.36</a:t>
                      </a:r>
                      <a:endParaRPr lang="en-GB" sz="1200" b="0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0.32</a:t>
                      </a:r>
                      <a:endParaRPr lang="en-GB" sz="1200" b="0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0.66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extLst>
                  <a:ext uri="{0D108BD9-81ED-4DB2-BD59-A6C34878D82A}">
                    <a16:rowId xmlns:a16="http://schemas.microsoft.com/office/drawing/2014/main" val="1771047637"/>
                  </a:ext>
                </a:extLst>
              </a:tr>
              <a:tr h="20310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(J) Combined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1.17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0.76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0.32</a:t>
                      </a:r>
                      <a:endParaRPr lang="en-GB" sz="1200" b="0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0.85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0.35</a:t>
                      </a:r>
                      <a:endParaRPr lang="en-GB" sz="1200" b="0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0.35</a:t>
                      </a:r>
                      <a:endParaRPr lang="en-GB" sz="1200" b="0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0.26</a:t>
                      </a:r>
                      <a:endParaRPr lang="en-GB" sz="1200" b="0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0.40</a:t>
                      </a:r>
                      <a:endParaRPr lang="en-GB" sz="1200" b="0" i="0" u="none" strike="noStrike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0.59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0.58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extLst>
                  <a:ext uri="{0D108BD9-81ED-4DB2-BD59-A6C34878D82A}">
                    <a16:rowId xmlns:a16="http://schemas.microsoft.com/office/drawing/2014/main" val="159056016"/>
                  </a:ext>
                </a:extLst>
              </a:tr>
              <a:tr h="20310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Total - Non-science subject areas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1.01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1.17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0.97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1.13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0.84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0.94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1.09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0.73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0.83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1.04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extLst>
                  <a:ext uri="{0D108BD9-81ED-4DB2-BD59-A6C34878D82A}">
                    <a16:rowId xmlns:a16="http://schemas.microsoft.com/office/drawing/2014/main" val="171667340"/>
                  </a:ext>
                </a:extLst>
              </a:tr>
              <a:tr h="20310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>
                          <a:effectLst/>
                        </a:rPr>
                        <a:t>Total - All subject areas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1,154,180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23,070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77,390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5,550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50,170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46,760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20,720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31,575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>
                          <a:effectLst/>
                        </a:rPr>
                        <a:t>11,815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>
                          <a:effectLst/>
                        </a:rPr>
                        <a:t>79,610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99" marR="7699" marT="7699" marB="0" anchor="b"/>
                </a:tc>
                <a:extLst>
                  <a:ext uri="{0D108BD9-81ED-4DB2-BD59-A6C34878D82A}">
                    <a16:rowId xmlns:a16="http://schemas.microsoft.com/office/drawing/2014/main" val="1812889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6939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D9C148-063C-F74A-8037-9C280EF72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686"/>
            <a:ext cx="12069115" cy="650044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40E4CB0-1D81-D245-BF17-D8670F4E70E6}"/>
              </a:ext>
            </a:extLst>
          </p:cNvPr>
          <p:cNvSpPr/>
          <p:nvPr/>
        </p:nvSpPr>
        <p:spPr>
          <a:xfrm>
            <a:off x="6646127" y="2252546"/>
            <a:ext cx="2787805" cy="62446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FDEB02-0FC6-B146-A0D9-62BCFE26A186}"/>
              </a:ext>
            </a:extLst>
          </p:cNvPr>
          <p:cNvSpPr/>
          <p:nvPr/>
        </p:nvSpPr>
        <p:spPr>
          <a:xfrm>
            <a:off x="6646126" y="3196683"/>
            <a:ext cx="2787805" cy="3170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CCA6AF-6176-7442-977F-FCD673B50E04}"/>
              </a:ext>
            </a:extLst>
          </p:cNvPr>
          <p:cNvSpPr/>
          <p:nvPr/>
        </p:nvSpPr>
        <p:spPr>
          <a:xfrm>
            <a:off x="10326029" y="2252545"/>
            <a:ext cx="1743086" cy="62446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D409A3-107D-BB48-8916-858A51838616}"/>
              </a:ext>
            </a:extLst>
          </p:cNvPr>
          <p:cNvSpPr/>
          <p:nvPr/>
        </p:nvSpPr>
        <p:spPr>
          <a:xfrm>
            <a:off x="14005932" y="1308407"/>
            <a:ext cx="1743086" cy="62446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94B474-9BCF-8846-BD74-1F704CE59264}"/>
              </a:ext>
            </a:extLst>
          </p:cNvPr>
          <p:cNvSpPr/>
          <p:nvPr/>
        </p:nvSpPr>
        <p:spPr>
          <a:xfrm>
            <a:off x="10326029" y="3196683"/>
            <a:ext cx="1743086" cy="317066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801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E8A8C-A77A-924F-9B44-46341AFCC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Spread across universities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620CB-BCCE-EB4E-8598-E67867AB3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Russell Group (24): research-intensive</a:t>
            </a:r>
          </a:p>
          <a:p>
            <a:r>
              <a:rPr lang="en-US" dirty="0"/>
              <a:t>University Alliance (16): universities engaged in building the workforce of tomorrow </a:t>
            </a:r>
          </a:p>
          <a:p>
            <a:r>
              <a:rPr lang="en-US" dirty="0"/>
              <a:t>Million Plus (23): the Association for Modern Universities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28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bath university logo">
            <a:extLst>
              <a:ext uri="{FF2B5EF4-FFF2-40B4-BE49-F238E27FC236}">
                <a16:creationId xmlns:a16="http://schemas.microsoft.com/office/drawing/2014/main" id="{6070D630-DBCD-F741-868A-EDEE64A5C5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1861344"/>
            <a:ext cx="7620000" cy="27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782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B6310E5-8C83-E348-864D-20FCE671D0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4952973"/>
              </p:ext>
            </p:extLst>
          </p:nvPr>
        </p:nvGraphicFramePr>
        <p:xfrm>
          <a:off x="957263" y="971550"/>
          <a:ext cx="9858377" cy="43536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6741">
                  <a:extLst>
                    <a:ext uri="{9D8B030D-6E8A-4147-A177-3AD203B41FA5}">
                      <a16:colId xmlns:a16="http://schemas.microsoft.com/office/drawing/2014/main" val="1362146928"/>
                    </a:ext>
                  </a:extLst>
                </a:gridCol>
                <a:gridCol w="1535021">
                  <a:extLst>
                    <a:ext uri="{9D8B030D-6E8A-4147-A177-3AD203B41FA5}">
                      <a16:colId xmlns:a16="http://schemas.microsoft.com/office/drawing/2014/main" val="3828396552"/>
                    </a:ext>
                  </a:extLst>
                </a:gridCol>
                <a:gridCol w="1551552">
                  <a:extLst>
                    <a:ext uri="{9D8B030D-6E8A-4147-A177-3AD203B41FA5}">
                      <a16:colId xmlns:a16="http://schemas.microsoft.com/office/drawing/2014/main" val="2455324254"/>
                    </a:ext>
                  </a:extLst>
                </a:gridCol>
                <a:gridCol w="1690411">
                  <a:extLst>
                    <a:ext uri="{9D8B030D-6E8A-4147-A177-3AD203B41FA5}">
                      <a16:colId xmlns:a16="http://schemas.microsoft.com/office/drawing/2014/main" val="178687422"/>
                    </a:ext>
                  </a:extLst>
                </a:gridCol>
                <a:gridCol w="1471612">
                  <a:extLst>
                    <a:ext uri="{9D8B030D-6E8A-4147-A177-3AD203B41FA5}">
                      <a16:colId xmlns:a16="http://schemas.microsoft.com/office/drawing/2014/main" val="2475123867"/>
                    </a:ext>
                  </a:extLst>
                </a:gridCol>
                <a:gridCol w="1443040">
                  <a:extLst>
                    <a:ext uri="{9D8B030D-6E8A-4147-A177-3AD203B41FA5}">
                      <a16:colId xmlns:a16="http://schemas.microsoft.com/office/drawing/2014/main" val="2769432796"/>
                    </a:ext>
                  </a:extLst>
                </a:gridCol>
              </a:tblGrid>
              <a:tr h="1253727">
                <a:tc>
                  <a:txBody>
                    <a:bodyPr/>
                    <a:lstStyle/>
                    <a:p>
                      <a:r>
                        <a:rPr lang="en-GB" sz="2800" dirty="0">
                          <a:effectLst/>
                          <a:latin typeface="+mn-lt"/>
                        </a:rPr>
                        <a:t>Student Nos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Physical Sciences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Maths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Computer Science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Engineer-</a:t>
                      </a:r>
                      <a:r>
                        <a:rPr lang="en-GB" sz="2800" dirty="0" err="1">
                          <a:effectLst/>
                        </a:rPr>
                        <a:t>ing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Total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46308302"/>
                  </a:ext>
                </a:extLst>
              </a:tr>
              <a:tr h="8001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Russell Group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33945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18235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13065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40130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402320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6832463"/>
                  </a:ext>
                </a:extLst>
              </a:tr>
              <a:tr h="6965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University Alliance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9130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3295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17025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19690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273035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71518807"/>
                  </a:ext>
                </a:extLst>
              </a:tr>
              <a:tr h="6965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Million Plus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2475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180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10765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6945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155560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26762567"/>
                  </a:ext>
                </a:extLst>
              </a:tr>
              <a:tr h="6965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Total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68075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31885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69075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</a:rPr>
                        <a:t>103505</a:t>
                      </a:r>
                      <a:endParaRPr lang="en-GB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1430150</a:t>
                      </a:r>
                      <a:endParaRPr lang="en-GB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623299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5986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61F3E-1443-F047-A448-E476732D8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Physics (50%) or </a:t>
            </a:r>
            <a:r>
              <a:rPr lang="en-US" dirty="0" err="1"/>
              <a:t>Maths</a:t>
            </a:r>
            <a:r>
              <a:rPr lang="en-US" dirty="0"/>
              <a:t> (57%) students are at Russell Group universities</a:t>
            </a:r>
          </a:p>
          <a:p>
            <a:r>
              <a:rPr lang="en-US" dirty="0"/>
              <a:t>Nearly 40% of Engineering students are at Russell Group universities</a:t>
            </a:r>
          </a:p>
          <a:p>
            <a:r>
              <a:rPr lang="en-US" dirty="0"/>
              <a:t>So a typical Physics, </a:t>
            </a:r>
            <a:r>
              <a:rPr lang="en-US" dirty="0" err="1"/>
              <a:t>Maths</a:t>
            </a:r>
            <a:r>
              <a:rPr lang="en-US" dirty="0"/>
              <a:t>, Engineering student comes from a Russell Group university, or similar.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387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61F3E-1443-F047-A448-E476732D8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Physics or </a:t>
            </a:r>
            <a:r>
              <a:rPr lang="en-US" dirty="0" err="1"/>
              <a:t>Maths</a:t>
            </a:r>
            <a:r>
              <a:rPr lang="en-US" dirty="0"/>
              <a:t> students are at Russell Group universities</a:t>
            </a:r>
          </a:p>
          <a:p>
            <a:r>
              <a:rPr lang="en-US" dirty="0"/>
              <a:t>Nearly 40% of Engineering students are at Russell Group universities</a:t>
            </a:r>
          </a:p>
          <a:p>
            <a:r>
              <a:rPr lang="en-US" dirty="0"/>
              <a:t>So a typical Physics, </a:t>
            </a:r>
            <a:r>
              <a:rPr lang="en-US" dirty="0" err="1"/>
              <a:t>Maths</a:t>
            </a:r>
            <a:r>
              <a:rPr lang="en-US" dirty="0"/>
              <a:t>, Engineering student comes from a Russell Group university or similar. </a:t>
            </a:r>
          </a:p>
          <a:p>
            <a:r>
              <a:rPr lang="en-US" b="1" dirty="0"/>
              <a:t>Only 19% of Computer Science students are at Russell Group universities. </a:t>
            </a:r>
          </a:p>
          <a:p>
            <a:r>
              <a:rPr lang="en-US" dirty="0"/>
              <a:t>So a typical Computer Science student is not at one.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815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C-conference-2019" id="{F37E5D0F-4190-8642-84B0-0B29EF6C7DEA}" vid="{573A9BE7-917C-A94E-8405-60E6E6E7576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9816</TotalTime>
  <Words>1872</Words>
  <Application>Microsoft Macintosh PowerPoint</Application>
  <PresentationFormat>Widescreen</PresentationFormat>
  <Paragraphs>779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Office Theme</vt:lpstr>
      <vt:lpstr>The demographics of Computer Science (in HE)</vt:lpstr>
      <vt:lpstr>What this talk is about</vt:lpstr>
      <vt:lpstr>Data from HESA</vt:lpstr>
      <vt:lpstr>PowerPoint Presentation</vt:lpstr>
      <vt:lpstr>Spread across universities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CS is a small subject inside the Russell Group</vt:lpstr>
      <vt:lpstr>Putting stuff together</vt:lpstr>
      <vt:lpstr>PowerPoint Presentation</vt:lpstr>
      <vt:lpstr>“Likelihood ratio”</vt:lpstr>
      <vt:lpstr>“Likelihood ratio”</vt:lpstr>
      <vt:lpstr>PowerPoint Presentation</vt:lpstr>
      <vt:lpstr>PowerPoint Presentation</vt:lpstr>
      <vt:lpstr>Diversity</vt:lpstr>
      <vt:lpstr>Ethnicity</vt:lpstr>
      <vt:lpstr>Ethnicity - likelihood ratios for CS: P(CS|E)/P(CS)</vt:lpstr>
      <vt:lpstr>Ethnicity - likelihood ratios for CS: P(CS|E)/P(CS)</vt:lpstr>
      <vt:lpstr>Ethnicity - likelihood ratios for CS: P(CS|E)/P(CS)</vt:lpstr>
      <vt:lpstr>Ethnicity</vt:lpstr>
      <vt:lpstr>Ethnicity</vt:lpstr>
      <vt:lpstr>Ethnicity</vt:lpstr>
      <vt:lpstr>Gender</vt:lpstr>
      <vt:lpstr>Gender</vt:lpstr>
      <vt:lpstr>PowerPoint Presentation</vt:lpstr>
      <vt:lpstr>Gender + Ethnicity</vt:lpstr>
      <vt:lpstr>PowerPoint Presentation</vt:lpstr>
      <vt:lpstr>PowerPoint Presentation</vt:lpstr>
      <vt:lpstr>PowerPoint Presentation</vt:lpstr>
      <vt:lpstr>PowerPoint Presentation</vt:lpstr>
      <vt:lpstr>Gender + Ethnicity</vt:lpstr>
      <vt:lpstr>Meanwhile in China…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demographics of Computer Science</dc:title>
  <dc:creator>Microsoft Office User</dc:creator>
  <cp:lastModifiedBy>Microsoft Office User</cp:lastModifiedBy>
  <cp:revision>56</cp:revision>
  <cp:lastPrinted>2019-03-07T17:30:20Z</cp:lastPrinted>
  <dcterms:created xsi:type="dcterms:W3CDTF">2019-03-04T12:44:30Z</dcterms:created>
  <dcterms:modified xsi:type="dcterms:W3CDTF">2019-03-13T09:27:41Z</dcterms:modified>
</cp:coreProperties>
</file>